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1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4" autoAdjust="0"/>
    <p:restoredTop sz="94660"/>
  </p:normalViewPr>
  <p:slideViewPr>
    <p:cSldViewPr>
      <p:cViewPr varScale="1">
        <p:scale>
          <a:sx n="90" d="100"/>
          <a:sy n="90" d="100"/>
        </p:scale>
        <p:origin x="93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SAC\SAC%20and%20CEC%20Inventory\_SAC%20and%20CEC%20Inventory%20-%20Master%20List%20-%20Uploaded%203-21-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%20Drive\Files\RSCCD\SAC\SAC%20and%20CEC%20Inventory\_SAC%20and%20CEC%20Inventory%20-%20Master%20List%20-%20Uploaded%203-21-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Numbers by Use &amp; Type of Computer</a:t>
            </a:r>
          </a:p>
        </c:rich>
      </c:tx>
      <c:layout>
        <c:manualLayout>
          <c:xMode val="edge"/>
          <c:yMode val="edge"/>
          <c:x val="0.12071530714793535"/>
          <c:y val="2.9126213592233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Charts!$A$22</c:f>
              <c:strCache>
                <c:ptCount val="1"/>
                <c:pt idx="0">
                  <c:v>Instructional Desktops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Charts!$B$21:$G$21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Charts!$B$22:$G$22</c:f>
              <c:numCache>
                <c:formatCode>0</c:formatCode>
                <c:ptCount val="6"/>
                <c:pt idx="0">
                  <c:v>322</c:v>
                </c:pt>
                <c:pt idx="1">
                  <c:v>721</c:v>
                </c:pt>
                <c:pt idx="2">
                  <c:v>324</c:v>
                </c:pt>
                <c:pt idx="3">
                  <c:v>116</c:v>
                </c:pt>
                <c:pt idx="4">
                  <c:v>34</c:v>
                </c:pt>
                <c:pt idx="5">
                  <c:v>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9D-4640-B47F-0A71293D745F}"/>
            </c:ext>
          </c:extLst>
        </c:ser>
        <c:ser>
          <c:idx val="1"/>
          <c:order val="1"/>
          <c:tx>
            <c:strRef>
              <c:f>Charts!$A$23</c:f>
              <c:strCache>
                <c:ptCount val="1"/>
                <c:pt idx="0">
                  <c:v>Instructional Laptops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Charts!$B$21:$G$21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Charts!$B$23:$G$23</c:f>
              <c:numCache>
                <c:formatCode>0</c:formatCode>
                <c:ptCount val="6"/>
                <c:pt idx="0">
                  <c:v>225</c:v>
                </c:pt>
                <c:pt idx="1">
                  <c:v>28</c:v>
                </c:pt>
                <c:pt idx="2">
                  <c:v>258</c:v>
                </c:pt>
                <c:pt idx="3">
                  <c:v>397</c:v>
                </c:pt>
                <c:pt idx="4">
                  <c:v>279</c:v>
                </c:pt>
                <c:pt idx="5">
                  <c:v>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9D-4640-B47F-0A71293D745F}"/>
            </c:ext>
          </c:extLst>
        </c:ser>
        <c:ser>
          <c:idx val="2"/>
          <c:order val="2"/>
          <c:tx>
            <c:strRef>
              <c:f>Charts!$A$24</c:f>
              <c:strCache>
                <c:ptCount val="1"/>
                <c:pt idx="0">
                  <c:v>Noninstructional Desktops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Charts!$B$21:$G$21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Charts!$B$24:$G$24</c:f>
              <c:numCache>
                <c:formatCode>0</c:formatCode>
                <c:ptCount val="6"/>
                <c:pt idx="0">
                  <c:v>89</c:v>
                </c:pt>
                <c:pt idx="1">
                  <c:v>265</c:v>
                </c:pt>
                <c:pt idx="2" formatCode="General">
                  <c:v>0</c:v>
                </c:pt>
                <c:pt idx="3">
                  <c:v>95</c:v>
                </c:pt>
                <c:pt idx="4">
                  <c:v>159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9D-4640-B47F-0A71293D745F}"/>
            </c:ext>
          </c:extLst>
        </c:ser>
        <c:ser>
          <c:idx val="3"/>
          <c:order val="3"/>
          <c:tx>
            <c:strRef>
              <c:f>Charts!$A$25</c:f>
              <c:strCache>
                <c:ptCount val="1"/>
                <c:pt idx="0">
                  <c:v>Noninstructional Laptops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Charts!$B$21:$G$21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Charts!$B$25:$G$25</c:f>
              <c:numCache>
                <c:formatCode>0</c:formatCode>
                <c:ptCount val="6"/>
                <c:pt idx="0">
                  <c:v>181</c:v>
                </c:pt>
                <c:pt idx="1">
                  <c:v>20</c:v>
                </c:pt>
                <c:pt idx="2" formatCode="General">
                  <c:v>0</c:v>
                </c:pt>
                <c:pt idx="3">
                  <c:v>23</c:v>
                </c:pt>
                <c:pt idx="4">
                  <c:v>3</c:v>
                </c:pt>
                <c:pt idx="5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9D-4640-B47F-0A71293D745F}"/>
            </c:ext>
          </c:extLst>
        </c:ser>
        <c:ser>
          <c:idx val="4"/>
          <c:order val="4"/>
          <c:tx>
            <c:strRef>
              <c:f>Charts!$A$26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2222222222222223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9D-4640-B47F-0A71293D745F}"/>
                </c:ext>
              </c:extLst>
            </c:dLbl>
            <c:dLbl>
              <c:idx val="1"/>
              <c:layout>
                <c:manualLayout>
                  <c:x val="2.7777777777777267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9D-4640-B47F-0A71293D745F}"/>
                </c:ext>
              </c:extLst>
            </c:dLbl>
            <c:dLbl>
              <c:idx val="2"/>
              <c:layout>
                <c:manualLayout>
                  <c:x val="-1.1111111111111112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9D-4640-B47F-0A71293D745F}"/>
                </c:ext>
              </c:extLst>
            </c:dLbl>
            <c:dLbl>
              <c:idx val="3"/>
              <c:layout>
                <c:manualLayout>
                  <c:x val="-5.5555555555556572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9D-4640-B47F-0A71293D745F}"/>
                </c:ext>
              </c:extLst>
            </c:dLbl>
            <c:dLbl>
              <c:idx val="4"/>
              <c:layout>
                <c:manualLayout>
                  <c:x val="-1.388888888888899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C9D-4640-B47F-0A71293D74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Charts!$B$21:$G$21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Charts!$B$26:$G$26</c:f>
              <c:numCache>
                <c:formatCode>0</c:formatCode>
                <c:ptCount val="6"/>
                <c:pt idx="0">
                  <c:v>817</c:v>
                </c:pt>
                <c:pt idx="1">
                  <c:v>1034</c:v>
                </c:pt>
                <c:pt idx="2">
                  <c:v>582</c:v>
                </c:pt>
                <c:pt idx="3">
                  <c:v>631</c:v>
                </c:pt>
                <c:pt idx="4">
                  <c:v>475</c:v>
                </c:pt>
                <c:pt idx="5">
                  <c:v>1335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C9D-4640-B47F-0A71293D7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3232352"/>
        <c:axId val="1069085904"/>
      </c:lineChart>
      <c:catAx>
        <c:axId val="100323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9085904"/>
        <c:crosses val="autoZero"/>
        <c:auto val="1"/>
        <c:lblAlgn val="ctr"/>
        <c:lblOffset val="100"/>
        <c:noMultiLvlLbl val="0"/>
      </c:catAx>
      <c:valAx>
        <c:axId val="106908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23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Costs by Use &amp; Type of Computer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740988220792101"/>
          <c:y val="0.19611295303859616"/>
          <c:w val="0.82354082403093987"/>
          <c:h val="0.42974039363484723"/>
        </c:manualLayout>
      </c:layout>
      <c:lineChart>
        <c:grouping val="standard"/>
        <c:varyColors val="0"/>
        <c:ser>
          <c:idx val="0"/>
          <c:order val="0"/>
          <c:tx>
            <c:strRef>
              <c:f>Charts!$A$14</c:f>
              <c:strCache>
                <c:ptCount val="1"/>
                <c:pt idx="0">
                  <c:v>Instructional Desktops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Charts!$B$13:$G$13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Charts!$B$14:$G$14</c:f>
              <c:numCache>
                <c:formatCode>"$"#,##0</c:formatCode>
                <c:ptCount val="6"/>
                <c:pt idx="0">
                  <c:v>553837.34</c:v>
                </c:pt>
                <c:pt idx="1">
                  <c:v>829214.82</c:v>
                </c:pt>
                <c:pt idx="2">
                  <c:v>656925.92249999999</c:v>
                </c:pt>
                <c:pt idx="3">
                  <c:v>127235.82</c:v>
                </c:pt>
                <c:pt idx="4">
                  <c:v>34796.629999999997</c:v>
                </c:pt>
                <c:pt idx="5">
                  <c:v>864000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73-42C8-B259-475F47E60A5F}"/>
            </c:ext>
          </c:extLst>
        </c:ser>
        <c:ser>
          <c:idx val="1"/>
          <c:order val="1"/>
          <c:tx>
            <c:strRef>
              <c:f>Charts!$A$15</c:f>
              <c:strCache>
                <c:ptCount val="1"/>
                <c:pt idx="0">
                  <c:v>Instructional Laptops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Charts!$B$13:$G$13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Charts!$B$15:$G$15</c:f>
              <c:numCache>
                <c:formatCode>"$"#,##0</c:formatCode>
                <c:ptCount val="6"/>
                <c:pt idx="0">
                  <c:v>272271.1825</c:v>
                </c:pt>
                <c:pt idx="1">
                  <c:v>34520.01</c:v>
                </c:pt>
                <c:pt idx="2">
                  <c:v>318077.23500000004</c:v>
                </c:pt>
                <c:pt idx="3">
                  <c:v>488776.37250000006</c:v>
                </c:pt>
                <c:pt idx="4">
                  <c:v>357320.92000000004</c:v>
                </c:pt>
                <c:pt idx="5">
                  <c:v>420525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73-42C8-B259-475F47E60A5F}"/>
            </c:ext>
          </c:extLst>
        </c:ser>
        <c:ser>
          <c:idx val="2"/>
          <c:order val="2"/>
          <c:tx>
            <c:strRef>
              <c:f>Charts!$A$16</c:f>
              <c:strCache>
                <c:ptCount val="1"/>
                <c:pt idx="0">
                  <c:v>Noninstructional Desktops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Charts!$B$13:$G$13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Charts!$B$16:$G$16</c:f>
              <c:numCache>
                <c:formatCode>"$"#,##0</c:formatCode>
                <c:ptCount val="6"/>
                <c:pt idx="0">
                  <c:v>87043.112500000003</c:v>
                </c:pt>
                <c:pt idx="1">
                  <c:v>259173.3125</c:v>
                </c:pt>
                <c:pt idx="2">
                  <c:v>0</c:v>
                </c:pt>
                <c:pt idx="3">
                  <c:v>93140.150000000009</c:v>
                </c:pt>
                <c:pt idx="4">
                  <c:v>155503.98750000002</c:v>
                </c:pt>
                <c:pt idx="5">
                  <c:v>120000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73-42C8-B259-475F47E60A5F}"/>
            </c:ext>
          </c:extLst>
        </c:ser>
        <c:ser>
          <c:idx val="3"/>
          <c:order val="3"/>
          <c:tx>
            <c:strRef>
              <c:f>Charts!$A$17</c:f>
              <c:strCache>
                <c:ptCount val="1"/>
                <c:pt idx="0">
                  <c:v>Noninstructional Laptops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Charts!$B$13:$G$13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Charts!$B$17:$G$17</c:f>
              <c:numCache>
                <c:formatCode>"$"#,##0</c:formatCode>
                <c:ptCount val="6"/>
                <c:pt idx="0">
                  <c:v>265309.32500000001</c:v>
                </c:pt>
                <c:pt idx="1">
                  <c:v>29267.93</c:v>
                </c:pt>
                <c:pt idx="2">
                  <c:v>0</c:v>
                </c:pt>
                <c:pt idx="3">
                  <c:v>33360.79</c:v>
                </c:pt>
                <c:pt idx="4">
                  <c:v>4321.5750000000007</c:v>
                </c:pt>
                <c:pt idx="5">
                  <c:v>267000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73-42C8-B259-475F47E60A5F}"/>
            </c:ext>
          </c:extLst>
        </c:ser>
        <c:ser>
          <c:idx val="4"/>
          <c:order val="4"/>
          <c:tx>
            <c:strRef>
              <c:f>Charts!$A$18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333333333333381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73-42C8-B259-475F47E60A5F}"/>
                </c:ext>
              </c:extLst>
            </c:dLbl>
            <c:dLbl>
              <c:idx val="1"/>
              <c:layout>
                <c:manualLayout>
                  <c:x val="5.0925337632079971E-17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73-42C8-B259-475F47E60A5F}"/>
                </c:ext>
              </c:extLst>
            </c:dLbl>
            <c:dLbl>
              <c:idx val="2"/>
              <c:layout>
                <c:manualLayout>
                  <c:x val="5.5555555555555558E-3"/>
                  <c:y val="-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A73-42C8-B259-475F47E60A5F}"/>
                </c:ext>
              </c:extLst>
            </c:dLbl>
            <c:dLbl>
              <c:idx val="3"/>
              <c:layout>
                <c:manualLayout>
                  <c:x val="-5.5555555555556572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A73-42C8-B259-475F47E60A5F}"/>
                </c:ext>
              </c:extLst>
            </c:dLbl>
            <c:dLbl>
              <c:idx val="4"/>
              <c:layout>
                <c:manualLayout>
                  <c:x val="-1.1111111111111112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A73-42C8-B259-475F47E60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Charts!$B$13:$G$13</c:f>
              <c:strCache>
                <c:ptCount val="6"/>
                <c:pt idx="0">
                  <c:v>21-'22</c:v>
                </c:pt>
                <c:pt idx="1">
                  <c:v>22-'23</c:v>
                </c:pt>
                <c:pt idx="2">
                  <c:v>23-'24</c:v>
                </c:pt>
                <c:pt idx="3">
                  <c:v>24-'25</c:v>
                </c:pt>
                <c:pt idx="4">
                  <c:v>25-'26</c:v>
                </c:pt>
                <c:pt idx="5">
                  <c:v>26-'27</c:v>
                </c:pt>
              </c:strCache>
            </c:strRef>
          </c:cat>
          <c:val>
            <c:numRef>
              <c:f>Charts!$B$18:$G$18</c:f>
              <c:numCache>
                <c:formatCode>"$"#,##0</c:formatCode>
                <c:ptCount val="6"/>
                <c:pt idx="0">
                  <c:v>1178460.96</c:v>
                </c:pt>
                <c:pt idx="1">
                  <c:v>1152176.0725</c:v>
                </c:pt>
                <c:pt idx="2">
                  <c:v>975003.15749999997</c:v>
                </c:pt>
                <c:pt idx="3">
                  <c:v>742513.13250000018</c:v>
                </c:pt>
                <c:pt idx="4">
                  <c:v>551943.11250000005</c:v>
                </c:pt>
                <c:pt idx="5">
                  <c:v>1671525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A73-42C8-B259-475F47E60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6525440"/>
        <c:axId val="857083760"/>
      </c:lineChart>
      <c:catAx>
        <c:axId val="107652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083760"/>
        <c:crosses val="autoZero"/>
        <c:auto val="1"/>
        <c:lblAlgn val="ctr"/>
        <c:lblOffset val="100"/>
        <c:noMultiLvlLbl val="0"/>
      </c:catAx>
      <c:valAx>
        <c:axId val="85708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52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8474" y="781303"/>
            <a:ext cx="1037505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5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31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4" y="0"/>
                </a:moveTo>
                <a:lnTo>
                  <a:pt x="0" y="3176587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09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1" y="6858000"/>
                </a:lnTo>
                <a:lnTo>
                  <a:pt x="3006851" y="0"/>
                </a:lnTo>
                <a:close/>
              </a:path>
            </a:pathLst>
          </a:custGeom>
          <a:solidFill>
            <a:srgbClr val="C00000">
              <a:alpha val="3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0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75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75" y="6858000"/>
                </a:lnTo>
                <a:lnTo>
                  <a:pt x="2587675" y="0"/>
                </a:lnTo>
                <a:close/>
              </a:path>
            </a:pathLst>
          </a:custGeom>
          <a:solidFill>
            <a:srgbClr val="C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FF0000">
              <a:alpha val="721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2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BE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32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FF404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52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C00000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7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C0000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4884" y="6100571"/>
            <a:ext cx="2813303" cy="4297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5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31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4" y="0"/>
                </a:moveTo>
                <a:lnTo>
                  <a:pt x="0" y="3176587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09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64" y="0"/>
                </a:lnTo>
                <a:lnTo>
                  <a:pt x="0" y="6858000"/>
                </a:lnTo>
                <a:lnTo>
                  <a:pt x="3006851" y="6858000"/>
                </a:lnTo>
                <a:lnTo>
                  <a:pt x="3006851" y="0"/>
                </a:lnTo>
                <a:close/>
              </a:path>
            </a:pathLst>
          </a:custGeom>
          <a:solidFill>
            <a:srgbClr val="C00000">
              <a:alpha val="3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0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75" y="0"/>
                </a:moveTo>
                <a:lnTo>
                  <a:pt x="0" y="0"/>
                </a:lnTo>
                <a:lnTo>
                  <a:pt x="1208189" y="6858000"/>
                </a:lnTo>
                <a:lnTo>
                  <a:pt x="2587675" y="6858000"/>
                </a:lnTo>
                <a:lnTo>
                  <a:pt x="2587675" y="0"/>
                </a:lnTo>
                <a:close/>
              </a:path>
            </a:pathLst>
          </a:custGeom>
          <a:solidFill>
            <a:srgbClr val="C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7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6" y="0"/>
                </a:moveTo>
                <a:lnTo>
                  <a:pt x="0" y="3810000"/>
                </a:lnTo>
                <a:lnTo>
                  <a:pt x="3259836" y="3810000"/>
                </a:lnTo>
                <a:lnTo>
                  <a:pt x="3259836" y="0"/>
                </a:lnTo>
                <a:close/>
              </a:path>
            </a:pathLst>
          </a:custGeom>
          <a:solidFill>
            <a:srgbClr val="FF0000">
              <a:alpha val="721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2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2" y="0"/>
                </a:moveTo>
                <a:lnTo>
                  <a:pt x="0" y="0"/>
                </a:lnTo>
                <a:lnTo>
                  <a:pt x="2467571" y="6858000"/>
                </a:lnTo>
                <a:lnTo>
                  <a:pt x="2851162" y="6858000"/>
                </a:lnTo>
                <a:lnTo>
                  <a:pt x="2851162" y="0"/>
                </a:lnTo>
                <a:close/>
              </a:path>
            </a:pathLst>
          </a:custGeom>
          <a:solidFill>
            <a:srgbClr val="BE000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32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15" y="0"/>
                </a:moveTo>
                <a:lnTo>
                  <a:pt x="1018946" y="0"/>
                </a:lnTo>
                <a:lnTo>
                  <a:pt x="0" y="6858000"/>
                </a:lnTo>
                <a:lnTo>
                  <a:pt x="1290815" y="6858000"/>
                </a:lnTo>
                <a:lnTo>
                  <a:pt x="1290815" y="0"/>
                </a:lnTo>
                <a:close/>
              </a:path>
            </a:pathLst>
          </a:custGeom>
          <a:solidFill>
            <a:srgbClr val="FF404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52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94" y="0"/>
                </a:moveTo>
                <a:lnTo>
                  <a:pt x="0" y="0"/>
                </a:lnTo>
                <a:lnTo>
                  <a:pt x="1107770" y="6858000"/>
                </a:lnTo>
                <a:lnTo>
                  <a:pt x="1248194" y="6858000"/>
                </a:lnTo>
                <a:lnTo>
                  <a:pt x="1248194" y="0"/>
                </a:lnTo>
                <a:close/>
              </a:path>
            </a:pathLst>
          </a:custGeom>
          <a:solidFill>
            <a:srgbClr val="C00000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7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8" y="0"/>
                </a:moveTo>
                <a:lnTo>
                  <a:pt x="0" y="3267455"/>
                </a:lnTo>
                <a:lnTo>
                  <a:pt x="1816608" y="3267455"/>
                </a:lnTo>
                <a:lnTo>
                  <a:pt x="1816608" y="0"/>
                </a:lnTo>
                <a:close/>
              </a:path>
            </a:pathLst>
          </a:custGeom>
          <a:solidFill>
            <a:srgbClr val="C0000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474" y="781303"/>
            <a:ext cx="1037505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4377" y="1642732"/>
            <a:ext cx="8448675" cy="418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9878" y="2326684"/>
            <a:ext cx="597281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1210" marR="5080" indent="-779145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5</a:t>
            </a:r>
            <a:r>
              <a:rPr sz="5400" spc="-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5400" spc="-560" dirty="0">
                <a:solidFill>
                  <a:srgbClr val="C00000"/>
                </a:solidFill>
                <a:latin typeface="Trebuchet MS"/>
                <a:cs typeface="Trebuchet MS"/>
              </a:rPr>
              <a:t>Y</a:t>
            </a:r>
            <a:r>
              <a:rPr sz="5400" spc="-5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5400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5400" spc="-29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5400" spc="-10" dirty="0">
                <a:solidFill>
                  <a:srgbClr val="C00000"/>
                </a:solidFill>
                <a:latin typeface="Trebuchet MS"/>
                <a:cs typeface="Trebuchet MS"/>
              </a:rPr>
              <a:t>A</a:t>
            </a: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g</a:t>
            </a:r>
            <a:r>
              <a:rPr sz="5400" spc="-5" dirty="0">
                <a:solidFill>
                  <a:srgbClr val="C00000"/>
                </a:solidFill>
                <a:latin typeface="Trebuchet MS"/>
                <a:cs typeface="Trebuchet MS"/>
              </a:rPr>
              <a:t>i</a:t>
            </a: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ng</a:t>
            </a:r>
            <a:r>
              <a:rPr sz="5400" spc="1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5400" spc="-220" dirty="0">
                <a:solidFill>
                  <a:srgbClr val="C00000"/>
                </a:solidFill>
                <a:latin typeface="Trebuchet MS"/>
                <a:cs typeface="Trebuchet MS"/>
              </a:rPr>
              <a:t>R</a:t>
            </a:r>
            <a:r>
              <a:rPr sz="5400" spc="-10" dirty="0">
                <a:solidFill>
                  <a:srgbClr val="C00000"/>
                </a:solidFill>
                <a:latin typeface="Trebuchet MS"/>
                <a:cs typeface="Trebuchet MS"/>
              </a:rPr>
              <a:t>e</a:t>
            </a: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p</a:t>
            </a:r>
            <a:r>
              <a:rPr sz="5400" spc="-10" dirty="0">
                <a:solidFill>
                  <a:srgbClr val="C00000"/>
                </a:solidFill>
                <a:latin typeface="Trebuchet MS"/>
                <a:cs typeface="Trebuchet MS"/>
              </a:rPr>
              <a:t>o</a:t>
            </a:r>
            <a:r>
              <a:rPr sz="5400" dirty="0">
                <a:solidFill>
                  <a:srgbClr val="C00000"/>
                </a:solidFill>
                <a:latin typeface="Trebuchet MS"/>
                <a:cs typeface="Trebuchet MS"/>
              </a:rPr>
              <a:t>rt  </a:t>
            </a:r>
            <a:r>
              <a:rPr sz="5400" spc="-5" dirty="0">
                <a:solidFill>
                  <a:srgbClr val="C00000"/>
                </a:solidFill>
                <a:latin typeface="Trebuchet MS"/>
                <a:cs typeface="Trebuchet MS"/>
              </a:rPr>
              <a:t>for Computers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4601" y="4324720"/>
            <a:ext cx="2870920" cy="779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lnSpc>
                <a:spcPct val="1361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7E7E7E"/>
                </a:solidFill>
                <a:latin typeface="Trebuchet MS"/>
                <a:cs typeface="Trebuchet MS"/>
              </a:rPr>
              <a:t>Jorge Forero</a:t>
            </a:r>
            <a:endParaRPr lang="en-US" sz="1800" spc="-525" dirty="0" smtClean="0">
              <a:solidFill>
                <a:srgbClr val="7E7E7E"/>
              </a:solidFill>
              <a:latin typeface="Trebuchet MS"/>
              <a:cs typeface="Trebuchet MS"/>
            </a:endParaRPr>
          </a:p>
          <a:p>
            <a:pPr marL="62865" marR="5080" indent="-50800">
              <a:lnSpc>
                <a:spcPct val="1361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7E7E7E"/>
                </a:solidFill>
                <a:latin typeface="Trebuchet MS"/>
                <a:cs typeface="Trebuchet MS"/>
              </a:rPr>
              <a:t>March 24,2022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5100" y="723900"/>
            <a:ext cx="4690859" cy="714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report by Fiscal Year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E8CE94D-70CA-4F8C-9BFE-49A00223E03B}"/>
              </a:ext>
              <a:ext uri="{147F2762-F138-4A5C-976F-8EAC2B608ADB}">
                <a16:predDERef xmlns:a16="http://schemas.microsoft.com/office/drawing/2014/main" pred="{A5C63DBC-C418-4F00-B37C-3F4A25D55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685514"/>
              </p:ext>
            </p:extLst>
          </p:nvPr>
        </p:nvGraphicFramePr>
        <p:xfrm>
          <a:off x="984378" y="1642731"/>
          <a:ext cx="8464422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3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Report by Cost by Fiscal Year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C63DBC-C418-4F00-B37C-3F4A25D55C48}"/>
              </a:ext>
              <a:ext uri="{147F2762-F138-4A5C-976F-8EAC2B608ADB}">
                <a16:predDERef xmlns:a16="http://schemas.microsoft.com/office/drawing/2014/main" pred="{74A69A5B-BF66-434D-A75B-BA3BC2086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946489"/>
              </p:ext>
            </p:extLst>
          </p:nvPr>
        </p:nvGraphicFramePr>
        <p:xfrm>
          <a:off x="984377" y="1642732"/>
          <a:ext cx="8448674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6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Aging report by device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34525"/>
              </p:ext>
            </p:extLst>
          </p:nvPr>
        </p:nvGraphicFramePr>
        <p:xfrm>
          <a:off x="838200" y="1690688"/>
          <a:ext cx="8839199" cy="4125912"/>
        </p:xfrm>
        <a:graphic>
          <a:graphicData uri="http://schemas.openxmlformats.org/drawingml/2006/table">
            <a:tbl>
              <a:tblPr/>
              <a:tblGrid>
                <a:gridCol w="1885317">
                  <a:extLst>
                    <a:ext uri="{9D8B030D-6E8A-4147-A177-3AD203B41FA5}">
                      <a16:colId xmlns:a16="http://schemas.microsoft.com/office/drawing/2014/main" val="4135525655"/>
                    </a:ext>
                  </a:extLst>
                </a:gridCol>
                <a:gridCol w="1307406">
                  <a:extLst>
                    <a:ext uri="{9D8B030D-6E8A-4147-A177-3AD203B41FA5}">
                      <a16:colId xmlns:a16="http://schemas.microsoft.com/office/drawing/2014/main" val="2131967337"/>
                    </a:ext>
                  </a:extLst>
                </a:gridCol>
                <a:gridCol w="1231613">
                  <a:extLst>
                    <a:ext uri="{9D8B030D-6E8A-4147-A177-3AD203B41FA5}">
                      <a16:colId xmlns:a16="http://schemas.microsoft.com/office/drawing/2014/main" val="813649421"/>
                    </a:ext>
                  </a:extLst>
                </a:gridCol>
                <a:gridCol w="1203192">
                  <a:extLst>
                    <a:ext uri="{9D8B030D-6E8A-4147-A177-3AD203B41FA5}">
                      <a16:colId xmlns:a16="http://schemas.microsoft.com/office/drawing/2014/main" val="2439678619"/>
                    </a:ext>
                  </a:extLst>
                </a:gridCol>
                <a:gridCol w="975817">
                  <a:extLst>
                    <a:ext uri="{9D8B030D-6E8A-4147-A177-3AD203B41FA5}">
                      <a16:colId xmlns:a16="http://schemas.microsoft.com/office/drawing/2014/main" val="4118517445"/>
                    </a:ext>
                  </a:extLst>
                </a:gridCol>
                <a:gridCol w="1117927">
                  <a:extLst>
                    <a:ext uri="{9D8B030D-6E8A-4147-A177-3AD203B41FA5}">
                      <a16:colId xmlns:a16="http://schemas.microsoft.com/office/drawing/2014/main" val="128122024"/>
                    </a:ext>
                  </a:extLst>
                </a:gridCol>
                <a:gridCol w="1117927">
                  <a:extLst>
                    <a:ext uri="{9D8B030D-6E8A-4147-A177-3AD203B41FA5}">
                      <a16:colId xmlns:a16="http://schemas.microsoft.com/office/drawing/2014/main" val="807674336"/>
                    </a:ext>
                  </a:extLst>
                </a:gridCol>
              </a:tblGrid>
              <a:tr h="687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21-'22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22-'23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23-'24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24-'25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25-'26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26-’27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08467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310903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930031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703767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65513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8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Aging report by Cost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86277"/>
              </p:ext>
            </p:extLst>
          </p:nvPr>
        </p:nvGraphicFramePr>
        <p:xfrm>
          <a:off x="838200" y="1690688"/>
          <a:ext cx="8839199" cy="4125912"/>
        </p:xfrm>
        <a:graphic>
          <a:graphicData uri="http://schemas.openxmlformats.org/drawingml/2006/table">
            <a:tbl>
              <a:tblPr/>
              <a:tblGrid>
                <a:gridCol w="1885317">
                  <a:extLst>
                    <a:ext uri="{9D8B030D-6E8A-4147-A177-3AD203B41FA5}">
                      <a16:colId xmlns:a16="http://schemas.microsoft.com/office/drawing/2014/main" val="4135525655"/>
                    </a:ext>
                  </a:extLst>
                </a:gridCol>
                <a:gridCol w="1307406">
                  <a:extLst>
                    <a:ext uri="{9D8B030D-6E8A-4147-A177-3AD203B41FA5}">
                      <a16:colId xmlns:a16="http://schemas.microsoft.com/office/drawing/2014/main" val="2131967337"/>
                    </a:ext>
                  </a:extLst>
                </a:gridCol>
                <a:gridCol w="1231613">
                  <a:extLst>
                    <a:ext uri="{9D8B030D-6E8A-4147-A177-3AD203B41FA5}">
                      <a16:colId xmlns:a16="http://schemas.microsoft.com/office/drawing/2014/main" val="813649421"/>
                    </a:ext>
                  </a:extLst>
                </a:gridCol>
                <a:gridCol w="1203192">
                  <a:extLst>
                    <a:ext uri="{9D8B030D-6E8A-4147-A177-3AD203B41FA5}">
                      <a16:colId xmlns:a16="http://schemas.microsoft.com/office/drawing/2014/main" val="2439678619"/>
                    </a:ext>
                  </a:extLst>
                </a:gridCol>
                <a:gridCol w="975817">
                  <a:extLst>
                    <a:ext uri="{9D8B030D-6E8A-4147-A177-3AD203B41FA5}">
                      <a16:colId xmlns:a16="http://schemas.microsoft.com/office/drawing/2014/main" val="4118517445"/>
                    </a:ext>
                  </a:extLst>
                </a:gridCol>
                <a:gridCol w="1117927">
                  <a:extLst>
                    <a:ext uri="{9D8B030D-6E8A-4147-A177-3AD203B41FA5}">
                      <a16:colId xmlns:a16="http://schemas.microsoft.com/office/drawing/2014/main" val="128122024"/>
                    </a:ext>
                  </a:extLst>
                </a:gridCol>
                <a:gridCol w="1117927">
                  <a:extLst>
                    <a:ext uri="{9D8B030D-6E8A-4147-A177-3AD203B41FA5}">
                      <a16:colId xmlns:a16="http://schemas.microsoft.com/office/drawing/2014/main" val="1793045561"/>
                    </a:ext>
                  </a:extLst>
                </a:gridCol>
              </a:tblGrid>
              <a:tr h="687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21-'22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22-'23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23-'24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24-'25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25-'26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26-’27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08467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$553,837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$829,215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$656,926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$127,236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$864,00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310903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$272,271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$318,077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$488,776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$357,321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$420,525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930031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$259,173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$155,504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703767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$267,000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65513"/>
                  </a:ext>
                </a:extLst>
              </a:tr>
              <a:tr h="687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$1,178,461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$1,152,176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$975,003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$742,513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$551,943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$1,671,525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8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– 2022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4377" y="1642732"/>
            <a:ext cx="8448675" cy="3108543"/>
          </a:xfrm>
        </p:spPr>
        <p:txBody>
          <a:bodyPr/>
          <a:lstStyle/>
          <a:p>
            <a:r>
              <a:rPr lang="en-US" sz="1400" b="1" i="1" dirty="0"/>
              <a:t>Milestones: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SAC Cabinet approved a total of $1.15M in funding to update </a:t>
            </a:r>
            <a:r>
              <a:rPr lang="en-US" sz="1400" i="1" dirty="0" smtClean="0"/>
              <a:t>817 </a:t>
            </a:r>
            <a:r>
              <a:rPr lang="en-US" sz="1400" i="1" dirty="0"/>
              <a:t>computers. $822k from HEERF funding and another $325k from General funds for the Computer Replacement Plan. This should get all SAC computers up to date for the year. </a:t>
            </a: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Corrections</a:t>
            </a:r>
            <a:endParaRPr lang="en-US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As of February 2022, 518 computers deployed besides 817 Mentioned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As of March 22, 2022 – 179 Laptops and 89 Desktops have been received out of the 817</a:t>
            </a:r>
          </a:p>
          <a:p>
            <a:endParaRPr lang="en-US" sz="1400" i="1" dirty="0"/>
          </a:p>
          <a:p>
            <a:endParaRPr lang="en-US" sz="1400" i="1" dirty="0" smtClean="0"/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2022-2023 Forecast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4377" y="1642732"/>
            <a:ext cx="8448675" cy="276999"/>
          </a:xfrm>
        </p:spPr>
        <p:txBody>
          <a:bodyPr/>
          <a:lstStyle/>
          <a:p>
            <a:r>
              <a:rPr lang="en-US" dirty="0" smtClean="0"/>
              <a:t>The following will be at end of the 5 year cycle during the fiscal year of 2022 – 2023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903266"/>
              </p:ext>
            </p:extLst>
          </p:nvPr>
        </p:nvGraphicFramePr>
        <p:xfrm>
          <a:off x="984377" y="2057400"/>
          <a:ext cx="5568823" cy="3657600"/>
        </p:xfrm>
        <a:graphic>
          <a:graphicData uri="http://schemas.openxmlformats.org/drawingml/2006/table">
            <a:tbl>
              <a:tblPr/>
              <a:tblGrid>
                <a:gridCol w="2373011">
                  <a:extLst>
                    <a:ext uri="{9D8B030D-6E8A-4147-A177-3AD203B41FA5}">
                      <a16:colId xmlns:a16="http://schemas.microsoft.com/office/drawing/2014/main" val="4135525655"/>
                    </a:ext>
                  </a:extLst>
                </a:gridCol>
                <a:gridCol w="1645605">
                  <a:extLst>
                    <a:ext uri="{9D8B030D-6E8A-4147-A177-3AD203B41FA5}">
                      <a16:colId xmlns:a16="http://schemas.microsoft.com/office/drawing/2014/main" val="2131967337"/>
                    </a:ext>
                  </a:extLst>
                </a:gridCol>
                <a:gridCol w="1550207">
                  <a:extLst>
                    <a:ext uri="{9D8B030D-6E8A-4147-A177-3AD203B41FA5}">
                      <a16:colId xmlns:a16="http://schemas.microsoft.com/office/drawing/2014/main" val="81364942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0846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$829,215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3109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93003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Desktops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$259,173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70376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Non-instructional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6551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$1,152,176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8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45771" y="2308418"/>
            <a:ext cx="47117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dirty="0">
                <a:solidFill>
                  <a:srgbClr val="C00000"/>
                </a:solidFill>
                <a:latin typeface="Trebuchet MS"/>
                <a:cs typeface="Trebuchet MS"/>
              </a:rPr>
              <a:t>?</a:t>
            </a:r>
            <a:endParaRPr sz="8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4884" y="6100571"/>
            <a:ext cx="2813303" cy="4297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08474" y="781303"/>
            <a:ext cx="20129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C00000"/>
                </a:solidFill>
                <a:latin typeface="Trebuchet MS"/>
                <a:cs typeface="Trebuchet MS"/>
              </a:rPr>
              <a:t>Questions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5E80E2A30D249A41C16FDA3A48D2F" ma:contentTypeVersion="4" ma:contentTypeDescription="Create a new document." ma:contentTypeScope="" ma:versionID="468b47a658807e17510b881a4ece1061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838df870565d078703ad56f01e392e2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HNYXMCCMVK3K-1107-212</_dlc_DocId>
    <_dlc_DocIdUrl xmlns="431189f8-a51b-453f-9f0c-3a0b3b65b12f">
      <Url>https://sac.edu/committees/SACTAC/_layouts/15/DocIdRedir.aspx?ID=HNYXMCCMVK3K-1107-212</Url>
      <Description>HNYXMCCMVK3K-1107-212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790ED15-851F-4ED0-BFAC-77C9883A5540}"/>
</file>

<file path=customXml/itemProps2.xml><?xml version="1.0" encoding="utf-8"?>
<ds:datastoreItem xmlns:ds="http://schemas.openxmlformats.org/officeDocument/2006/customXml" ds:itemID="{94027835-6A00-4342-8554-81B6C27DF226}"/>
</file>

<file path=customXml/itemProps3.xml><?xml version="1.0" encoding="utf-8"?>
<ds:datastoreItem xmlns:ds="http://schemas.openxmlformats.org/officeDocument/2006/customXml" ds:itemID="{D6FE148E-878D-4F1C-9F69-9E1E8EA570BC}"/>
</file>

<file path=customXml/itemProps4.xml><?xml version="1.0" encoding="utf-8"?>
<ds:datastoreItem xmlns:ds="http://schemas.openxmlformats.org/officeDocument/2006/customXml" ds:itemID="{AD3A4B10-F30F-4988-81DD-3819B74766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309</Words>
  <Application>Microsoft Office PowerPoint</Application>
  <PresentationFormat>Widescreen</PresentationFormat>
  <Paragraphs>135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PowerPoint Presentation</vt:lpstr>
      <vt:lpstr>Aging report by Fiscal Year</vt:lpstr>
      <vt:lpstr>Aging Report by Cost by Fiscal Year</vt:lpstr>
      <vt:lpstr>Detailed Aging report by device</vt:lpstr>
      <vt:lpstr>Detailed Aging report by Cost</vt:lpstr>
      <vt:lpstr>2021 – 2022 Summary</vt:lpstr>
      <vt:lpstr>2022-2023 Forecast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Hoang, Michael</dc:creator>
  <cp:lastModifiedBy>Jorge</cp:lastModifiedBy>
  <cp:revision>8</cp:revision>
  <dcterms:created xsi:type="dcterms:W3CDTF">2022-02-23T16:16:47Z</dcterms:created>
  <dcterms:modified xsi:type="dcterms:W3CDTF">2022-03-24T23:40:25Z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2022-02-23T00:00:00Z</vt:filetime>
  </property>
  <property fmtid="{D5CDD505-2E9C-101B-9397-08002B2CF9AE}" pid="5" name="ContentTypeId">
    <vt:lpwstr>0x010100FFD5E80E2A30D249A41C16FDA3A48D2F</vt:lpwstr>
  </property>
  <property fmtid="{D5CDD505-2E9C-101B-9397-08002B2CF9AE}" pid="6" name="_dlc_DocIdItemGuid">
    <vt:lpwstr>96948547-4445-4e5e-9a2a-ae2404ecb1a5</vt:lpwstr>
  </property>
</Properties>
</file>