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m4a" ContentType="audio/unknown"/>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handoutMasterIdLst>
    <p:handoutMasterId r:id="rId14"/>
  </p:handoutMasterIdLst>
  <p:sldIdLst>
    <p:sldId id="256" r:id="rId2"/>
    <p:sldId id="277" r:id="rId3"/>
    <p:sldId id="259" r:id="rId4"/>
    <p:sldId id="271" r:id="rId5"/>
    <p:sldId id="258" r:id="rId6"/>
    <p:sldId id="265" r:id="rId7"/>
    <p:sldId id="272" r:id="rId8"/>
    <p:sldId id="278" r:id="rId9"/>
    <p:sldId id="260" r:id="rId10"/>
    <p:sldId id="261" r:id="rId11"/>
    <p:sldId id="270" r:id="rId12"/>
    <p:sldId id="263"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12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21" Type="http://schemas.openxmlformats.org/officeDocument/2006/relationships/customXml" Target="../customXml/item2.xml"/><Relationship Id="rId12" Type="http://schemas.openxmlformats.org/officeDocument/2006/relationships/slide" Target="slides/slide11.xml"/><Relationship Id="rId17" Type="http://schemas.openxmlformats.org/officeDocument/2006/relationships/viewProps" Target="viewProps.xml"/><Relationship Id="rId7" Type="http://schemas.openxmlformats.org/officeDocument/2006/relationships/slide" Target="slides/slide6.xml"/><Relationship Id="rId16" Type="http://schemas.openxmlformats.org/officeDocument/2006/relationships/presProps" Target="presProps.xml"/><Relationship Id="rId2" Type="http://schemas.openxmlformats.org/officeDocument/2006/relationships/slide" Target="slides/slide1.xml"/><Relationship Id="rId20" Type="http://schemas.openxmlformats.org/officeDocument/2006/relationships/customXml" Target="../customXml/item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printerSettings" Target="printerSettings/printerSettings1.bin"/><Relationship Id="rId5" Type="http://schemas.openxmlformats.org/officeDocument/2006/relationships/slide" Target="slides/slide4.xml"/><Relationship Id="rId23" Type="http://schemas.openxmlformats.org/officeDocument/2006/relationships/customXml" Target="../customXml/item4.xml"/><Relationship Id="rId19" Type="http://schemas.openxmlformats.org/officeDocument/2006/relationships/tableStyles" Target="tableStyles.xml"/><Relationship Id="rId10" Type="http://schemas.openxmlformats.org/officeDocument/2006/relationships/slide" Target="slides/slide9.xml"/><Relationship Id="rId1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CF5AF5-6B8B-5449-B78B-AC6EF8EDCE2F}" type="datetimeFigureOut">
              <a:rPr lang="en-US" smtClean="0"/>
              <a:pPr/>
              <a:t>11/14/16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124B07-E160-9146-B536-D8307FE8DF89}" type="slidenum">
              <a:rPr lang="en-US" smtClean="0"/>
              <a:pPr/>
              <a:t>‹#›</a:t>
            </a:fld>
            <a:endParaRPr lang="en-US"/>
          </a:p>
        </p:txBody>
      </p:sp>
    </p:spTree>
    <p:extLst>
      <p:ext uri="{BB962C8B-B14F-4D97-AF65-F5344CB8AC3E}">
        <p14:creationId xmlns:p14="http://schemas.microsoft.com/office/powerpoint/2010/main" val="27530151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8FADC07-2292-D747-9189-90411367DCD7}" type="datetimeFigureOut">
              <a:rPr lang="en-US" smtClean="0"/>
              <a:pPr/>
              <a:t>11/14/16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8FADC07-2292-D747-9189-90411367DCD7}" type="datetimeFigureOut">
              <a:rPr lang="en-US" smtClean="0"/>
              <a:pPr/>
              <a:t>11/14/16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C9251-F115-4449-85C6-2D82CF4678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08FADC07-2292-D747-9189-90411367DCD7}" type="datetimeFigureOut">
              <a:rPr lang="en-US" smtClean="0"/>
              <a:pPr/>
              <a:t>11/14/16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C9251-F115-4449-85C6-2D82CF4678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8FADC07-2292-D747-9189-90411367DCD7}"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C9251-F115-4449-85C6-2D82CF4678B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8FADC07-2292-D747-9189-90411367DCD7}"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C9251-F115-4449-85C6-2D82CF4678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8FADC07-2292-D747-9189-90411367DCD7}"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C9251-F115-4449-85C6-2D82CF4678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08FADC07-2292-D747-9189-90411367DCD7}" type="datetimeFigureOut">
              <a:rPr lang="en-US" smtClean="0"/>
              <a:pPr/>
              <a:t>11/14/16</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FADC07-2292-D747-9189-90411367DCD7}"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EC9251-F115-4449-85C6-2D82CF4678B8}" type="slidenum">
              <a:rPr lang="en-US" smtClean="0"/>
              <a:pPr/>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8FADC07-2292-D747-9189-90411367DCD7}" type="datetimeFigureOut">
              <a:rPr lang="en-US" smtClean="0"/>
              <a:pPr/>
              <a:t>11/14/16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EC9251-F115-4449-85C6-2D82CF4678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8FADC07-2292-D747-9189-90411367DCD7}" type="datetimeFigureOut">
              <a:rPr lang="en-US" smtClean="0"/>
              <a:pPr/>
              <a:t>11/14/16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EC9251-F115-4449-85C6-2D82CF4678B8}" type="slidenum">
              <a:rPr lang="en-US" smtClean="0"/>
              <a:pPr/>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8FADC07-2292-D747-9189-90411367DCD7}" type="datetimeFigureOut">
              <a:rPr lang="en-US" smtClean="0"/>
              <a:pPr/>
              <a:t>11/14/16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EC9251-F115-4449-85C6-2D82CF4678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08FADC07-2292-D747-9189-90411367DCD7}" type="datetimeFigureOut">
              <a:rPr lang="en-US" smtClean="0"/>
              <a:pPr/>
              <a:t>11/14/16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EC9251-F115-4449-85C6-2D82CF4678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ADC07-2292-D747-9189-90411367DCD7}" type="datetimeFigureOut">
              <a:rPr lang="en-US" smtClean="0"/>
              <a:pPr/>
              <a:t>11/14/16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86EC9251-F115-4449-85C6-2D82CF4678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08FADC07-2292-D747-9189-90411367DCD7}" type="datetimeFigureOut">
              <a:rPr lang="en-US" smtClean="0"/>
              <a:pPr/>
              <a:t>11/14/16</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86EC9251-F115-4449-85C6-2D82CF4678B8}" type="slidenum">
              <a:rPr lang="en-US" smtClean="0"/>
              <a:pPr/>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fRmmFQ8QV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6Sxv-sUY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png"/><Relationship Id="rId5" Type="http://schemas.openxmlformats.org/officeDocument/2006/relationships/image" Target="../media/image12.png"/><Relationship Id="rId1" Type="http://schemas.microsoft.com/office/2007/relationships/media" Target="../media/media1.m4a"/><Relationship Id="rId2" Type="http://schemas.openxmlformats.org/officeDocument/2006/relationships/audio" Target="../media/media1.m4a"/></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Make Your Classroom Musical!</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Kristine Quinn, MS, NBCT</a:t>
            </a:r>
          </a:p>
          <a:p>
            <a:r>
              <a:rPr lang="en-US" dirty="0" smtClean="0"/>
              <a:t>Lecturer </a:t>
            </a:r>
          </a:p>
          <a:p>
            <a:r>
              <a:rPr lang="en-US" dirty="0" smtClean="0"/>
              <a:t>California State University, Fullerton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Rhythm &amp; Tempo Activities</a:t>
            </a:r>
            <a:br>
              <a:rPr lang="en-US" b="1" dirty="0" smtClean="0"/>
            </a:br>
            <a:endParaRPr lang="en-US" dirty="0"/>
          </a:p>
        </p:txBody>
      </p:sp>
      <p:sp>
        <p:nvSpPr>
          <p:cNvPr id="3" name="Content Placeholder 2"/>
          <p:cNvSpPr>
            <a:spLocks noGrp="1"/>
          </p:cNvSpPr>
          <p:nvPr>
            <p:ph idx="1"/>
          </p:nvPr>
        </p:nvSpPr>
        <p:spPr/>
        <p:txBody>
          <a:bodyPr>
            <a:normAutofit/>
          </a:bodyPr>
          <a:lstStyle/>
          <a:p>
            <a:r>
              <a:rPr lang="en-US" dirty="0" smtClean="0"/>
              <a:t>Steady </a:t>
            </a:r>
            <a:r>
              <a:rPr lang="en-US" dirty="0"/>
              <a:t>Beat - Find the beat, march the beat, tap the beat, etc.</a:t>
            </a:r>
            <a:r>
              <a:rPr lang="en-US" dirty="0" smtClean="0"/>
              <a:t>  (stand and march, move your arms to the music) </a:t>
            </a:r>
            <a:endParaRPr lang="en-US" dirty="0" smtClean="0"/>
          </a:p>
          <a:p>
            <a:pPr lvl="2"/>
            <a:r>
              <a:rPr lang="en-US" dirty="0">
                <a:hlinkClick r:id="rId2"/>
              </a:rPr>
              <a:t>https://www.youtube.com/watch?v=</a:t>
            </a:r>
            <a:r>
              <a:rPr lang="en-US" dirty="0" smtClean="0">
                <a:hlinkClick r:id="rId2"/>
              </a:rPr>
              <a:t>efRmmFQ8QVA</a:t>
            </a:r>
            <a:endParaRPr lang="en-US" dirty="0" smtClean="0"/>
          </a:p>
          <a:p>
            <a:pPr lvl="2"/>
            <a:r>
              <a:rPr lang="en-US" dirty="0" smtClean="0"/>
              <a:t>(KIDZ BOP Kids-Cake By the Ocean)</a:t>
            </a:r>
            <a:endParaRPr lang="en-US" dirty="0" smtClean="0"/>
          </a:p>
          <a:p>
            <a:r>
              <a:rPr lang="en-US" dirty="0"/>
              <a:t>Clap the rhythm of syllables in names, words, phrases, etc.</a:t>
            </a:r>
            <a:r>
              <a:rPr lang="en-US" dirty="0" smtClean="0"/>
              <a:t> (introduce yourself</a:t>
            </a:r>
            <a:r>
              <a:rPr lang="en-US" dirty="0" smtClean="0"/>
              <a:t>)</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Drum Circle</a:t>
            </a:r>
            <a:endParaRPr lang="en-US" dirty="0"/>
          </a:p>
        </p:txBody>
      </p:sp>
      <p:sp>
        <p:nvSpPr>
          <p:cNvPr id="3" name="Content Placeholder 2"/>
          <p:cNvSpPr>
            <a:spLocks noGrp="1"/>
          </p:cNvSpPr>
          <p:nvPr>
            <p:ph idx="1"/>
          </p:nvPr>
        </p:nvSpPr>
        <p:spPr>
          <a:xfrm>
            <a:off x="792163" y="1761565"/>
            <a:ext cx="4541838" cy="4289611"/>
          </a:xfrm>
        </p:spPr>
        <p:txBody>
          <a:bodyPr>
            <a:normAutofit fontScale="92500" lnSpcReduction="20000"/>
          </a:bodyPr>
          <a:lstStyle/>
          <a:p>
            <a:r>
              <a:rPr lang="en-US" dirty="0"/>
              <a:t>A drum circle, or rhythm circle, is a group of people creating and sharing a rhythmical and a musical experience. The instruments used are usually percussion instruments including; Drums, metal, wood, shakers and </a:t>
            </a:r>
            <a:r>
              <a:rPr lang="en-US" dirty="0" err="1"/>
              <a:t>Boomwhackers</a:t>
            </a:r>
            <a:r>
              <a:rPr lang="en-US" dirty="0" smtClean="0"/>
              <a:t>. </a:t>
            </a:r>
            <a:r>
              <a:rPr lang="en-US" dirty="0"/>
              <a:t>The circle </a:t>
            </a:r>
            <a:r>
              <a:rPr lang="en-US" dirty="0" smtClean="0"/>
              <a:t>format </a:t>
            </a:r>
            <a:r>
              <a:rPr lang="en-US" dirty="0"/>
              <a:t>is used to optimize listening and communicating.</a:t>
            </a:r>
          </a:p>
        </p:txBody>
      </p:sp>
      <p:pic>
        <p:nvPicPr>
          <p:cNvPr id="4" name="Picture 3"/>
          <p:cNvPicPr>
            <a:picLocks noChangeAspect="1"/>
          </p:cNvPicPr>
          <p:nvPr/>
        </p:nvPicPr>
        <p:blipFill>
          <a:blip r:embed="rId2"/>
          <a:stretch>
            <a:fillRect/>
          </a:stretch>
        </p:blipFill>
        <p:spPr>
          <a:xfrm>
            <a:off x="5197035" y="1748196"/>
            <a:ext cx="3810000" cy="2540000"/>
          </a:xfrm>
          <a:prstGeom prst="rect">
            <a:avLst/>
          </a:prstGeom>
        </p:spPr>
      </p:pic>
      <p:pic>
        <p:nvPicPr>
          <p:cNvPr id="5" name="Picture 4"/>
          <p:cNvPicPr>
            <a:picLocks noChangeAspect="1"/>
          </p:cNvPicPr>
          <p:nvPr/>
        </p:nvPicPr>
        <p:blipFill>
          <a:blip r:embed="rId3"/>
          <a:stretch>
            <a:fillRect/>
          </a:stretch>
        </p:blipFill>
        <p:spPr>
          <a:xfrm>
            <a:off x="5548246" y="4394200"/>
            <a:ext cx="3289300" cy="2463800"/>
          </a:xfrm>
          <a:prstGeom prst="rect">
            <a:avLst/>
          </a:prstGeom>
        </p:spPr>
      </p:pic>
    </p:spTree>
    <p:extLst>
      <p:ext uri="{BB962C8B-B14F-4D97-AF65-F5344CB8AC3E}">
        <p14:creationId xmlns:p14="http://schemas.microsoft.com/office/powerpoint/2010/main" val="3780649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Harmony</a:t>
            </a:r>
            <a:br>
              <a:rPr lang="en-US" b="1" dirty="0" smtClean="0"/>
            </a:br>
            <a:r>
              <a:rPr lang="en-US" b="1" dirty="0" smtClean="0"/>
              <a:t> </a:t>
            </a:r>
            <a:r>
              <a:rPr lang="en-US" b="1" dirty="0"/>
              <a:t>and Form </a:t>
            </a:r>
            <a:endParaRPr lang="en-US" dirty="0"/>
          </a:p>
        </p:txBody>
      </p:sp>
      <p:sp>
        <p:nvSpPr>
          <p:cNvPr id="3" name="Content Placeholder 2"/>
          <p:cNvSpPr>
            <a:spLocks noGrp="1"/>
          </p:cNvSpPr>
          <p:nvPr>
            <p:ph idx="1"/>
          </p:nvPr>
        </p:nvSpPr>
        <p:spPr/>
        <p:txBody>
          <a:bodyPr>
            <a:normAutofit fontScale="92500"/>
          </a:bodyPr>
          <a:lstStyle/>
          <a:p>
            <a:r>
              <a:rPr lang="en-US" dirty="0"/>
              <a:t>Sing Rounds or Canons</a:t>
            </a:r>
            <a:r>
              <a:rPr lang="en-US" dirty="0" smtClean="0"/>
              <a:t>. </a:t>
            </a:r>
          </a:p>
          <a:p>
            <a:pPr lvl="1"/>
            <a:r>
              <a:rPr lang="en-US" dirty="0" smtClean="0"/>
              <a:t>( Row row row your boat)</a:t>
            </a:r>
          </a:p>
          <a:p>
            <a:r>
              <a:rPr lang="en-US" dirty="0" smtClean="0"/>
              <a:t>Create </a:t>
            </a:r>
            <a:r>
              <a:rPr lang="en-US" dirty="0"/>
              <a:t>an "</a:t>
            </a:r>
            <a:r>
              <a:rPr lang="en-US" dirty="0" err="1"/>
              <a:t>Ostinato</a:t>
            </a:r>
            <a:r>
              <a:rPr lang="en-US" dirty="0"/>
              <a:t>" - or repeated patterns that continue beneath a melody. (Example: Ding Ding Dong repeated </a:t>
            </a:r>
            <a:r>
              <a:rPr lang="en-US" dirty="0" smtClean="0"/>
              <a:t>throughout </a:t>
            </a:r>
            <a:r>
              <a:rPr lang="en-US" dirty="0"/>
              <a:t>"Are You Sleeping</a:t>
            </a:r>
            <a:r>
              <a:rPr lang="en-US" dirty="0" smtClean="0"/>
              <a:t>?”</a:t>
            </a:r>
          </a:p>
          <a:p>
            <a:pPr lvl="1"/>
            <a:r>
              <a:rPr lang="en-US" dirty="0" smtClean="0"/>
              <a:t>Are you sleeping, are you sleeping</a:t>
            </a:r>
          </a:p>
          <a:p>
            <a:pPr lvl="1"/>
            <a:r>
              <a:rPr lang="en-US" dirty="0" smtClean="0"/>
              <a:t>Brother John, brother John</a:t>
            </a:r>
          </a:p>
          <a:p>
            <a:pPr lvl="1"/>
            <a:r>
              <a:rPr lang="en-US" dirty="0" smtClean="0"/>
              <a:t>Morning bells are ringing, morning bells are ringing,</a:t>
            </a:r>
          </a:p>
          <a:p>
            <a:pPr lvl="1"/>
            <a:r>
              <a:rPr lang="en-US" dirty="0" smtClean="0"/>
              <a:t>Ding ding dong</a:t>
            </a:r>
          </a:p>
          <a:p>
            <a:pPr marL="349250" lvl="1" indent="0">
              <a:buNone/>
            </a:pPr>
            <a:endParaRPr lang="en-US" dirty="0" smtClean="0"/>
          </a:p>
          <a:p>
            <a:pPr lvl="1">
              <a:buNone/>
            </a:pPr>
            <a:endParaRPr lang="en-US" dirty="0"/>
          </a:p>
        </p:txBody>
      </p:sp>
      <p:pic>
        <p:nvPicPr>
          <p:cNvPr id="4" name="Picture 3"/>
          <p:cNvPicPr>
            <a:picLocks noChangeAspect="1"/>
          </p:cNvPicPr>
          <p:nvPr/>
        </p:nvPicPr>
        <p:blipFill>
          <a:blip r:embed="rId2"/>
          <a:stretch>
            <a:fillRect/>
          </a:stretch>
        </p:blipFill>
        <p:spPr>
          <a:xfrm>
            <a:off x="5432200" y="638042"/>
            <a:ext cx="2930749" cy="189733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We’re </a:t>
            </a:r>
            <a:r>
              <a:rPr lang="en-US" dirty="0" err="1" smtClean="0"/>
              <a:t>gonna</a:t>
            </a:r>
            <a:r>
              <a:rPr lang="en-US" dirty="0" smtClean="0"/>
              <a:t> get our groove on</a:t>
            </a:r>
          </a:p>
          <a:p>
            <a:r>
              <a:rPr lang="en-US" dirty="0" smtClean="0"/>
              <a:t>We’re </a:t>
            </a:r>
            <a:r>
              <a:rPr lang="en-US" dirty="0" err="1" smtClean="0"/>
              <a:t>gonna</a:t>
            </a:r>
            <a:r>
              <a:rPr lang="en-US" dirty="0" smtClean="0"/>
              <a:t> bang our drums</a:t>
            </a:r>
          </a:p>
          <a:p>
            <a:r>
              <a:rPr lang="en-US" dirty="0" smtClean="0"/>
              <a:t>We’re </a:t>
            </a:r>
            <a:r>
              <a:rPr lang="en-US" dirty="0" err="1" smtClean="0"/>
              <a:t>gonna</a:t>
            </a:r>
            <a:r>
              <a:rPr lang="en-US" dirty="0" smtClean="0"/>
              <a:t> hit some </a:t>
            </a:r>
            <a:r>
              <a:rPr lang="en-US" dirty="0"/>
              <a:t>B</a:t>
            </a:r>
            <a:r>
              <a:rPr lang="en-US" dirty="0" smtClean="0"/>
              <a:t>oom Whackers</a:t>
            </a:r>
          </a:p>
          <a:p>
            <a:r>
              <a:rPr lang="en-US" dirty="0" smtClean="0"/>
              <a:t>Okay seriously, we are going to engage in musical activities that will engage learners and bring an element of fun to your classroom.</a:t>
            </a:r>
            <a:endParaRPr lang="en-US" dirty="0"/>
          </a:p>
        </p:txBody>
      </p:sp>
    </p:spTree>
    <p:extLst>
      <p:ext uri="{BB962C8B-B14F-4D97-AF65-F5344CB8AC3E}">
        <p14:creationId xmlns:p14="http://schemas.microsoft.com/office/powerpoint/2010/main" val="1235474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Music &amp; Movement?</a:t>
            </a:r>
            <a:endParaRPr lang="en-US" dirty="0"/>
          </a:p>
        </p:txBody>
      </p:sp>
      <p:sp>
        <p:nvSpPr>
          <p:cNvPr id="3" name="Content Placeholder 2"/>
          <p:cNvSpPr>
            <a:spLocks noGrp="1"/>
          </p:cNvSpPr>
          <p:nvPr>
            <p:ph idx="1"/>
          </p:nvPr>
        </p:nvSpPr>
        <p:spPr>
          <a:xfrm>
            <a:off x="792162" y="1761565"/>
            <a:ext cx="7570787" cy="4542683"/>
          </a:xfrm>
        </p:spPr>
        <p:txBody>
          <a:bodyPr>
            <a:normAutofit fontScale="70000" lnSpcReduction="20000"/>
          </a:bodyPr>
          <a:lstStyle/>
          <a:p>
            <a:r>
              <a:rPr lang="en-US" sz="3800" b="1" dirty="0"/>
              <a:t>Studies suggest that music and movement</a:t>
            </a:r>
            <a:r>
              <a:rPr lang="en-US" b="1" dirty="0"/>
              <a:t>     • Nourish the brain while affecting all areas of</a:t>
            </a:r>
            <a:r>
              <a:rPr lang="en-US" b="1" dirty="0" smtClean="0"/>
              <a:t> </a:t>
            </a:r>
            <a:r>
              <a:rPr lang="en-US" b="1" dirty="0" smtClean="0"/>
              <a:t>development</a:t>
            </a:r>
            <a:r>
              <a:rPr lang="en-US" b="1" dirty="0"/>
              <a:t>     • Strengthen listening, motor skills, language,</a:t>
            </a:r>
            <a:r>
              <a:rPr lang="en-US" b="1" dirty="0" smtClean="0"/>
              <a:t> </a:t>
            </a:r>
            <a:r>
              <a:rPr lang="en-US" b="1" dirty="0" smtClean="0"/>
              <a:t>proble</a:t>
            </a:r>
            <a:r>
              <a:rPr lang="en-US" b="1" dirty="0" smtClean="0"/>
              <a:t>m 	</a:t>
            </a:r>
            <a:r>
              <a:rPr lang="en-US" b="1" dirty="0" smtClean="0"/>
              <a:t>solving</a:t>
            </a:r>
            <a:r>
              <a:rPr lang="en-US" b="1" dirty="0"/>
              <a:t>, </a:t>
            </a:r>
            <a:r>
              <a:rPr lang="en-US" b="1" dirty="0" smtClean="0"/>
              <a:t>	spatial</a:t>
            </a:r>
            <a:r>
              <a:rPr lang="en-US" b="1" dirty="0"/>
              <a:t>-temporal </a:t>
            </a:r>
            <a:r>
              <a:rPr lang="en-US" b="1" dirty="0" smtClean="0"/>
              <a:t>performance </a:t>
            </a:r>
            <a:r>
              <a:rPr lang="en-US" b="1" dirty="0"/>
              <a:t>and literacy     • Help develop critical listening skills     • Create space for emotional well-being     • Provide opportunities to practice social skills     • Support phonemic awareness     • Instill acts of kindness and cooperation     • Calm and focus the mind     • Encourage interaction in non-threatening </a:t>
            </a:r>
            <a:r>
              <a:rPr lang="en-US" b="1" dirty="0" smtClean="0"/>
              <a:t>ways</a:t>
            </a:r>
          </a:p>
          <a:p>
            <a:r>
              <a:rPr lang="en-US" sz="3800" b="1" dirty="0" smtClean="0"/>
              <a:t>So Let’s move!  Take a scarf, move to the song.</a:t>
            </a:r>
          </a:p>
          <a:p>
            <a:pPr lvl="1"/>
            <a:r>
              <a:rPr lang="en-US" b="1" dirty="0" smtClean="0"/>
              <a:t>Happy, </a:t>
            </a:r>
            <a:r>
              <a:rPr lang="en-US" b="1" dirty="0" err="1" smtClean="0"/>
              <a:t>Pharrell</a:t>
            </a:r>
            <a:r>
              <a:rPr lang="en-US" b="1" dirty="0" smtClean="0"/>
              <a:t> Williams</a:t>
            </a:r>
          </a:p>
          <a:p>
            <a:pPr lvl="1"/>
            <a:r>
              <a:rPr lang="en-US" dirty="0">
                <a:hlinkClick r:id="rId2"/>
              </a:rPr>
              <a:t>https://www.youtube.com/watch?v=y6Sxv-</a:t>
            </a:r>
            <a:r>
              <a:rPr lang="en-US" dirty="0" smtClean="0">
                <a:hlinkClick r:id="rId2"/>
              </a:rPr>
              <a:t>sUYtM</a:t>
            </a:r>
            <a:endParaRPr lang="en-US" dirty="0" smtClean="0"/>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creative!</a:t>
            </a:r>
            <a:endParaRPr lang="en-US" dirty="0"/>
          </a:p>
        </p:txBody>
      </p:sp>
      <p:pic>
        <p:nvPicPr>
          <p:cNvPr id="4" name="Content Placeholder 3"/>
          <p:cNvPicPr>
            <a:picLocks noGrp="1" noChangeAspect="1"/>
          </p:cNvPicPr>
          <p:nvPr>
            <p:ph idx="1"/>
          </p:nvPr>
        </p:nvPicPr>
        <p:blipFill>
          <a:blip r:embed="rId2"/>
          <a:srcRect t="517" b="517"/>
          <a:stretch>
            <a:fillRect/>
          </a:stretch>
        </p:blipFill>
        <p:spPr/>
      </p:pic>
    </p:spTree>
    <p:extLst>
      <p:ext uri="{BB962C8B-B14F-4D97-AF65-F5344CB8AC3E}">
        <p14:creationId xmlns:p14="http://schemas.microsoft.com/office/powerpoint/2010/main" val="4049933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Patriotic Songs</a:t>
            </a:r>
            <a:endParaRPr lang="en-US" dirty="0"/>
          </a:p>
        </p:txBody>
      </p:sp>
      <p:sp>
        <p:nvSpPr>
          <p:cNvPr id="3" name="Content Placeholder 2"/>
          <p:cNvSpPr>
            <a:spLocks noGrp="1"/>
          </p:cNvSpPr>
          <p:nvPr>
            <p:ph idx="1"/>
          </p:nvPr>
        </p:nvSpPr>
        <p:spPr/>
        <p:txBody>
          <a:bodyPr>
            <a:normAutofit/>
          </a:bodyPr>
          <a:lstStyle/>
          <a:p>
            <a:r>
              <a:rPr lang="en-US" b="1" dirty="0" smtClean="0"/>
              <a:t>Learning </a:t>
            </a:r>
            <a:r>
              <a:rPr lang="en-US" b="1" dirty="0"/>
              <a:t>patriotic </a:t>
            </a:r>
            <a:r>
              <a:rPr lang="en-US" b="1" dirty="0" smtClean="0"/>
              <a:t>songs</a:t>
            </a:r>
            <a:r>
              <a:rPr lang="en-US" b="1" dirty="0"/>
              <a:t> </a:t>
            </a:r>
            <a:r>
              <a:rPr lang="en-US" b="1" dirty="0" smtClean="0"/>
              <a:t>:  Kids love to sing!</a:t>
            </a:r>
          </a:p>
          <a:p>
            <a:pPr lvl="1"/>
            <a:r>
              <a:rPr lang="en-US" b="1" dirty="0" smtClean="0"/>
              <a:t>helps</a:t>
            </a:r>
            <a:r>
              <a:rPr lang="en-US" b="1" dirty="0"/>
              <a:t> </a:t>
            </a:r>
            <a:r>
              <a:rPr lang="en-US" b="1" dirty="0" smtClean="0"/>
              <a:t>students</a:t>
            </a:r>
            <a:r>
              <a:rPr lang="en-US" b="1" dirty="0"/>
              <a:t> with their English Language Development</a:t>
            </a:r>
            <a:r>
              <a:rPr lang="en-US" b="1" dirty="0" smtClean="0"/>
              <a:t>,</a:t>
            </a:r>
          </a:p>
          <a:p>
            <a:pPr lvl="1"/>
            <a:r>
              <a:rPr lang="en-US" b="1" dirty="0" smtClean="0"/>
              <a:t> </a:t>
            </a:r>
            <a:r>
              <a:rPr lang="en-US" b="1" dirty="0"/>
              <a:t>increases their knowledge about </a:t>
            </a:r>
            <a:r>
              <a:rPr lang="en-US" b="1" dirty="0" smtClean="0"/>
              <a:t>American traditions, </a:t>
            </a:r>
          </a:p>
          <a:p>
            <a:pPr lvl="1"/>
            <a:r>
              <a:rPr lang="en-US" b="1" dirty="0" smtClean="0"/>
              <a:t> </a:t>
            </a:r>
            <a:r>
              <a:rPr lang="en-US" b="1" dirty="0"/>
              <a:t>improves their singing skill, </a:t>
            </a:r>
            <a:endParaRPr lang="en-US" b="1" dirty="0" smtClean="0"/>
          </a:p>
          <a:p>
            <a:pPr lvl="1"/>
            <a:r>
              <a:rPr lang="en-US" b="1" dirty="0" smtClean="0"/>
              <a:t>and </a:t>
            </a:r>
            <a:r>
              <a:rPr lang="en-US" b="1" dirty="0"/>
              <a:t>is enjoyable too!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Sing!</a:t>
            </a:r>
            <a:endParaRPr lang="en-US" dirty="0"/>
          </a:p>
        </p:txBody>
      </p:sp>
      <p:sp>
        <p:nvSpPr>
          <p:cNvPr id="3" name="Content Placeholder 2"/>
          <p:cNvSpPr>
            <a:spLocks noGrp="1"/>
          </p:cNvSpPr>
          <p:nvPr>
            <p:ph idx="1"/>
          </p:nvPr>
        </p:nvSpPr>
        <p:spPr>
          <a:xfrm>
            <a:off x="792162" y="1761565"/>
            <a:ext cx="7570787" cy="4816159"/>
          </a:xfrm>
        </p:spPr>
        <p:txBody>
          <a:bodyPr>
            <a:normAutofit fontScale="92500" lnSpcReduction="10000"/>
          </a:bodyPr>
          <a:lstStyle/>
          <a:p>
            <a:r>
              <a:rPr lang="en-US" sz="1800" b="1" dirty="0" smtClean="0"/>
              <a:t>THIS LAND IS YOUR LAND </a:t>
            </a:r>
            <a:r>
              <a:rPr lang="en-US" sz="1800" b="1" i="1" dirty="0" smtClean="0"/>
              <a:t>words and music by Woody Guthrie</a:t>
            </a:r>
          </a:p>
          <a:p>
            <a:pPr lvl="1"/>
            <a:r>
              <a:rPr lang="en-US" sz="1600" b="1" i="1" dirty="0" smtClean="0"/>
              <a:t>Performed by Peter, Paul and Mary</a:t>
            </a:r>
          </a:p>
          <a:p>
            <a:r>
              <a:rPr lang="en-US" sz="1800" b="1" i="1" dirty="0" smtClean="0"/>
              <a:t>Chorus:  This land is your land, this land is my land, From California, to the New York island, From the redwood forest, to the gulf stream waters, This land was made for you and me.</a:t>
            </a:r>
          </a:p>
          <a:p>
            <a:r>
              <a:rPr lang="en-US" sz="1800" b="1" i="1" dirty="0" smtClean="0"/>
              <a:t>I roamed and rambled, and I followed my footsteps, to the sparkling sands of, her diamond deserts, and all around me, a voice was singing, this land is made for you and me.</a:t>
            </a:r>
          </a:p>
          <a:p>
            <a:r>
              <a:rPr lang="en-US" sz="1800" b="1" i="1" dirty="0" smtClean="0"/>
              <a:t>As I went walking, that ribbon of highway, I saw above me, that endless skyway.  I saw below me, those golden valleys.  This land was made for you and me.</a:t>
            </a:r>
          </a:p>
          <a:p>
            <a:r>
              <a:rPr lang="en-US" sz="1946" b="1" i="1" dirty="0" smtClean="0"/>
              <a:t>As the sun was shining, and I was strolling, and the wheat fields waving, and the duck clouds rolling, as the fog was lifting, a voice was saying, “This land was made for you and me.</a:t>
            </a:r>
            <a:endParaRPr lang="en-US" sz="1946" b="1" i="1" dirty="0"/>
          </a:p>
        </p:txBody>
      </p:sp>
      <p:pic>
        <p:nvPicPr>
          <p:cNvPr id="4" name="Picture 3"/>
          <p:cNvPicPr>
            <a:picLocks noChangeAspect="1"/>
          </p:cNvPicPr>
          <p:nvPr/>
        </p:nvPicPr>
        <p:blipFill>
          <a:blip r:embed="rId4"/>
          <a:stretch>
            <a:fillRect/>
          </a:stretch>
        </p:blipFill>
        <p:spPr>
          <a:xfrm>
            <a:off x="565697" y="0"/>
            <a:ext cx="2323030" cy="1540270"/>
          </a:xfrm>
          <a:prstGeom prst="rect">
            <a:avLst/>
          </a:prstGeom>
        </p:spPr>
      </p:pic>
      <p:pic>
        <p:nvPicPr>
          <p:cNvPr id="5" name="1-01 This Land Is Your Land.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50149" y="359962"/>
            <a:ext cx="812800" cy="8128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621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Folk Music?</a:t>
            </a:r>
            <a:endParaRPr lang="en-US" dirty="0"/>
          </a:p>
        </p:txBody>
      </p:sp>
      <p:sp>
        <p:nvSpPr>
          <p:cNvPr id="3" name="Content Placeholder 2"/>
          <p:cNvSpPr>
            <a:spLocks noGrp="1"/>
          </p:cNvSpPr>
          <p:nvPr>
            <p:ph idx="1"/>
          </p:nvPr>
        </p:nvSpPr>
        <p:spPr/>
        <p:txBody>
          <a:bodyPr>
            <a:normAutofit fontScale="92500" lnSpcReduction="20000"/>
          </a:bodyPr>
          <a:lstStyle/>
          <a:p>
            <a:r>
              <a:rPr lang="en-US" dirty="0"/>
              <a:t>Folk songs communicated the hopes, sorrows and convictions of ordinary people's everyday lives. Increasingly, music made by other groups of Americans such as Native Americans, Mexican-Americans, and Cajuns came under the umbrella of "folk music." It was sung in churches, on front porches, in the fields and other workplaces, while rocking children to sleep, and at parties. The melodies and words were passed down from parent to child, though songs - and their meanings - often changed to reflect changing times</a:t>
            </a:r>
            <a:r>
              <a:rPr lang="en-US" dirty="0" smtClean="0"/>
              <a:t>.</a:t>
            </a:r>
          </a:p>
          <a:p>
            <a:pPr lvl="2"/>
            <a:r>
              <a:rPr lang="en-US" dirty="0" smtClean="0"/>
              <a:t>PBS-American </a:t>
            </a:r>
            <a:r>
              <a:rPr lang="en-US" dirty="0"/>
              <a:t>R</a:t>
            </a:r>
            <a:r>
              <a:rPr lang="en-US" dirty="0" smtClean="0"/>
              <a:t>oots music</a:t>
            </a:r>
            <a:endParaRPr lang="en-US" dirty="0"/>
          </a:p>
        </p:txBody>
      </p:sp>
    </p:spTree>
    <p:extLst>
      <p:ext uri="{BB962C8B-B14F-4D97-AF65-F5344CB8AC3E}">
        <p14:creationId xmlns:p14="http://schemas.microsoft.com/office/powerpoint/2010/main" val="1992868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else?</a:t>
            </a:r>
            <a:endParaRPr lang="en-US" dirty="0"/>
          </a:p>
        </p:txBody>
      </p:sp>
      <p:sp>
        <p:nvSpPr>
          <p:cNvPr id="3" name="Content Placeholder 2"/>
          <p:cNvSpPr>
            <a:spLocks noGrp="1"/>
          </p:cNvSpPr>
          <p:nvPr>
            <p:ph idx="1"/>
          </p:nvPr>
        </p:nvSpPr>
        <p:spPr/>
        <p:txBody>
          <a:bodyPr/>
          <a:lstStyle/>
          <a:p>
            <a:r>
              <a:rPr lang="en-US" dirty="0" smtClean="0"/>
              <a:t>Folk music helped to unite the country through difficult times, perhaps we need a new generation of folk singers to unite us once again</a:t>
            </a:r>
            <a:r>
              <a:rPr lang="is-IS" dirty="0" smtClean="0"/>
              <a:t>…..</a:t>
            </a:r>
            <a:endParaRPr lang="en-US" dirty="0"/>
          </a:p>
        </p:txBody>
      </p:sp>
    </p:spTree>
    <p:extLst>
      <p:ext uri="{BB962C8B-B14F-4D97-AF65-F5344CB8AC3E}">
        <p14:creationId xmlns:p14="http://schemas.microsoft.com/office/powerpoint/2010/main" val="210610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Music and Literacy</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a:t>
            </a:r>
            <a:r>
              <a:rPr lang="en-US" b="1" dirty="0"/>
              <a:t>Children with a strong sense of beat are more likely to read well</a:t>
            </a:r>
            <a:r>
              <a:rPr lang="en-US" b="1" dirty="0" smtClean="0"/>
              <a:t>.</a:t>
            </a:r>
          </a:p>
          <a:p>
            <a:pPr>
              <a:buNone/>
            </a:pPr>
            <a:r>
              <a:rPr lang="en-US" b="1" dirty="0" smtClean="0"/>
              <a:t>• </a:t>
            </a:r>
            <a:r>
              <a:rPr lang="en-US" b="1" dirty="0"/>
              <a:t>Music stimulates all the senses, helping children learn to recognize patterns and sequence</a:t>
            </a:r>
            <a:r>
              <a:rPr lang="en-US" b="1" dirty="0" smtClean="0"/>
              <a:t>.</a:t>
            </a:r>
          </a:p>
          <a:p>
            <a:pPr>
              <a:buNone/>
            </a:pPr>
            <a:r>
              <a:rPr lang="en-US" b="1" dirty="0" smtClean="0"/>
              <a:t>• </a:t>
            </a:r>
            <a:r>
              <a:rPr lang="en-US" b="1" dirty="0"/>
              <a:t>Early music exposure helps children learn by promoting language, creativity, coordination, social</a:t>
            </a:r>
            <a:r>
              <a:rPr lang="en-US" b="1" dirty="0" smtClean="0"/>
              <a:t> interaction</a:t>
            </a:r>
            <a:r>
              <a:rPr lang="en-US" b="1" dirty="0"/>
              <a:t>, self-esteem and memory.    </a:t>
            </a:r>
            <a:r>
              <a:rPr lang="en-US" b="1" dirty="0" smtClean="0"/>
              <a:t> </a:t>
            </a:r>
          </a:p>
          <a:p>
            <a:pPr>
              <a:buNone/>
            </a:pPr>
            <a:r>
              <a:rPr lang="en-US" b="1" dirty="0" smtClean="0"/>
              <a:t>• </a:t>
            </a:r>
            <a:r>
              <a:rPr lang="en-US" b="1" dirty="0"/>
              <a:t>Singing games support children’s need to socialize and play, instead of “pre-academic” skills.    </a:t>
            </a:r>
            <a:r>
              <a:rPr lang="en-US" b="1" dirty="0" smtClean="0"/>
              <a:t> </a:t>
            </a:r>
          </a:p>
          <a:p>
            <a:pPr>
              <a:buNone/>
            </a:pPr>
            <a:r>
              <a:rPr lang="en-US" b="1" dirty="0" smtClean="0"/>
              <a:t>• </a:t>
            </a:r>
            <a:r>
              <a:rPr lang="en-US" b="1" dirty="0"/>
              <a:t>Music helps “wire” the brain, supporting a higher level of thinking.</a:t>
            </a: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31189f8-a51b-453f-9f0c-3a0b3b65b12f">HNYXMCCMVK3K-966589917-11</_dlc_DocId>
    <_dlc_DocIdUrl xmlns="431189f8-a51b-453f-9f0c-3a0b3b65b12f">
      <Url>http://www.sac.edu/StudentServices/Counseling/TeacherEd/_layouts/15/DocIdRedir.aspx?ID=HNYXMCCMVK3K-966589917-11</Url>
      <Description>HNYXMCCMVK3K-966589917-11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7747AE2410D8747872CBE136B4267DF" ma:contentTypeVersion="1" ma:contentTypeDescription="Create a new document." ma:contentTypeScope="" ma:versionID="a78edca3bcb38cce6aff222ee260010a">
  <xsd:schema xmlns:xsd="http://www.w3.org/2001/XMLSchema" xmlns:xs="http://www.w3.org/2001/XMLSchema" xmlns:p="http://schemas.microsoft.com/office/2006/metadata/properties" xmlns:ns2="431189f8-a51b-453f-9f0c-3a0b3b65b12f" xmlns:ns3="bc55c54c-9bc5-4d16-9a61-026adf2e3255" targetNamespace="http://schemas.microsoft.com/office/2006/metadata/properties" ma:root="true" ma:fieldsID="50d6dd5c5b9d157beea24e06dd272638" ns2:_="" ns3:_="">
    <xsd:import namespace="431189f8-a51b-453f-9f0c-3a0b3b65b12f"/>
    <xsd:import namespace="bc55c54c-9bc5-4d16-9a61-026adf2e325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c55c54c-9bc5-4d16-9a61-026adf2e325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07724F-6326-4419-8C6E-755931693BFB}"/>
</file>

<file path=customXml/itemProps2.xml><?xml version="1.0" encoding="utf-8"?>
<ds:datastoreItem xmlns:ds="http://schemas.openxmlformats.org/officeDocument/2006/customXml" ds:itemID="{B0B6012E-3191-437E-9C05-E29A89C13040}"/>
</file>

<file path=customXml/itemProps3.xml><?xml version="1.0" encoding="utf-8"?>
<ds:datastoreItem xmlns:ds="http://schemas.openxmlformats.org/officeDocument/2006/customXml" ds:itemID="{0D07A931-0A5E-4586-B629-30F3C0A63479}"/>
</file>

<file path=customXml/itemProps4.xml><?xml version="1.0" encoding="utf-8"?>
<ds:datastoreItem xmlns:ds="http://schemas.openxmlformats.org/officeDocument/2006/customXml" ds:itemID="{95B98785-5FE4-459C-A1BE-2C06A96E7757}"/>
</file>

<file path=docProps/app.xml><?xml version="1.0" encoding="utf-8"?>
<Properties xmlns="http://schemas.openxmlformats.org/officeDocument/2006/extended-properties" xmlns:vt="http://schemas.openxmlformats.org/officeDocument/2006/docPropsVTypes">
  <Template>Infusion.thmx</Template>
  <TotalTime>1628</TotalTime>
  <Words>605</Words>
  <Application>Microsoft Macintosh PowerPoint</Application>
  <PresentationFormat>On-screen Show (4:3)</PresentationFormat>
  <Paragraphs>54</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Infusion</vt:lpstr>
      <vt:lpstr>Make Your Classroom Musical!</vt:lpstr>
      <vt:lpstr>Agenda</vt:lpstr>
      <vt:lpstr>Why Music &amp; Movement?</vt:lpstr>
      <vt:lpstr>Get creative!</vt:lpstr>
      <vt:lpstr>Patriotic Songs</vt:lpstr>
      <vt:lpstr>Let’s Sing!</vt:lpstr>
      <vt:lpstr>Why Folk Music?</vt:lpstr>
      <vt:lpstr>Why else?</vt:lpstr>
      <vt:lpstr>Music and Literacy</vt:lpstr>
      <vt:lpstr>Rhythm &amp; Tempo Activities </vt:lpstr>
      <vt:lpstr>Drum Circle</vt:lpstr>
      <vt:lpstr>Harmony  and Form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Make Your Classroom Musical!</dc:title>
  <dc:creator>Kristine Quinn</dc:creator>
  <cp:lastModifiedBy>Kristine Quinn</cp:lastModifiedBy>
  <cp:revision>18</cp:revision>
  <cp:lastPrinted>2009-11-10T22:20:35Z</cp:lastPrinted>
  <dcterms:created xsi:type="dcterms:W3CDTF">2010-11-18T18:14:24Z</dcterms:created>
  <dcterms:modified xsi:type="dcterms:W3CDTF">2016-11-14T19:53:29Z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0x01010077747AE2410D8747872CBE136B4267DF</vt:lpwstr>
  </property>
  <property fmtid="{D5CDD505-2E9C-101B-9397-08002B2CF9AE}" pid="3" name="_dlc_DocIdItemGuid">
    <vt:lpwstr>f83b180a-166a-4275-95df-89ee50cb3855</vt:lpwstr>
  </property>
</Properties>
</file>