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jpeg" ContentType="image/jpeg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26.xml" ContentType="application/vnd.openxmlformats-officedocument.presentationml.slide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0.xml" ContentType="application/vnd.openxmlformats-officedocument.presentationml.slide+xml"/>
  <Override PartName="/ppt/slides/slide2.xml" ContentType="application/vnd.openxmlformats-officedocument.presentationml.slide+xml"/>
  <Override PartName="/ppt/slides/slide22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3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8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2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28"/>
  </p:notesMasterIdLst>
  <p:handoutMasterIdLst>
    <p:handoutMasterId r:id="rId29"/>
  </p:handoutMasterIdLst>
  <p:sldIdLst>
    <p:sldId id="257" r:id="rId2"/>
    <p:sldId id="298" r:id="rId3"/>
    <p:sldId id="315" r:id="rId4"/>
    <p:sldId id="300" r:id="rId5"/>
    <p:sldId id="299" r:id="rId6"/>
    <p:sldId id="302" r:id="rId7"/>
    <p:sldId id="262" r:id="rId8"/>
    <p:sldId id="260" r:id="rId9"/>
    <p:sldId id="310" r:id="rId10"/>
    <p:sldId id="311" r:id="rId11"/>
    <p:sldId id="314" r:id="rId12"/>
    <p:sldId id="301" r:id="rId13"/>
    <p:sldId id="290" r:id="rId14"/>
    <p:sldId id="284" r:id="rId15"/>
    <p:sldId id="263" r:id="rId16"/>
    <p:sldId id="267" r:id="rId17"/>
    <p:sldId id="309" r:id="rId18"/>
    <p:sldId id="283" r:id="rId19"/>
    <p:sldId id="313" r:id="rId20"/>
    <p:sldId id="285" r:id="rId21"/>
    <p:sldId id="286" r:id="rId22"/>
    <p:sldId id="288" r:id="rId23"/>
    <p:sldId id="289" r:id="rId24"/>
    <p:sldId id="292" r:id="rId25"/>
    <p:sldId id="305" r:id="rId26"/>
    <p:sldId id="295" r:id="rId27"/>
  </p:sldIdLst>
  <p:sldSz cx="9144000" cy="6858000" type="screen4x3"/>
  <p:notesSz cx="7019925" cy="9305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A50021"/>
    <a:srgbClr val="CC0000"/>
    <a:srgbClr val="800000"/>
    <a:srgbClr val="009999"/>
    <a:srgbClr val="66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30" y="-78"/>
      </p:cViewPr>
      <p:guideLst>
        <p:guide orient="horz" pos="2931"/>
        <p:guide pos="221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37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6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49" tIns="47424" rIns="94849" bIns="47424" numCol="1" anchor="t" anchorCtr="0" compatLnSpc="1">
            <a:prstTxWarp prst="textNoShape">
              <a:avLst/>
            </a:prstTxWarp>
          </a:bodyPr>
          <a:lstStyle>
            <a:lvl1pPr algn="l" defTabSz="948158" eaLnBrk="1" hangingPunct="1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6688" y="0"/>
            <a:ext cx="30416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49" tIns="47424" rIns="94849" bIns="47424" numCol="1" anchor="t" anchorCtr="0" compatLnSpc="1">
            <a:prstTxWarp prst="textNoShape">
              <a:avLst/>
            </a:prstTxWarp>
          </a:bodyPr>
          <a:lstStyle>
            <a:lvl1pPr algn="r" defTabSz="948158" eaLnBrk="1" hangingPunct="1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0788"/>
            <a:ext cx="30416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49" tIns="47424" rIns="94849" bIns="47424" numCol="1" anchor="b" anchorCtr="0" compatLnSpc="1">
            <a:prstTxWarp prst="textNoShape">
              <a:avLst/>
            </a:prstTxWarp>
          </a:bodyPr>
          <a:lstStyle>
            <a:lvl1pPr algn="l" defTabSz="948158" eaLnBrk="1" hangingPunct="1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6688" y="8840788"/>
            <a:ext cx="30416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49" tIns="47424" rIns="94849" bIns="47424" numCol="1" anchor="b" anchorCtr="0" compatLnSpc="1">
            <a:prstTxWarp prst="textNoShape">
              <a:avLst/>
            </a:prstTxWarp>
          </a:bodyPr>
          <a:lstStyle>
            <a:lvl1pPr algn="r" defTabSz="948158" eaLnBrk="1" hangingPunct="1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321271F-E917-4D2E-A837-9133542EA6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6688" y="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D6F8704-C883-4B58-9901-EAAA696181D3}" type="datetimeFigureOut">
              <a:rPr lang="en-US"/>
              <a:pPr>
                <a:defRPr/>
              </a:pPr>
              <a:t>11/16/2011</a:t>
            </a:fld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1375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9600"/>
            <a:ext cx="5616575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6688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2296AE8-7D5C-4742-B1A0-A66DE0061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296AE8-7D5C-4742-B1A0-A66DE00611E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296AE8-7D5C-4742-B1A0-A66DE00611E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296AE8-7D5C-4742-B1A0-A66DE00611E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Multiple subject fieldwork – 45 hours;  Single subject fieldwork – 40 hours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5891AF-3B97-431F-A27F-9CE2EB740F9F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296AE8-7D5C-4742-B1A0-A66DE00611E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296AE8-7D5C-4742-B1A0-A66DE00611E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296AE8-7D5C-4742-B1A0-A66DE00611E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296AE8-7D5C-4742-B1A0-A66DE00611E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296AE8-7D5C-4742-B1A0-A66DE00611E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296AE8-7D5C-4742-B1A0-A66DE00611E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296AE8-7D5C-4742-B1A0-A66DE00611E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296AE8-7D5C-4742-B1A0-A66DE00611E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296AE8-7D5C-4742-B1A0-A66DE00611E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296AE8-7D5C-4742-B1A0-A66DE00611E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296AE8-7D5C-4742-B1A0-A66DE00611E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296AE8-7D5C-4742-B1A0-A66DE00611E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296AE8-7D5C-4742-B1A0-A66DE00611E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296AE8-7D5C-4742-B1A0-A66DE00611E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296AE8-7D5C-4742-B1A0-A66DE00611E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296AE8-7D5C-4742-B1A0-A66DE00611E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296AE8-7D5C-4742-B1A0-A66DE00611E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universities mandate the major for multiple</a:t>
            </a:r>
            <a:r>
              <a:rPr lang="en-US" baseline="0" dirty="0" smtClean="0"/>
              <a:t> subject candidates – ex. CSULB must be Liberal Studies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296AE8-7D5C-4742-B1A0-A66DE00611E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3976688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87" tIns="46644" rIns="93287" bIns="46644" anchor="b"/>
          <a:lstStyle/>
          <a:p>
            <a:pPr algn="r"/>
            <a:fld id="{C5C4B013-FDCB-415E-8642-EAE606495D6F}" type="slidenum">
              <a:rPr lang="en-US" sz="1200" b="0"/>
              <a:pPr algn="r"/>
              <a:t>6</a:t>
            </a:fld>
            <a:endParaRPr lang="en-US" sz="1200" b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700088"/>
            <a:ext cx="4649787" cy="3487737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625" y="4418013"/>
            <a:ext cx="5146675" cy="4187825"/>
          </a:xfrm>
          <a:noFill/>
          <a:ln/>
        </p:spPr>
        <p:txBody>
          <a:bodyPr lIns="93287" tIns="46644" rIns="93287" bIns="46644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296AE8-7D5C-4742-B1A0-A66DE00611E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296AE8-7D5C-4742-B1A0-A66DE00611E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296AE8-7D5C-4742-B1A0-A66DE00611E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43D66E17-22CA-43D2-800B-496F5793BD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0825B-F5AE-43EE-A350-F044B13EE4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7CC24-D4F9-476E-930D-6FA963FC00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F48591C-AC34-4C9E-870F-4A20C9B006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7D54B75F-21D2-403C-84C1-DE070DDDE3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56ED32B-1671-42F1-80B4-E8D698CF5A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8" name="Rectangle 10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B94DECB-4A0B-4BDA-8D62-0D15CA8524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D03D42-0CA5-4800-A8FC-A3F8CC83E8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FE5A7-0C23-4970-9ABF-8BC060DE02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44F7D6C2-28B8-44A5-8779-518D75CB0C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793E62A2-424D-4C7A-BF93-0265AE6FA7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D4C65970-234D-4C26-A9D6-A1540311A0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61" r:id="rId7"/>
    <p:sldLayoutId id="2147483770" r:id="rId8"/>
    <p:sldLayoutId id="2147483771" r:id="rId9"/>
    <p:sldLayoutId id="2147483762" r:id="rId10"/>
    <p:sldLayoutId id="2147483763" r:id="rId11"/>
  </p:sldLayoutIdLst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C0F7FF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C0F7FF"/>
          </a:solidFill>
          <a:latin typeface="Rockwell" pitchFamily="18" charset="0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C0F7FF"/>
          </a:solidFill>
          <a:latin typeface="Rockwell" pitchFamily="18" charset="0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C0F7FF"/>
          </a:solidFill>
          <a:latin typeface="Rockwell" pitchFamily="18" charset="0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C0F7FF"/>
          </a:solidFill>
          <a:latin typeface="Rockwell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C0F7FF"/>
          </a:solidFill>
          <a:latin typeface="Rockwell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C0F7FF"/>
          </a:solidFill>
          <a:latin typeface="Rockwell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C0F7FF"/>
          </a:solidFill>
          <a:latin typeface="Rockwell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C0F7FF"/>
          </a:solidFill>
          <a:latin typeface="Rockwell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EB641B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EB641B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EB641B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tcexams.nesinc.com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ac.ca.gov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tudentaid.ed.gov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llerton.edu/cct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685800"/>
            <a:ext cx="8458200" cy="1143000"/>
          </a:xfrm>
        </p:spPr>
        <p:txBody>
          <a:bodyPr>
            <a:noAutofit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Undergraduate Preparation for </a:t>
            </a:r>
            <a:r>
              <a:rPr lang="en-US" sz="40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Future Teachers</a:t>
            </a:r>
            <a:endParaRPr lang="en-US" sz="4000" dirty="0">
              <a:solidFill>
                <a:schemeClr val="accent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43" name="Picture 5" descr="bd06924_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133600"/>
            <a:ext cx="4062413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7" descr="bd06925_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133600"/>
            <a:ext cx="4249738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71600" y="5334000"/>
            <a:ext cx="6629400" cy="880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3600" b="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Caren Bautista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b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caren.bautista@gmail.com</a:t>
            </a:r>
            <a:endParaRPr lang="en-US" sz="2800" b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533400"/>
            <a:ext cx="7696200" cy="1143000"/>
          </a:xfrm>
        </p:spPr>
        <p:txBody>
          <a:bodyPr anchor="ctr">
            <a:noAutofit/>
          </a:bodyPr>
          <a:lstStyle/>
          <a:p>
            <a:pPr algn="ctr" eaLnBrk="1" hangingPunct="1">
              <a:defRPr/>
            </a:pPr>
            <a:r>
              <a:rPr lang="en-US" sz="4000" dirty="0" smtClean="0">
                <a:effectLst/>
                <a:latin typeface="Tahoma" pitchFamily="34" charset="0"/>
                <a:cs typeface="Tahoma" pitchFamily="34" charset="0"/>
              </a:rPr>
              <a:t>What Does a Single Subject Credential Authorize You to Teach?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981200"/>
            <a:ext cx="7696200" cy="3624263"/>
          </a:xfrm>
        </p:spPr>
        <p:txBody>
          <a:bodyPr/>
          <a:lstStyle/>
          <a:p>
            <a:pPr eaLnBrk="1" hangingPunct="1"/>
            <a:r>
              <a:rPr lang="en-US" smtClean="0"/>
              <a:t>Teach the specific subject named on the credential (i.e. Math, English, etc.)</a:t>
            </a:r>
          </a:p>
          <a:p>
            <a:pPr eaLnBrk="1" hangingPunct="1">
              <a:buFont typeface="Wingdings" pitchFamily="2" charset="2"/>
              <a:buNone/>
            </a:pPr>
            <a:endParaRPr lang="en-US" sz="2400" smtClean="0"/>
          </a:p>
          <a:p>
            <a:pPr eaLnBrk="1" hangingPunct="1"/>
            <a:r>
              <a:rPr lang="en-US" smtClean="0"/>
              <a:t>Most single subject educators teach their subject in grades 7-12; middle and high school</a:t>
            </a:r>
          </a:p>
        </p:txBody>
      </p:sp>
      <p:pic>
        <p:nvPicPr>
          <p:cNvPr id="18436" name="Picture 7" descr="MPj0401085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5105400"/>
            <a:ext cx="1219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8" descr="MPj0400377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5105400"/>
            <a:ext cx="119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9" descr="MPj0438494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5105400"/>
            <a:ext cx="114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10" descr="MPj0438549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5105400"/>
            <a:ext cx="114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1" descr="MPj0438714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86600" y="5105400"/>
            <a:ext cx="114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en-US" sz="4000" dirty="0" smtClean="0">
                <a:effectLst/>
                <a:latin typeface="Tahoma" pitchFamily="34" charset="0"/>
                <a:cs typeface="Tahoma" pitchFamily="34" charset="0"/>
              </a:rPr>
              <a:t>What Does a Education Specialist Credential Authorize You to Teach?</a:t>
            </a:r>
            <a:endParaRPr lang="en-US" sz="4000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646238"/>
            <a:ext cx="8229600" cy="5211762"/>
          </a:xfrm>
        </p:spPr>
        <p:txBody>
          <a:bodyPr/>
          <a:lstStyle/>
          <a:p>
            <a:r>
              <a:rPr lang="en-US" sz="2400" smtClean="0"/>
              <a:t>Credentials in Mild/Moderate and Moderate/Severe Disabilities authorize the provision of services to individuals in grades K through 12, including adults. </a:t>
            </a:r>
          </a:p>
          <a:p>
            <a:pPr>
              <a:buFont typeface="Wingdings 2" pitchFamily="18" charset="2"/>
              <a:buNone/>
            </a:pPr>
            <a:endParaRPr lang="en-US" sz="2400" smtClean="0"/>
          </a:p>
          <a:p>
            <a:r>
              <a:rPr lang="en-US" sz="2400" smtClean="0"/>
              <a:t>Early childhood special education includes the provision of educational services to children from birth through pre-kindergarten who are eligible for early intervention, special education, and/or related services under federal and state laws.</a:t>
            </a:r>
          </a:p>
          <a:p>
            <a:endParaRPr lang="en-US" sz="2400" smtClean="0"/>
          </a:p>
          <a:p>
            <a:endParaRPr lang="en-US" sz="2400" smtClean="0"/>
          </a:p>
        </p:txBody>
      </p:sp>
      <p:pic>
        <p:nvPicPr>
          <p:cNvPr id="19460" name="Picture 5" descr="SPECIAL_EDUCATION_CHILDRE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876800"/>
            <a:ext cx="25146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53536"/>
            <a:ext cx="87630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ahoma" pitchFamily="34" charset="0"/>
                <a:cs typeface="Tahoma" pitchFamily="34" charset="0"/>
              </a:rPr>
              <a:t>Steps to a </a:t>
            </a: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ahoma" pitchFamily="34" charset="0"/>
                <a:cs typeface="Tahoma" pitchFamily="34" charset="0"/>
              </a:rPr>
              <a:t>credential program</a:t>
            </a: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ahoma" pitchFamily="34" charset="0"/>
                <a:cs typeface="Tahoma" pitchFamily="34" charset="0"/>
              </a:rPr>
              <a:t>…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85800" y="1905000"/>
            <a:ext cx="8077200" cy="4343400"/>
          </a:xfrm>
        </p:spPr>
        <p:txBody>
          <a:bodyPr/>
          <a:lstStyle/>
          <a:p>
            <a:r>
              <a:rPr lang="en-US" smtClean="0"/>
              <a:t>Obtain a Bachelor’s Degree</a:t>
            </a:r>
          </a:p>
          <a:p>
            <a:r>
              <a:rPr lang="en-US" smtClean="0"/>
              <a:t>Prove knowledge of basic skills</a:t>
            </a:r>
          </a:p>
          <a:p>
            <a:pPr lvl="1"/>
            <a:r>
              <a:rPr lang="en-US" smtClean="0"/>
              <a:t>CBEST: California Basic Educational Skills Test</a:t>
            </a:r>
          </a:p>
          <a:p>
            <a:r>
              <a:rPr lang="en-US" smtClean="0"/>
              <a:t>Prove subject matter competency</a:t>
            </a:r>
          </a:p>
          <a:p>
            <a:pPr lvl="1"/>
            <a:r>
              <a:rPr lang="en-US" smtClean="0"/>
              <a:t>CSET: California Subject Examinations for Teachers</a:t>
            </a:r>
          </a:p>
          <a:p>
            <a:pPr lvl="1"/>
            <a:r>
              <a:rPr lang="en-US" smtClean="0"/>
              <a:t>SMPP: Subject Matter Preparation Program (single subject only)</a:t>
            </a:r>
          </a:p>
          <a:p>
            <a:r>
              <a:rPr lang="en-US" smtClean="0"/>
              <a:t>Complete required prerequisites &amp; fieldwork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 anchor="t"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z="44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ahoma" pitchFamily="34" charset="0"/>
                <a:cs typeface="Tahoma" pitchFamily="34" charset="0"/>
              </a:rPr>
              <a:t>Tests!!!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mtClean="0"/>
              <a:t>Teachers have to take tests too! Don’t worry! You can do it!!!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algn="ctr" eaLnBrk="1" hangingPunct="1"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21508" name="Picture 5" descr="MCj042808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810000"/>
            <a:ext cx="21367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ahoma" pitchFamily="34" charset="0"/>
                <a:cs typeface="Tahoma" pitchFamily="34" charset="0"/>
              </a:rPr>
              <a:t>CBEST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accent3"/>
                </a:solidFill>
              </a:rPr>
              <a:t>What is it?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 smtClean="0"/>
              <a:t>The CBEST is the California Basic Educational Skills Test that assesses you on basic skills in reading comprehension, math and writing skills through an 8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/9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grade level.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accent3"/>
                </a:solidFill>
              </a:rPr>
              <a:t>Who is it for?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 smtClean="0"/>
              <a:t>Anyone who wants to substitute teach or desires a career as a classroom teacher must pass the CBEST or its equivalent.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ahoma" pitchFamily="34" charset="0"/>
                <a:cs typeface="Tahoma" pitchFamily="34" charset="0"/>
              </a:rPr>
              <a:t>Subject Matter Competency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98638"/>
            <a:ext cx="8229600" cy="5059362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Char char=""/>
              <a:defRPr/>
            </a:pPr>
            <a:r>
              <a:rPr lang="en-US" b="1" dirty="0" smtClean="0"/>
              <a:t>All </a:t>
            </a:r>
            <a:r>
              <a:rPr lang="en-US" b="1" dirty="0"/>
              <a:t>teachers need to prove to the Commission on Teacher Credentialing (CTC) that they “know their stuff</a:t>
            </a:r>
            <a:r>
              <a:rPr lang="en-US" b="1" dirty="0" smtClean="0"/>
              <a:t>”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en-US" b="1" dirty="0"/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dirty="0"/>
              <a:t>	</a:t>
            </a:r>
            <a:r>
              <a:rPr lang="en-US" sz="2800" i="1" dirty="0" smtClean="0"/>
              <a:t>For </a:t>
            </a:r>
            <a:r>
              <a:rPr lang="en-US" sz="2800" i="1" dirty="0"/>
              <a:t>future </a:t>
            </a:r>
            <a:r>
              <a:rPr lang="en-US" sz="2800" i="1" dirty="0">
                <a:solidFill>
                  <a:schemeClr val="accent2"/>
                </a:solidFill>
              </a:rPr>
              <a:t>elementary</a:t>
            </a:r>
            <a:r>
              <a:rPr lang="en-US" sz="2800" i="1" dirty="0"/>
              <a:t> school teachers this is done by passing the </a:t>
            </a:r>
            <a:r>
              <a:rPr lang="en-US" sz="2800" i="1" dirty="0" smtClean="0">
                <a:solidFill>
                  <a:schemeClr val="accent2"/>
                </a:solidFill>
              </a:rPr>
              <a:t>Multiple Subject </a:t>
            </a:r>
            <a:r>
              <a:rPr lang="en-US" sz="2800" i="1" u="sng" dirty="0" smtClean="0"/>
              <a:t>CSET </a:t>
            </a:r>
            <a:r>
              <a:rPr lang="en-US" sz="2800" i="1" dirty="0" smtClean="0"/>
              <a:t> </a:t>
            </a:r>
            <a:r>
              <a:rPr lang="en-US" sz="2800" i="1" dirty="0"/>
              <a:t>test</a:t>
            </a:r>
            <a:r>
              <a:rPr lang="en-US" sz="2800" i="1" dirty="0" smtClean="0"/>
              <a:t>.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sz="2800" i="1" dirty="0" smtClean="0"/>
              <a:t>	For future </a:t>
            </a:r>
            <a:r>
              <a:rPr lang="en-US" sz="2800" i="1" dirty="0" smtClean="0">
                <a:solidFill>
                  <a:schemeClr val="accent1"/>
                </a:solidFill>
              </a:rPr>
              <a:t>middle/high school teachers </a:t>
            </a:r>
            <a:r>
              <a:rPr lang="en-US" sz="2800" i="1" dirty="0" smtClean="0"/>
              <a:t>this is done by passing the CSET in your </a:t>
            </a:r>
            <a:r>
              <a:rPr lang="en-US" sz="2800" i="1" dirty="0" smtClean="0">
                <a:solidFill>
                  <a:schemeClr val="accent1"/>
                </a:solidFill>
              </a:rPr>
              <a:t>area of specialty.</a:t>
            </a:r>
            <a:endParaRPr lang="en-US" sz="2800" i="1" dirty="0">
              <a:solidFill>
                <a:schemeClr val="accent1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/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924800" cy="685800"/>
          </a:xfrm>
        </p:spPr>
        <p:txBody>
          <a:bodyPr>
            <a:noAutofit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ahoma" pitchFamily="34" charset="0"/>
                <a:cs typeface="Tahoma" pitchFamily="34" charset="0"/>
              </a:rPr>
              <a:t>Subject Matter Competency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447800"/>
            <a:ext cx="8534400" cy="5410200"/>
          </a:xfrm>
        </p:spPr>
        <p:txBody>
          <a:bodyPr/>
          <a:lstStyle/>
          <a:p>
            <a:pPr marL="533400" indent="-53340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/>
              <a:t>California Subject Examination for Teachers: </a:t>
            </a:r>
            <a:r>
              <a:rPr lang="en-US" dirty="0" smtClean="0">
                <a:solidFill>
                  <a:srgbClr val="FFC000"/>
                </a:solidFill>
              </a:rPr>
              <a:t>Multiple Subjects </a:t>
            </a:r>
            <a:r>
              <a:rPr lang="en-US" dirty="0" smtClean="0"/>
              <a:t>(CSET)</a:t>
            </a:r>
          </a:p>
          <a:p>
            <a:pPr marL="533400" indent="-53340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dirty="0" smtClean="0"/>
          </a:p>
          <a:p>
            <a:pPr marL="533400" indent="-533400" algn="ctr" eaLnBrk="1" hangingPunct="1"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ü"/>
            </a:pPr>
            <a:r>
              <a:rPr lang="en-US" dirty="0" smtClean="0"/>
              <a:t>Offered in three separate subtests which are divided by subject matter</a:t>
            </a:r>
          </a:p>
          <a:p>
            <a:pPr marL="533400" indent="-533400" algn="ctr" eaLnBrk="1" hangingPunct="1">
              <a:lnSpc>
                <a:spcPct val="80000"/>
              </a:lnSpc>
              <a:buClr>
                <a:schemeClr val="tx2"/>
              </a:buClr>
              <a:buFont typeface="Wingdings 2" pitchFamily="18" charset="2"/>
              <a:buNone/>
            </a:pPr>
            <a:endParaRPr lang="en-US" dirty="0" smtClean="0"/>
          </a:p>
          <a:p>
            <a:pPr marL="914400" lvl="1" indent="-457200" eaLnBrk="1" hangingPunct="1">
              <a:lnSpc>
                <a:spcPct val="80000"/>
              </a:lnSpc>
              <a:buClr>
                <a:schemeClr val="tx2"/>
              </a:buClr>
              <a:buFont typeface="Wingdings" pitchFamily="2" charset="2"/>
              <a:buAutoNum type="arabicParenR"/>
            </a:pPr>
            <a:r>
              <a:rPr lang="en-US" sz="2800" dirty="0" smtClean="0">
                <a:solidFill>
                  <a:schemeClr val="accent1"/>
                </a:solidFill>
              </a:rPr>
              <a:t>Language Arts, Literature &amp; Social Science</a:t>
            </a:r>
          </a:p>
          <a:p>
            <a:pPr marL="914400" lvl="1" indent="-457200" eaLnBrk="1" hangingPunct="1">
              <a:lnSpc>
                <a:spcPct val="80000"/>
              </a:lnSpc>
              <a:buClr>
                <a:schemeClr val="tx2"/>
              </a:buClr>
              <a:buFont typeface="Wingdings" pitchFamily="2" charset="2"/>
              <a:buAutoNum type="arabicParenR"/>
            </a:pPr>
            <a:r>
              <a:rPr lang="en-US" sz="2800" dirty="0" smtClean="0">
                <a:solidFill>
                  <a:srgbClr val="92D050"/>
                </a:solidFill>
              </a:rPr>
              <a:t>Math &amp; Science</a:t>
            </a:r>
          </a:p>
          <a:p>
            <a:pPr marL="914400" lvl="1" indent="-457200" eaLnBrk="1" hangingPunct="1">
              <a:lnSpc>
                <a:spcPct val="80000"/>
              </a:lnSpc>
              <a:buClr>
                <a:schemeClr val="tx2"/>
              </a:buClr>
              <a:buFont typeface="Wingdings" pitchFamily="2" charset="2"/>
              <a:buAutoNum type="arabicParenR"/>
            </a:pPr>
            <a:r>
              <a:rPr lang="en-US" sz="2800" dirty="0" smtClean="0">
                <a:solidFill>
                  <a:schemeClr val="accent2"/>
                </a:solidFill>
              </a:rPr>
              <a:t>Visual &amp; Performing Arts, Physical Education, &amp; Human Development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ü"/>
            </a:pPr>
            <a:endParaRPr lang="en-US" dirty="0" smtClean="0"/>
          </a:p>
          <a:p>
            <a:pPr marL="533400" indent="-533400" eaLnBrk="1" hangingPunct="1"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ü"/>
            </a:pPr>
            <a:r>
              <a:rPr lang="en-US" dirty="0" smtClean="0"/>
              <a:t>Each Subtest is $96* or $238 for all subtests taken together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2"/>
              </a:buClr>
              <a:buFont typeface="Wingdings" pitchFamily="2" charset="2"/>
              <a:buNone/>
            </a:pPr>
            <a:endParaRPr lang="en-US" sz="2000" b="1" dirty="0" smtClean="0"/>
          </a:p>
          <a:p>
            <a:pPr marL="533400" indent="-533400" eaLnBrk="1" hangingPunct="1">
              <a:lnSpc>
                <a:spcPct val="80000"/>
              </a:lnSpc>
              <a:buClr>
                <a:schemeClr val="tx2"/>
              </a:buClr>
              <a:buFont typeface="Wingdings" pitchFamily="2" charset="2"/>
              <a:buNone/>
            </a:pPr>
            <a:r>
              <a:rPr lang="en-US" sz="2000" b="1" dirty="0" smtClean="0"/>
              <a:t>*</a:t>
            </a:r>
            <a:r>
              <a:rPr lang="en-US" sz="1600" b="1" dirty="0" smtClean="0"/>
              <a:t>Excludes additional fees</a:t>
            </a:r>
            <a:endParaRPr lang="en-US" sz="1600" dirty="0" smtClean="0"/>
          </a:p>
          <a:p>
            <a:pPr marL="1295400" lvl="2" indent="-381000" algn="ctr" eaLnBrk="1" hangingPunct="1">
              <a:lnSpc>
                <a:spcPct val="80000"/>
              </a:lnSpc>
              <a:buClr>
                <a:schemeClr val="tx2"/>
              </a:buClr>
              <a:buFont typeface="Wingdings 2" pitchFamily="18" charset="2"/>
              <a:buNone/>
            </a:pPr>
            <a:endParaRPr lang="en-US" sz="1600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bldLvl="2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ahoma" pitchFamily="34" charset="0"/>
                <a:cs typeface="Tahoma" pitchFamily="34" charset="0"/>
              </a:rPr>
              <a:t>Subject Matter Competency</a:t>
            </a:r>
            <a:endParaRPr lang="en-US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525963"/>
          </a:xfrm>
        </p:spPr>
        <p:txBody>
          <a:bodyPr/>
          <a:lstStyle/>
          <a:p>
            <a:pPr marL="533400" indent="-53340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/>
              <a:t>California Subject Examination for Teachers: Single Subject  in </a:t>
            </a:r>
            <a:r>
              <a:rPr lang="en-US" sz="2800" dirty="0" smtClean="0">
                <a:solidFill>
                  <a:srgbClr val="FFC000"/>
                </a:solidFill>
              </a:rPr>
              <a:t>Social Science </a:t>
            </a:r>
            <a:r>
              <a:rPr lang="en-US" sz="2800" dirty="0" smtClean="0"/>
              <a:t>(CSET)</a:t>
            </a:r>
          </a:p>
          <a:p>
            <a:pPr marL="533400" indent="-53340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dirty="0" smtClean="0"/>
          </a:p>
          <a:p>
            <a:pPr marL="533400" indent="-533400" algn="ctr" eaLnBrk="1" hangingPunct="1"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ü"/>
            </a:pPr>
            <a:r>
              <a:rPr lang="en-US" sz="2800" dirty="0" smtClean="0"/>
              <a:t>Offered in three separate subtests which are divided by subject matter focus</a:t>
            </a:r>
          </a:p>
          <a:p>
            <a:pPr marL="533400" indent="-533400" algn="ctr" eaLnBrk="1" hangingPunct="1">
              <a:lnSpc>
                <a:spcPct val="80000"/>
              </a:lnSpc>
              <a:buClr>
                <a:schemeClr val="tx2"/>
              </a:buClr>
              <a:buFont typeface="Wingdings 2" pitchFamily="18" charset="2"/>
              <a:buNone/>
            </a:pPr>
            <a:endParaRPr lang="en-US" sz="2800" dirty="0" smtClean="0"/>
          </a:p>
          <a:p>
            <a:pPr marL="914400" lvl="1" indent="-457200" eaLnBrk="1" hangingPunct="1">
              <a:lnSpc>
                <a:spcPct val="80000"/>
              </a:lnSpc>
              <a:buClr>
                <a:schemeClr val="tx2"/>
              </a:buClr>
              <a:buFont typeface="Wingdings" pitchFamily="2" charset="2"/>
              <a:buAutoNum type="arabicParenR"/>
            </a:pPr>
            <a:r>
              <a:rPr lang="en-US" sz="2800" dirty="0" smtClean="0">
                <a:solidFill>
                  <a:schemeClr val="accent1"/>
                </a:solidFill>
              </a:rPr>
              <a:t>World History; World Geography</a:t>
            </a:r>
          </a:p>
          <a:p>
            <a:pPr marL="914400" lvl="1" indent="-457200" eaLnBrk="1" hangingPunct="1">
              <a:lnSpc>
                <a:spcPct val="80000"/>
              </a:lnSpc>
              <a:buClr>
                <a:schemeClr val="tx2"/>
              </a:buClr>
              <a:buFont typeface="Wingdings" pitchFamily="2" charset="2"/>
              <a:buAutoNum type="arabicParenR"/>
            </a:pPr>
            <a:r>
              <a:rPr lang="en-US" sz="2800" dirty="0" smtClean="0">
                <a:solidFill>
                  <a:srgbClr val="92D050"/>
                </a:solidFill>
              </a:rPr>
              <a:t>US History; US Geography</a:t>
            </a:r>
          </a:p>
          <a:p>
            <a:pPr marL="914400" lvl="1" indent="-457200" eaLnBrk="1" hangingPunct="1">
              <a:lnSpc>
                <a:spcPct val="80000"/>
              </a:lnSpc>
              <a:buClr>
                <a:schemeClr val="tx2"/>
              </a:buClr>
              <a:buFont typeface="Wingdings" pitchFamily="2" charset="2"/>
              <a:buAutoNum type="arabicParenR"/>
            </a:pPr>
            <a:r>
              <a:rPr lang="en-US" sz="2800" dirty="0" smtClean="0">
                <a:solidFill>
                  <a:schemeClr val="accent2"/>
                </a:solidFill>
              </a:rPr>
              <a:t>Civics; Economics; California History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ü"/>
            </a:pPr>
            <a:endParaRPr lang="en-US" sz="2800" dirty="0" smtClean="0"/>
          </a:p>
          <a:p>
            <a:pPr marL="533400" indent="-533400" eaLnBrk="1" hangingPunct="1"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ü"/>
            </a:pPr>
            <a:r>
              <a:rPr lang="en-US" sz="2800" dirty="0" smtClean="0"/>
              <a:t>Each Subtest is $49-99* 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2"/>
              </a:buClr>
              <a:buFont typeface="Wingdings" pitchFamily="2" charset="2"/>
              <a:buNone/>
            </a:pPr>
            <a:endParaRPr lang="en-US" sz="2000" b="1" dirty="0" smtClean="0"/>
          </a:p>
          <a:p>
            <a:pPr marL="533400" indent="-533400" eaLnBrk="1" hangingPunct="1">
              <a:lnSpc>
                <a:spcPct val="80000"/>
              </a:lnSpc>
              <a:buClr>
                <a:schemeClr val="tx2"/>
              </a:buClr>
              <a:buFont typeface="Wingdings" pitchFamily="2" charset="2"/>
              <a:buNone/>
            </a:pPr>
            <a:r>
              <a:rPr lang="en-US" sz="2000" b="1" dirty="0" smtClean="0"/>
              <a:t>*</a:t>
            </a:r>
            <a:r>
              <a:rPr lang="en-US" sz="1600" b="1" dirty="0" smtClean="0"/>
              <a:t>Excludes additional fees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 anchor="t">
            <a:noAutofit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ahoma" pitchFamily="34" charset="0"/>
                <a:cs typeface="Tahoma" pitchFamily="34" charset="0"/>
              </a:rPr>
              <a:t>How Do You Prepare for the CSET?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Choose a major to help prepare you in subject matter knowledge.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Take classes to support your knowledge in the subject matter areas.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Keep and review notes, exams and papers from all subject matter classes.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Do the FREE practice test online at the CSET website </a:t>
            </a:r>
            <a:r>
              <a:rPr lang="en-US" smtClean="0">
                <a:hlinkClick r:id="rId3"/>
              </a:rPr>
              <a:t>www.ctcexams.nesinc.com</a:t>
            </a:r>
            <a:r>
              <a:rPr lang="en-US" smtClean="0"/>
              <a:t>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en-US" sz="4100" dirty="0" smtClean="0">
                <a:effectLst/>
                <a:latin typeface="Tahoma" pitchFamily="34" charset="0"/>
                <a:cs typeface="Tahoma" pitchFamily="34" charset="0"/>
              </a:rPr>
              <a:t>Subjects Available for Single Subject Teaching Credentials*</a:t>
            </a:r>
            <a:endParaRPr lang="en-US" sz="4100" dirty="0"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4191000" cy="3886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600" dirty="0" smtClean="0"/>
              <a:t>Agriculture	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600" dirty="0" smtClean="0"/>
              <a:t>Art</a:t>
            </a:r>
            <a:r>
              <a:rPr lang="en-US" sz="2600" dirty="0" smtClean="0">
                <a:solidFill>
                  <a:schemeClr val="accent3"/>
                </a:solidFill>
              </a:rPr>
              <a:t>*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600" dirty="0" smtClean="0"/>
              <a:t>Biological Sciences</a:t>
            </a:r>
            <a:r>
              <a:rPr lang="en-US" sz="2600" dirty="0" smtClean="0">
                <a:solidFill>
                  <a:schemeClr val="accent3"/>
                </a:solidFill>
              </a:rPr>
              <a:t>*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600" dirty="0" smtClean="0"/>
              <a:t>Business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600" dirty="0" smtClean="0"/>
              <a:t>Chemistry</a:t>
            </a:r>
            <a:r>
              <a:rPr lang="en-US" sz="2600" dirty="0" smtClean="0">
                <a:solidFill>
                  <a:schemeClr val="accent3"/>
                </a:solidFill>
              </a:rPr>
              <a:t>*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600" dirty="0" smtClean="0"/>
              <a:t>English</a:t>
            </a:r>
            <a:r>
              <a:rPr lang="en-US" sz="2600" dirty="0" smtClean="0">
                <a:solidFill>
                  <a:schemeClr val="accent3"/>
                </a:solidFill>
              </a:rPr>
              <a:t>*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600" dirty="0" smtClean="0"/>
              <a:t>Geosciences</a:t>
            </a:r>
            <a:r>
              <a:rPr lang="en-US" sz="2600" dirty="0" smtClean="0">
                <a:solidFill>
                  <a:schemeClr val="accent3"/>
                </a:solidFill>
              </a:rPr>
              <a:t>*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600" dirty="0" smtClean="0"/>
              <a:t>Health Science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600" dirty="0" smtClean="0"/>
              <a:t>Home Economics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600" dirty="0" smtClean="0"/>
              <a:t>Industrial &amp; Technology Ed.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24400" y="1676400"/>
            <a:ext cx="3810000" cy="3933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80000"/>
              </a:lnSpc>
              <a:buClr>
                <a:schemeClr val="accent1"/>
              </a:buClr>
              <a:buSzPct val="70000"/>
              <a:buFont typeface="Wingdings 2" pitchFamily="18" charset="2"/>
              <a:buChar char=""/>
              <a:defRPr/>
            </a:pPr>
            <a:r>
              <a:rPr lang="en-US" sz="2600" b="0" dirty="0">
                <a:latin typeface="+mn-lt"/>
              </a:rPr>
              <a:t>Languages other than English</a:t>
            </a:r>
            <a:r>
              <a:rPr lang="en-US" sz="2600" b="0" dirty="0">
                <a:solidFill>
                  <a:schemeClr val="accent3"/>
                </a:solidFill>
                <a:latin typeface="+mn-lt"/>
              </a:rPr>
              <a:t>*</a:t>
            </a:r>
          </a:p>
          <a:p>
            <a:pPr>
              <a:lnSpc>
                <a:spcPct val="80000"/>
              </a:lnSpc>
              <a:buClr>
                <a:schemeClr val="accent1"/>
              </a:buClr>
              <a:buSzPct val="70000"/>
              <a:buFont typeface="Wingdings 2" pitchFamily="18" charset="2"/>
              <a:buChar char=""/>
              <a:defRPr/>
            </a:pPr>
            <a:r>
              <a:rPr lang="en-US" sz="2600" b="0" dirty="0">
                <a:latin typeface="+mn-lt"/>
              </a:rPr>
              <a:t>Mathematics</a:t>
            </a:r>
            <a:r>
              <a:rPr lang="en-US" sz="2600" b="0" dirty="0">
                <a:solidFill>
                  <a:schemeClr val="accent3"/>
                </a:solidFill>
                <a:latin typeface="+mn-lt"/>
              </a:rPr>
              <a:t>*</a:t>
            </a:r>
          </a:p>
          <a:p>
            <a:pPr>
              <a:lnSpc>
                <a:spcPct val="80000"/>
              </a:lnSpc>
              <a:buClr>
                <a:schemeClr val="accent1"/>
              </a:buClr>
              <a:buSzPct val="70000"/>
              <a:buFont typeface="Wingdings 2" pitchFamily="18" charset="2"/>
              <a:buChar char=""/>
              <a:defRPr/>
            </a:pPr>
            <a:r>
              <a:rPr lang="en-US" sz="2600" b="0" dirty="0">
                <a:latin typeface="+mn-lt"/>
              </a:rPr>
              <a:t>Foundational Level Mathematics</a:t>
            </a:r>
            <a:r>
              <a:rPr lang="en-US" sz="2600" b="0" dirty="0">
                <a:solidFill>
                  <a:schemeClr val="accent3"/>
                </a:solidFill>
                <a:latin typeface="+mn-lt"/>
              </a:rPr>
              <a:t>*</a:t>
            </a:r>
          </a:p>
          <a:p>
            <a:pPr>
              <a:lnSpc>
                <a:spcPct val="80000"/>
              </a:lnSpc>
              <a:buClr>
                <a:schemeClr val="accent1"/>
              </a:buClr>
              <a:buSzPct val="70000"/>
              <a:buFont typeface="Wingdings 2" pitchFamily="18" charset="2"/>
              <a:buChar char=""/>
              <a:defRPr/>
            </a:pPr>
            <a:r>
              <a:rPr lang="en-US" sz="2600" b="0" dirty="0">
                <a:latin typeface="+mn-lt"/>
              </a:rPr>
              <a:t>Music</a:t>
            </a:r>
            <a:r>
              <a:rPr lang="en-US" sz="2600" b="0" dirty="0">
                <a:solidFill>
                  <a:schemeClr val="accent3"/>
                </a:solidFill>
                <a:latin typeface="+mn-lt"/>
              </a:rPr>
              <a:t>*</a:t>
            </a:r>
          </a:p>
          <a:p>
            <a:pPr>
              <a:lnSpc>
                <a:spcPct val="80000"/>
              </a:lnSpc>
              <a:buClr>
                <a:schemeClr val="accent1"/>
              </a:buClr>
              <a:buSzPct val="70000"/>
              <a:buFont typeface="Wingdings 2" pitchFamily="18" charset="2"/>
              <a:buChar char=""/>
              <a:defRPr/>
            </a:pPr>
            <a:r>
              <a:rPr lang="en-US" sz="2600" b="0" dirty="0">
                <a:latin typeface="+mn-lt"/>
              </a:rPr>
              <a:t>Physical Education</a:t>
            </a:r>
            <a:r>
              <a:rPr lang="en-US" sz="2600" b="0" dirty="0">
                <a:solidFill>
                  <a:schemeClr val="accent3"/>
                </a:solidFill>
                <a:latin typeface="+mn-lt"/>
              </a:rPr>
              <a:t>*</a:t>
            </a:r>
          </a:p>
          <a:p>
            <a:pPr>
              <a:lnSpc>
                <a:spcPct val="80000"/>
              </a:lnSpc>
              <a:buClr>
                <a:schemeClr val="accent1"/>
              </a:buClr>
              <a:buSzPct val="70000"/>
              <a:buFont typeface="Wingdings 2" pitchFamily="18" charset="2"/>
              <a:buChar char=""/>
              <a:defRPr/>
            </a:pPr>
            <a:r>
              <a:rPr lang="en-US" sz="2600" b="0" dirty="0">
                <a:latin typeface="+mn-lt"/>
              </a:rPr>
              <a:t>Physics</a:t>
            </a:r>
            <a:r>
              <a:rPr lang="en-US" sz="2600" b="0" dirty="0">
                <a:solidFill>
                  <a:schemeClr val="accent3"/>
                </a:solidFill>
                <a:latin typeface="+mn-lt"/>
              </a:rPr>
              <a:t>*</a:t>
            </a:r>
          </a:p>
          <a:p>
            <a:pPr>
              <a:lnSpc>
                <a:spcPct val="80000"/>
              </a:lnSpc>
              <a:buClr>
                <a:schemeClr val="accent1"/>
              </a:buClr>
              <a:buSzPct val="70000"/>
              <a:buFont typeface="Wingdings 2" pitchFamily="18" charset="2"/>
              <a:buChar char=""/>
              <a:defRPr/>
            </a:pPr>
            <a:r>
              <a:rPr lang="en-US" sz="2600" b="0" dirty="0">
                <a:latin typeface="+mn-lt"/>
              </a:rPr>
              <a:t>Social Science</a:t>
            </a:r>
            <a:r>
              <a:rPr lang="en-US" sz="2600" b="0" dirty="0">
                <a:solidFill>
                  <a:schemeClr val="accent3"/>
                </a:solidFill>
                <a:latin typeface="+mn-lt"/>
              </a:rPr>
              <a:t>*</a:t>
            </a:r>
          </a:p>
          <a:p>
            <a:pPr>
              <a:lnSpc>
                <a:spcPct val="80000"/>
              </a:lnSpc>
              <a:buClr>
                <a:schemeClr val="accent1"/>
              </a:buClr>
              <a:buSzPct val="70000"/>
              <a:buFont typeface="Wingdings 2" pitchFamily="18" charset="2"/>
              <a:buChar char=""/>
              <a:defRPr/>
            </a:pPr>
            <a:r>
              <a:rPr lang="en-US" sz="2600" b="0" dirty="0">
                <a:latin typeface="+mn-lt"/>
              </a:rPr>
              <a:t>NEW:</a:t>
            </a:r>
          </a:p>
          <a:p>
            <a:pPr lvl="1">
              <a:lnSpc>
                <a:spcPct val="80000"/>
              </a:lnSpc>
              <a:buClr>
                <a:schemeClr val="accent1"/>
              </a:buClr>
              <a:buSzPct val="70000"/>
              <a:buFont typeface="Wingdings 2" pitchFamily="18" charset="2"/>
              <a:buChar char=""/>
              <a:defRPr/>
            </a:pPr>
            <a:r>
              <a:rPr lang="en-US" sz="2600" b="0" dirty="0">
                <a:latin typeface="+mn-lt"/>
              </a:rPr>
              <a:t>Foundational Level General Science</a:t>
            </a:r>
            <a:r>
              <a:rPr lang="en-US" sz="2600" b="0" dirty="0">
                <a:solidFill>
                  <a:schemeClr val="accent3"/>
                </a:solidFill>
                <a:latin typeface="+mn-lt"/>
              </a:rPr>
              <a:t>*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0" y="5867400"/>
            <a:ext cx="42672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latin typeface="+mn-lt"/>
              </a:rPr>
              <a:t>*Check your desired university to see if the credential you seek is offered</a:t>
            </a:r>
          </a:p>
          <a:p>
            <a:pPr algn="ctr">
              <a:defRPr/>
            </a:pPr>
            <a:r>
              <a:rPr lang="en-US" sz="1200" dirty="0">
                <a:solidFill>
                  <a:schemeClr val="accent3"/>
                </a:solidFill>
                <a:latin typeface="+mn-lt"/>
              </a:rPr>
              <a:t>*</a:t>
            </a:r>
            <a:r>
              <a:rPr lang="en-US" sz="1200" dirty="0">
                <a:latin typeface="+mn-lt"/>
              </a:rPr>
              <a:t> Offered by CSUF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ahoma" pitchFamily="34" charset="0"/>
                <a:cs typeface="Tahoma" pitchFamily="34" charset="0"/>
              </a:rPr>
              <a:t>If you want to be a teacher, you need…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Tx/>
              <a:buNone/>
            </a:pPr>
            <a:endParaRPr lang="en-US" sz="3600" smtClean="0"/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3600" smtClean="0"/>
              <a:t>Bachelor’s degree</a:t>
            </a:r>
          </a:p>
          <a:p>
            <a:pPr lvl="1" eaLnBrk="1" hangingPunct="1">
              <a:buFont typeface="Wingdings" pitchFamily="2" charset="2"/>
              <a:buChar char="ü"/>
            </a:pPr>
            <a:endParaRPr lang="en-US" sz="3600" smtClean="0"/>
          </a:p>
          <a:p>
            <a:pPr lvl="1" eaLnBrk="1" hangingPunct="1">
              <a:buFontTx/>
              <a:buNone/>
            </a:pPr>
            <a:r>
              <a:rPr lang="en-US" sz="3600" smtClean="0"/>
              <a:t>             and</a:t>
            </a:r>
          </a:p>
          <a:p>
            <a:pPr lvl="1" eaLnBrk="1" hangingPunct="1">
              <a:buFont typeface="Wingdings" pitchFamily="2" charset="2"/>
              <a:buChar char="ü"/>
            </a:pPr>
            <a:endParaRPr lang="en-US" sz="3600" smtClean="0"/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3600" smtClean="0"/>
              <a:t>Teaching credential</a:t>
            </a: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8862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 anchor="ctr">
            <a:noAutofit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z="4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ahoma" pitchFamily="34" charset="0"/>
                <a:cs typeface="Tahoma" pitchFamily="34" charset="0"/>
              </a:rPr>
              <a:t>Credential Program Prerequisites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/>
              <a:t>Check with the universities you are interested in attending to see what their specific prerequisites are as they vary from school to school</a:t>
            </a:r>
            <a:r>
              <a:rPr lang="en-US" sz="2800" dirty="0" smtClean="0"/>
              <a:t>.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sz="2800" dirty="0"/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 smtClean="0"/>
              <a:t>Some universities offer blended programs where you can earn your bachelor’s degree and teaching credential at the same time.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sz="2800" dirty="0" smtClean="0"/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 smtClean="0"/>
              <a:t>Many universities  offer their credential programs as a 5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year program completed the year after the bachelor’s degree.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458200" cy="1143000"/>
          </a:xfrm>
        </p:spPr>
        <p:txBody>
          <a:bodyPr anchor="ctr">
            <a:noAutofit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ahoma" pitchFamily="34" charset="0"/>
                <a:cs typeface="Tahoma" pitchFamily="34" charset="0"/>
              </a:rPr>
              <a:t>Choosing the Right Program for You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Important things to think about</a:t>
            </a:r>
          </a:p>
          <a:p>
            <a:pPr lvl="1" eaLnBrk="1" hangingPunct="1"/>
            <a:r>
              <a:rPr lang="en-US" dirty="0" smtClean="0"/>
              <a:t>Cohort v. non-cohort</a:t>
            </a:r>
          </a:p>
          <a:p>
            <a:pPr lvl="1" eaLnBrk="1" hangingPunct="1"/>
            <a:r>
              <a:rPr lang="en-US" dirty="0" smtClean="0"/>
              <a:t>Cost</a:t>
            </a:r>
          </a:p>
        </p:txBody>
      </p:sp>
      <p:pic>
        <p:nvPicPr>
          <p:cNvPr id="31748" name="Picture 4" descr="MCj041514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4343400"/>
            <a:ext cx="144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z="44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ahoma" pitchFamily="34" charset="0"/>
                <a:cs typeface="Tahoma" pitchFamily="34" charset="0"/>
              </a:rPr>
              <a:t>Cohort v. </a:t>
            </a:r>
            <a:r>
              <a:rPr lang="en-US" sz="44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ahoma" pitchFamily="34" charset="0"/>
                <a:cs typeface="Tahoma" pitchFamily="34" charset="0"/>
              </a:rPr>
              <a:t>Non-cohort </a:t>
            </a:r>
            <a:br>
              <a:rPr lang="en-US" sz="44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en-US" sz="44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ahoma" pitchFamily="34" charset="0"/>
                <a:cs typeface="Tahoma" pitchFamily="34" charset="0"/>
              </a:rPr>
              <a:t>   Credential </a:t>
            </a:r>
            <a:r>
              <a:rPr lang="en-US" sz="44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ahoma" pitchFamily="34" charset="0"/>
                <a:cs typeface="Tahoma" pitchFamily="34" charset="0"/>
              </a:rPr>
              <a:t>Programs</a:t>
            </a:r>
            <a:r>
              <a:rPr lang="en-US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	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46238"/>
            <a:ext cx="8229600" cy="4906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Just like degree programs are structured differently from university to university, so are credential programs!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Some universities </a:t>
            </a:r>
            <a:r>
              <a:rPr lang="en-US" sz="2800" dirty="0" smtClean="0"/>
              <a:t>have </a:t>
            </a:r>
            <a:r>
              <a:rPr lang="en-US" sz="2800" dirty="0" smtClean="0"/>
              <a:t>structured their Multiple Subject and Single Subject Credential Programs to follow a cohort format: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A cohort is a learning community in which all classes for the credential program contain the same students each semester.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Each semester is specifically structured, the classes are arranged in a particular format, and you are guaranteed that you will be able to register for all of your classes.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z="44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ahoma" pitchFamily="34" charset="0"/>
                <a:cs typeface="Tahoma" pitchFamily="34" charset="0"/>
              </a:rPr>
              <a:t>Cohort v. Non-cohort Credential Programs </a:t>
            </a:r>
            <a:r>
              <a:rPr lang="en-US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(</a:t>
            </a:r>
            <a:r>
              <a:rPr lang="en-US" sz="32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cont</a:t>
            </a:r>
            <a:r>
              <a:rPr lang="en-US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.)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dirty="0" smtClean="0"/>
              <a:t>You build strong relationships and support structures with the other students and faculty members in your cohort</a:t>
            </a:r>
            <a:r>
              <a:rPr lang="en-US" dirty="0" smtClean="0"/>
              <a:t>.</a:t>
            </a:r>
          </a:p>
          <a:p>
            <a:pPr lvl="1" eaLnBrk="1" hangingPunct="1"/>
            <a:r>
              <a:rPr lang="en-US" dirty="0" smtClean="0"/>
              <a:t>Limits ability to work outside program hours.</a:t>
            </a:r>
            <a:endParaRPr lang="en-US" dirty="0" smtClean="0"/>
          </a:p>
          <a:p>
            <a:pPr eaLnBrk="1" hangingPunct="1"/>
            <a:r>
              <a:rPr lang="en-US" dirty="0" smtClean="0"/>
              <a:t>Non-Cohort programs:</a:t>
            </a:r>
          </a:p>
          <a:p>
            <a:pPr lvl="1" eaLnBrk="1" hangingPunct="1"/>
            <a:r>
              <a:rPr lang="en-US" dirty="0" smtClean="0"/>
              <a:t>Non-cohort programs are a little more flexible in regards to how you arrange your schedule and how many classes you take at a time. </a:t>
            </a:r>
            <a:endParaRPr lang="en-US" dirty="0" smtClean="0"/>
          </a:p>
          <a:p>
            <a:pPr lvl="1" eaLnBrk="1" hangingPunct="1"/>
            <a:r>
              <a:rPr lang="en-US" dirty="0" smtClean="0"/>
              <a:t>Allows more time to work outside program hours. </a:t>
            </a:r>
            <a:endParaRPr lang="en-US" dirty="0" smtClean="0"/>
          </a:p>
          <a:p>
            <a:pPr lvl="1"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ahoma" pitchFamily="34" charset="0"/>
                <a:cs typeface="Tahoma" pitchFamily="34" charset="0"/>
              </a:rPr>
              <a:t>Credentialing </a:t>
            </a: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ahoma" pitchFamily="34" charset="0"/>
                <a:cs typeface="Tahoma" pitchFamily="34" charset="0"/>
              </a:rPr>
              <a:t>Costs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906962"/>
          </a:xfrm>
        </p:spPr>
        <p:txBody>
          <a:bodyPr/>
          <a:lstStyle/>
          <a:p>
            <a:pPr eaLnBrk="1" hangingPunct="1"/>
            <a:r>
              <a:rPr lang="en-US" dirty="0" smtClean="0"/>
              <a:t>Cost is an important factor when deciding on a credential program  </a:t>
            </a:r>
          </a:p>
          <a:p>
            <a:pPr eaLnBrk="1" hangingPunct="1"/>
            <a:endParaRPr lang="en-US" dirty="0" smtClean="0"/>
          </a:p>
          <a:p>
            <a:pPr algn="ctr" eaLnBrk="1" hangingPunct="1">
              <a:buNone/>
            </a:pPr>
            <a:r>
              <a:rPr lang="en-US" u="sng" dirty="0" smtClean="0">
                <a:solidFill>
                  <a:schemeClr val="tx2">
                    <a:lumMod val="50000"/>
                  </a:schemeClr>
                </a:solidFill>
              </a:rPr>
              <a:t>For academic year 2011-2012</a:t>
            </a:r>
          </a:p>
          <a:p>
            <a:pPr lvl="2" eaLnBrk="1" hangingPunct="1">
              <a:buNone/>
            </a:pPr>
            <a:r>
              <a:rPr lang="en-US" dirty="0" smtClean="0"/>
              <a:t>                         	</a:t>
            </a:r>
          </a:p>
          <a:p>
            <a:pPr lvl="1" eaLnBrk="1" hangingPunct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$7004/yr @ CSUF (2 semesters)</a:t>
            </a:r>
          </a:p>
          <a:p>
            <a:pPr lvl="1" eaLnBrk="1" hangingPunct="1"/>
            <a:r>
              <a:rPr lang="en-US" dirty="0" smtClean="0">
                <a:solidFill>
                  <a:srgbClr val="92D050"/>
                </a:solidFill>
              </a:rPr>
              <a:t>$7114/yr @ CSULB (2 semesters)</a:t>
            </a:r>
          </a:p>
          <a:p>
            <a:pPr lvl="1" eaLnBrk="1" hangingPunct="1"/>
            <a:r>
              <a:rPr lang="en-US" dirty="0" smtClean="0">
                <a:solidFill>
                  <a:srgbClr val="FFC000"/>
                </a:solidFill>
              </a:rPr>
              <a:t>$15,063/yr @ UCI (3 quarters)</a:t>
            </a:r>
          </a:p>
        </p:txBody>
      </p:sp>
      <p:pic>
        <p:nvPicPr>
          <p:cNvPr id="34820" name="Picture 7" descr="MCj042478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5486400"/>
            <a:ext cx="1371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39800"/>
          </a:xfrm>
        </p:spPr>
        <p:txBody>
          <a:bodyPr/>
          <a:lstStyle/>
          <a:p>
            <a:pPr algn="ctr">
              <a:defRPr/>
            </a:pPr>
            <a:r>
              <a:rPr lang="en-US" sz="4400" dirty="0" smtClean="0">
                <a:effectLst/>
                <a:latin typeface="Tahoma" pitchFamily="34" charset="0"/>
                <a:cs typeface="Tahoma" pitchFamily="34" charset="0"/>
              </a:rPr>
              <a:t>Financial Aid Opportunities</a:t>
            </a:r>
            <a:endParaRPr lang="en-US" sz="4400" dirty="0"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525962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The Assumption Program of Loans for Education (APLE)</a:t>
            </a:r>
          </a:p>
          <a:p>
            <a:pPr lvl="1">
              <a:defRPr/>
            </a:pPr>
            <a:r>
              <a:rPr lang="en-US" sz="2400" dirty="0" smtClean="0"/>
              <a:t>If you teach in California, the State may help you pay back your student loans up to $19,000 </a:t>
            </a:r>
            <a:r>
              <a:rPr lang="en-US" sz="2400" dirty="0" smtClean="0">
                <a:hlinkClick r:id="rId3"/>
              </a:rPr>
              <a:t>http://www.csac.ca.gov</a:t>
            </a:r>
            <a:endParaRPr lang="en-US" sz="2400" dirty="0" smtClean="0"/>
          </a:p>
          <a:p>
            <a:pPr eaLnBrk="1" hangingPunct="1"/>
            <a:r>
              <a:rPr lang="en-US" sz="2800" dirty="0" smtClean="0"/>
              <a:t>TEACH Grant (Teacher Education Assistance for College and Higher Education) – </a:t>
            </a:r>
            <a:r>
              <a:rPr lang="en-US" sz="2400" dirty="0" smtClean="0">
                <a:hlinkClick r:id="rId4"/>
              </a:rPr>
              <a:t>http://studentaid.ed.gov</a:t>
            </a:r>
            <a:r>
              <a:rPr lang="en-US" sz="2400" dirty="0" smtClean="0"/>
              <a:t>   </a:t>
            </a:r>
          </a:p>
          <a:p>
            <a:pPr lvl="1" eaLnBrk="1" hangingPunct="1"/>
            <a:r>
              <a:rPr lang="en-US" sz="2400" dirty="0" smtClean="0"/>
              <a:t>K-12 public/private school</a:t>
            </a:r>
          </a:p>
          <a:p>
            <a:pPr lvl="1" eaLnBrk="1" hangingPunct="1"/>
            <a:r>
              <a:rPr lang="en-US" sz="2400" u="sng" dirty="0" smtClean="0"/>
              <a:t>May</a:t>
            </a:r>
            <a:r>
              <a:rPr lang="en-US" sz="2400" dirty="0" smtClean="0"/>
              <a:t> be awarded up to $4,000/yr</a:t>
            </a:r>
          </a:p>
          <a:p>
            <a:pPr lvl="1" eaLnBrk="1" hangingPunct="1"/>
            <a:r>
              <a:rPr lang="en-US" sz="2400" dirty="0" smtClean="0"/>
              <a:t>Full-time teacher in “high need field” and low-income area for 4 academic years (within 8 years of graduating)</a:t>
            </a:r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AutoShape 4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ahoma" pitchFamily="34" charset="0"/>
                <a:cs typeface="Tahoma" pitchFamily="34" charset="0"/>
              </a:rPr>
              <a:t>Questions? </a:t>
            </a:r>
          </a:p>
        </p:txBody>
      </p:sp>
      <p:sp>
        <p:nvSpPr>
          <p:cNvPr id="109573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Current High School Students - See </a:t>
            </a:r>
            <a:r>
              <a:rPr lang="en-US" dirty="0" smtClean="0"/>
              <a:t>a </a:t>
            </a:r>
            <a:r>
              <a:rPr lang="en-US" dirty="0" smtClean="0"/>
              <a:t>counselor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Current Community College Students – See a counselor( preferably in the Teacher Education program)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Current University students – See major advisor and/or teaching pathway advisor. </a:t>
            </a:r>
            <a:r>
              <a:rPr lang="en-US" dirty="0" smtClean="0">
                <a:hlinkClick r:id="rId3"/>
              </a:rPr>
              <a:t>www.fullerton.edu/cct</a:t>
            </a:r>
            <a:r>
              <a:rPr lang="en-US" dirty="0" smtClean="0"/>
              <a:t> </a:t>
            </a:r>
            <a:endParaRPr lang="en-US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Calligraphy" pitchFamily="66" charset="0"/>
              </a:rPr>
              <a:t>            Teaching </a:t>
            </a:r>
            <a:r>
              <a:rPr lang="en-US" sz="2400" b="1" dirty="0">
                <a:solidFill>
                  <a:srgbClr val="FF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Calligraphy" pitchFamily="66" charset="0"/>
              </a:rPr>
              <a:t>is a work of</a:t>
            </a:r>
            <a:r>
              <a:rPr lang="en-US" sz="2400" dirty="0">
                <a:solidFill>
                  <a:srgbClr val="FF9999"/>
                </a:solidFill>
                <a:latin typeface="Lucida Calligraphy" pitchFamily="66" charset="0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000" dirty="0">
              <a:solidFill>
                <a:schemeClr val="folHlink"/>
              </a:solidFill>
              <a:latin typeface="Lucida Calligraphy" pitchFamily="66" charset="0"/>
            </a:endParaRPr>
          </a:p>
        </p:txBody>
      </p:sp>
      <p:pic>
        <p:nvPicPr>
          <p:cNvPr id="41988" name="Picture 6" descr="I:\My Pictures\Educational Clip Art\Inspire\C_HRTTAG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5257800"/>
            <a:ext cx="15763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ahoma" pitchFamily="34" charset="0"/>
                <a:cs typeface="Tahoma" pitchFamily="34" charset="0"/>
              </a:rPr>
              <a:t>Pathways to a Bachelor’s Degree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52600" y="1600200"/>
            <a:ext cx="5943600" cy="4586301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3600" smtClean="0"/>
              <a:t>Complete all General Education lower division requirements</a:t>
            </a:r>
          </a:p>
          <a:p>
            <a:pPr lvl="1"/>
            <a:r>
              <a:rPr lang="en-US" sz="3200" smtClean="0"/>
              <a:t>At a CSU or UC</a:t>
            </a:r>
          </a:p>
          <a:p>
            <a:pPr lvl="1"/>
            <a:r>
              <a:rPr lang="en-US" sz="3200" smtClean="0"/>
              <a:t>at a local community college</a:t>
            </a:r>
          </a:p>
          <a:p>
            <a:pPr lvl="2"/>
            <a:r>
              <a:rPr lang="en-US" sz="3200" smtClean="0"/>
              <a:t>Apply for CSU/GE certification</a:t>
            </a:r>
          </a:p>
          <a:p>
            <a:pPr lvl="2"/>
            <a:r>
              <a:rPr lang="en-US" sz="3200" smtClean="0"/>
              <a:t>Apply for IGETC certification for UC</a:t>
            </a:r>
            <a:endParaRPr lang="en-US" sz="2800" smtClean="0"/>
          </a:p>
          <a:p>
            <a:r>
              <a:rPr lang="en-US" sz="3600" smtClean="0"/>
              <a:t>Choose a BS/BA major to support your teaching goal </a:t>
            </a:r>
          </a:p>
          <a:p>
            <a:pPr lvl="1"/>
            <a:endParaRPr lang="en-US" sz="3400" smtClean="0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09600" y="381000"/>
            <a:ext cx="807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Arial" charset="0"/>
              </a:rPr>
              <a:t>Pathways to a Bachelor’s Degree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39336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ahoma" pitchFamily="34" charset="0"/>
                <a:cs typeface="Tahoma" pitchFamily="34" charset="0"/>
              </a:rPr>
              <a:t>Pathways to a Bachelor’s Degree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11731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mtClean="0"/>
              <a:t>Choose a major to suit your area of expertise:</a:t>
            </a:r>
          </a:p>
          <a:p>
            <a:pPr eaLnBrk="1" hangingPunct="1">
              <a:buFontTx/>
              <a:buNone/>
            </a:pPr>
            <a:endParaRPr lang="en-US" smtClean="0">
              <a:latin typeface="Lucida Fax" pitchFamily="18" charset="0"/>
            </a:endParaRPr>
          </a:p>
          <a:p>
            <a:pPr eaLnBrk="1" hangingPunct="1">
              <a:buFontTx/>
              <a:buNone/>
            </a:pPr>
            <a:endParaRPr lang="en-US" smtClean="0">
              <a:latin typeface="Lucida Fax" pitchFamily="18" charset="0"/>
            </a:endParaRPr>
          </a:p>
        </p:txBody>
      </p:sp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533400" y="2667000"/>
            <a:ext cx="36576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800" u="sng" dirty="0">
                <a:solidFill>
                  <a:schemeClr val="accent1"/>
                </a:solidFill>
                <a:latin typeface="+mn-lt"/>
                <a:cs typeface="Tahoma" pitchFamily="34" charset="0"/>
              </a:rPr>
              <a:t>Elementary School</a:t>
            </a:r>
          </a:p>
          <a:p>
            <a:pPr eaLnBrk="0" hangingPunct="0">
              <a:defRPr/>
            </a:pPr>
            <a:endParaRPr lang="en-US" sz="2800" dirty="0">
              <a:solidFill>
                <a:schemeClr val="accent1"/>
              </a:solidFill>
              <a:latin typeface="+mn-lt"/>
              <a:cs typeface="Tahoma" pitchFamily="34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en-US" b="0" dirty="0">
                <a:latin typeface="+mn-lt"/>
                <a:cs typeface="Tahoma" pitchFamily="34" charset="0"/>
              </a:rPr>
              <a:t>Liberal Studies</a:t>
            </a:r>
          </a:p>
          <a:p>
            <a:pPr eaLnBrk="0" hangingPunct="0">
              <a:buFontTx/>
              <a:buChar char="•"/>
              <a:defRPr/>
            </a:pPr>
            <a:endParaRPr lang="en-US" b="0" dirty="0">
              <a:latin typeface="+mn-lt"/>
              <a:cs typeface="Tahoma" pitchFamily="34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en-US" b="0" dirty="0">
                <a:latin typeface="+mn-lt"/>
                <a:cs typeface="Tahoma" pitchFamily="34" charset="0"/>
              </a:rPr>
              <a:t>Child and Adolescent Studies</a:t>
            </a:r>
          </a:p>
        </p:txBody>
      </p:sp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4648200" y="2667000"/>
            <a:ext cx="41910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u="sng">
                <a:solidFill>
                  <a:schemeClr val="hlink"/>
                </a:solidFill>
                <a:latin typeface="Rockwell" pitchFamily="18" charset="0"/>
                <a:cs typeface="Tahoma" pitchFamily="34" charset="0"/>
              </a:rPr>
              <a:t>Middle/High School</a:t>
            </a:r>
          </a:p>
          <a:p>
            <a:pPr algn="ctr" eaLnBrk="0" hangingPunct="0"/>
            <a:endParaRPr lang="en-US" sz="2800" u="sng">
              <a:latin typeface="Rockwell" pitchFamily="18" charset="0"/>
              <a:cs typeface="Tahoma" pitchFamily="34" charset="0"/>
            </a:endParaRPr>
          </a:p>
          <a:p>
            <a:pPr eaLnBrk="0" hangingPunct="0">
              <a:buFontTx/>
              <a:buChar char="•"/>
            </a:pPr>
            <a:r>
              <a:rPr lang="en-US" b="0">
                <a:latin typeface="Rockwell" pitchFamily="18" charset="0"/>
                <a:cs typeface="Tahoma" pitchFamily="34" charset="0"/>
              </a:rPr>
              <a:t>Math		</a:t>
            </a:r>
          </a:p>
          <a:p>
            <a:pPr eaLnBrk="0" hangingPunct="0">
              <a:buFontTx/>
              <a:buChar char="•"/>
            </a:pPr>
            <a:r>
              <a:rPr lang="en-US" b="0">
                <a:latin typeface="Rockwell" pitchFamily="18" charset="0"/>
                <a:cs typeface="Tahoma" pitchFamily="34" charset="0"/>
              </a:rPr>
              <a:t>Science</a:t>
            </a:r>
          </a:p>
          <a:p>
            <a:pPr eaLnBrk="0" hangingPunct="0">
              <a:buFontTx/>
              <a:buChar char="•"/>
            </a:pPr>
            <a:r>
              <a:rPr lang="en-US" b="0">
                <a:latin typeface="Rockwell" pitchFamily="18" charset="0"/>
                <a:cs typeface="Tahoma" pitchFamily="34" charset="0"/>
              </a:rPr>
              <a:t>English	</a:t>
            </a:r>
          </a:p>
          <a:p>
            <a:pPr eaLnBrk="0" hangingPunct="0">
              <a:buFontTx/>
              <a:buChar char="•"/>
            </a:pPr>
            <a:r>
              <a:rPr lang="en-US" b="0">
                <a:latin typeface="Rockwell" pitchFamily="18" charset="0"/>
                <a:cs typeface="Tahoma" pitchFamily="34" charset="0"/>
              </a:rPr>
              <a:t>Art</a:t>
            </a:r>
          </a:p>
          <a:p>
            <a:pPr eaLnBrk="0" hangingPunct="0">
              <a:buFontTx/>
              <a:buChar char="•"/>
            </a:pPr>
            <a:r>
              <a:rPr lang="en-US" b="0">
                <a:latin typeface="Rockwell" pitchFamily="18" charset="0"/>
                <a:cs typeface="Tahoma" pitchFamily="34" charset="0"/>
              </a:rPr>
              <a:t>Music		</a:t>
            </a:r>
          </a:p>
          <a:p>
            <a:pPr eaLnBrk="0" hangingPunct="0">
              <a:buFontTx/>
              <a:buChar char="•"/>
            </a:pPr>
            <a:r>
              <a:rPr lang="en-US" b="0">
                <a:latin typeface="Rockwell" pitchFamily="18" charset="0"/>
                <a:cs typeface="Tahoma" pitchFamily="34" charset="0"/>
              </a:rPr>
              <a:t>Social Science</a:t>
            </a:r>
            <a:r>
              <a:rPr lang="en-US" b="0">
                <a:solidFill>
                  <a:schemeClr val="accent2"/>
                </a:solidFill>
                <a:latin typeface="Rockwell" pitchFamily="18" charset="0"/>
                <a:cs typeface="Tahoma" pitchFamily="34" charset="0"/>
              </a:rPr>
              <a:t>*</a:t>
            </a:r>
          </a:p>
          <a:p>
            <a:pPr eaLnBrk="0" hangingPunct="0">
              <a:buFontTx/>
              <a:buChar char="•"/>
            </a:pPr>
            <a:r>
              <a:rPr lang="en-US" b="0">
                <a:latin typeface="Rockwell" pitchFamily="18" charset="0"/>
                <a:cs typeface="Tahoma" pitchFamily="34" charset="0"/>
              </a:rPr>
              <a:t>Kinesiology</a:t>
            </a:r>
          </a:p>
          <a:p>
            <a:pPr eaLnBrk="0" hangingPunct="0">
              <a:buFontTx/>
              <a:buChar char="•"/>
            </a:pPr>
            <a:r>
              <a:rPr lang="en-US" b="0">
                <a:latin typeface="Rockwell" pitchFamily="18" charset="0"/>
                <a:cs typeface="Tahoma" pitchFamily="34" charset="0"/>
              </a:rPr>
              <a:t>Foreign Language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en-US" sz="4000" b="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Popular Majors for the Social Science Credential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04800" y="175260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b="0"/>
              <a:t> 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2057400" y="1981200"/>
            <a:ext cx="4876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lnSpc>
                <a:spcPct val="90000"/>
              </a:lnSpc>
              <a:buClr>
                <a:schemeClr val="hlink"/>
              </a:buClr>
              <a:buFontTx/>
              <a:buChar char="•"/>
              <a:defRPr/>
            </a:pPr>
            <a:r>
              <a:rPr lang="en-US" sz="2800" b="0" dirty="0">
                <a:latin typeface="+mn-lt"/>
                <a:cs typeface="+mn-cs"/>
              </a:rPr>
              <a:t>American Studies</a:t>
            </a:r>
          </a:p>
          <a:p>
            <a:pPr eaLnBrk="0" hangingPunct="0">
              <a:lnSpc>
                <a:spcPct val="90000"/>
              </a:lnSpc>
              <a:buClr>
                <a:schemeClr val="hlink"/>
              </a:buClr>
              <a:buFontTx/>
              <a:buChar char="•"/>
              <a:defRPr/>
            </a:pPr>
            <a:r>
              <a:rPr lang="en-US" sz="2800" b="0" dirty="0">
                <a:latin typeface="+mn-lt"/>
                <a:cs typeface="+mn-cs"/>
              </a:rPr>
              <a:t>Anthropology</a:t>
            </a:r>
          </a:p>
          <a:p>
            <a:pPr eaLnBrk="0" hangingPunct="0">
              <a:lnSpc>
                <a:spcPct val="90000"/>
              </a:lnSpc>
              <a:buClr>
                <a:schemeClr val="hlink"/>
              </a:buClr>
              <a:buFontTx/>
              <a:buChar char="•"/>
              <a:defRPr/>
            </a:pPr>
            <a:r>
              <a:rPr lang="en-US" sz="2800" b="0" dirty="0">
                <a:latin typeface="+mn-lt"/>
                <a:cs typeface="+mn-cs"/>
              </a:rPr>
              <a:t>Asian American Studies</a:t>
            </a:r>
          </a:p>
          <a:p>
            <a:pPr eaLnBrk="0" hangingPunct="0">
              <a:lnSpc>
                <a:spcPct val="90000"/>
              </a:lnSpc>
              <a:buClr>
                <a:schemeClr val="hlink"/>
              </a:buClr>
              <a:buFontTx/>
              <a:buChar char="•"/>
              <a:defRPr/>
            </a:pPr>
            <a:r>
              <a:rPr lang="en-US" sz="2800" b="0" dirty="0">
                <a:latin typeface="+mn-lt"/>
                <a:cs typeface="+mn-cs"/>
              </a:rPr>
              <a:t>Chicano Studies</a:t>
            </a:r>
          </a:p>
          <a:p>
            <a:pPr eaLnBrk="0" hangingPunct="0">
              <a:lnSpc>
                <a:spcPct val="90000"/>
              </a:lnSpc>
              <a:buClr>
                <a:schemeClr val="hlink"/>
              </a:buClr>
              <a:buFontTx/>
              <a:buChar char="•"/>
              <a:defRPr/>
            </a:pPr>
            <a:r>
              <a:rPr lang="en-US" sz="2800" b="0" dirty="0">
                <a:latin typeface="+mn-lt"/>
                <a:cs typeface="+mn-cs"/>
              </a:rPr>
              <a:t>Criminal Justice</a:t>
            </a:r>
          </a:p>
          <a:p>
            <a:pPr eaLnBrk="0" hangingPunct="0">
              <a:lnSpc>
                <a:spcPct val="90000"/>
              </a:lnSpc>
              <a:buClr>
                <a:schemeClr val="hlink"/>
              </a:buClr>
              <a:buFontTx/>
              <a:buChar char="•"/>
              <a:defRPr/>
            </a:pPr>
            <a:r>
              <a:rPr lang="en-US" sz="28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Economics</a:t>
            </a:r>
          </a:p>
          <a:p>
            <a:pPr eaLnBrk="0" hangingPunct="0">
              <a:lnSpc>
                <a:spcPct val="90000"/>
              </a:lnSpc>
              <a:buClr>
                <a:schemeClr val="hlink"/>
              </a:buClr>
              <a:buFontTx/>
              <a:buChar char="•"/>
              <a:defRPr/>
            </a:pPr>
            <a:r>
              <a:rPr lang="en-US" sz="2800" b="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Geography</a:t>
            </a:r>
          </a:p>
          <a:p>
            <a:pPr eaLnBrk="0" hangingPunct="0">
              <a:lnSpc>
                <a:spcPct val="90000"/>
              </a:lnSpc>
              <a:buClr>
                <a:schemeClr val="hlink"/>
              </a:buClr>
              <a:buFontTx/>
              <a:buChar char="•"/>
              <a:defRPr/>
            </a:pPr>
            <a:r>
              <a:rPr lang="en-US" sz="28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History</a:t>
            </a:r>
          </a:p>
          <a:p>
            <a:pPr eaLnBrk="0" hangingPunct="0">
              <a:lnSpc>
                <a:spcPct val="90000"/>
              </a:lnSpc>
              <a:buClr>
                <a:schemeClr val="hlink"/>
              </a:buClr>
              <a:buFontTx/>
              <a:buChar char="•"/>
              <a:defRPr/>
            </a:pPr>
            <a:r>
              <a:rPr lang="en-US" sz="2800" b="0" dirty="0">
                <a:latin typeface="+mn-lt"/>
                <a:cs typeface="+mn-cs"/>
              </a:rPr>
              <a:t>Liberal Studies</a:t>
            </a:r>
          </a:p>
          <a:p>
            <a:pPr eaLnBrk="0" hangingPunct="0">
              <a:lnSpc>
                <a:spcPct val="90000"/>
              </a:lnSpc>
              <a:buClr>
                <a:schemeClr val="hlink"/>
              </a:buClr>
              <a:buFontTx/>
              <a:buChar char="•"/>
              <a:defRPr/>
            </a:pPr>
            <a:r>
              <a:rPr lang="en-US" sz="2800" b="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Political Science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839200" cy="1143000"/>
          </a:xfrm>
        </p:spPr>
        <p:txBody>
          <a:bodyPr anchor="ctr">
            <a:noAutofit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z="4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ahoma" pitchFamily="34" charset="0"/>
                <a:cs typeface="Tahoma" pitchFamily="34" charset="0"/>
              </a:rPr>
              <a:t>What does a </a:t>
            </a:r>
            <a:r>
              <a:rPr lang="en-US" sz="42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ahoma" pitchFamily="34" charset="0"/>
                <a:cs typeface="Tahoma" pitchFamily="34" charset="0"/>
              </a:rPr>
              <a:t>teacher</a:t>
            </a:r>
            <a:r>
              <a:rPr lang="en-US" sz="4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2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ahoma" pitchFamily="34" charset="0"/>
                <a:cs typeface="Tahoma" pitchFamily="34" charset="0"/>
              </a:rPr>
              <a:t>need </a:t>
            </a:r>
            <a:r>
              <a:rPr lang="en-US" sz="4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ahoma" pitchFamily="34" charset="0"/>
                <a:cs typeface="Tahoma" pitchFamily="34" charset="0"/>
              </a:rPr>
              <a:t>to know?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en-US" dirty="0" smtClean="0"/>
              <a:t>   </a:t>
            </a:r>
            <a:r>
              <a:rPr lang="en-US" sz="4000" dirty="0" smtClean="0">
                <a:solidFill>
                  <a:schemeClr val="accent3"/>
                </a:solidFill>
              </a:rPr>
              <a:t>Subject matter</a:t>
            </a: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en-US" dirty="0" smtClean="0"/>
              <a:t> (What you learn as an undergraduate getting your bachelor’s degree)</a:t>
            </a:r>
          </a:p>
          <a:p>
            <a:pPr algn="ctr" eaLnBrk="1" hangingPunct="1">
              <a:lnSpc>
                <a:spcPct val="80000"/>
              </a:lnSpc>
              <a:buFont typeface="Monotype Sorts"/>
              <a:buNone/>
              <a:defRPr/>
            </a:pPr>
            <a:endParaRPr lang="en-US" dirty="0" smtClean="0"/>
          </a:p>
          <a:p>
            <a:pPr algn="ctr" eaLnBrk="1" hangingPunct="1">
              <a:lnSpc>
                <a:spcPct val="80000"/>
              </a:lnSpc>
              <a:buFont typeface="Monotype Sorts"/>
              <a:buNone/>
              <a:defRPr/>
            </a:pPr>
            <a:r>
              <a:rPr lang="en-US" dirty="0" smtClean="0"/>
              <a:t>	and</a:t>
            </a:r>
          </a:p>
          <a:p>
            <a:pPr algn="ctr" eaLnBrk="1" hangingPunct="1">
              <a:lnSpc>
                <a:spcPct val="80000"/>
              </a:lnSpc>
              <a:buFont typeface="Monotype Sorts"/>
              <a:buNone/>
              <a:defRPr/>
            </a:pPr>
            <a:endParaRPr lang="en-US" dirty="0" smtClean="0"/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en-US" dirty="0" smtClean="0"/>
              <a:t>   </a:t>
            </a:r>
            <a:r>
              <a:rPr lang="en-US" sz="4000" dirty="0" smtClean="0">
                <a:solidFill>
                  <a:schemeClr val="accent3"/>
                </a:solidFill>
              </a:rPr>
              <a:t>How to teach </a:t>
            </a: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en-US" dirty="0" smtClean="0"/>
              <a:t>(What you learn in the credential program)</a:t>
            </a:r>
          </a:p>
          <a:p>
            <a:pPr eaLnBrk="1" hangingPunct="1">
              <a:lnSpc>
                <a:spcPct val="80000"/>
              </a:lnSpc>
              <a:buFont typeface="Monotype Sorts"/>
              <a:buNone/>
              <a:defRPr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buFont typeface="Monotype Sorts"/>
              <a:buNone/>
              <a:defRPr/>
            </a:pPr>
            <a:endParaRPr lang="en-US" sz="1600" dirty="0" smtClean="0"/>
          </a:p>
          <a:p>
            <a:pPr eaLnBrk="1" hangingPunct="1">
              <a:lnSpc>
                <a:spcPct val="80000"/>
              </a:lnSpc>
              <a:buFont typeface="Monotype Sorts"/>
              <a:buNone/>
              <a:defRPr/>
            </a:pPr>
            <a:r>
              <a:rPr lang="en-US" sz="1600" dirty="0" smtClean="0"/>
              <a:t> </a:t>
            </a:r>
          </a:p>
          <a:p>
            <a:pPr eaLnBrk="1" hangingPunct="1">
              <a:lnSpc>
                <a:spcPct val="80000"/>
              </a:lnSpc>
              <a:buFont typeface="Monotype Sorts"/>
              <a:buNone/>
              <a:defRPr/>
            </a:pPr>
            <a:r>
              <a:rPr lang="en-US" sz="1400" b="1" i="1" dirty="0" smtClean="0"/>
              <a:t>To teach is to touch the future….</a:t>
            </a:r>
            <a:endParaRPr lang="en-US" sz="1600" dirty="0" smtClean="0"/>
          </a:p>
        </p:txBody>
      </p:sp>
      <p:pic>
        <p:nvPicPr>
          <p:cNvPr id="15364" name="Picture 6" descr="MCj043959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724400"/>
            <a:ext cx="2819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ahoma" pitchFamily="34" charset="0"/>
                <a:cs typeface="Tahoma" pitchFamily="34" charset="0"/>
              </a:rPr>
              <a:t>What is a Credential Program?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/>
              <a:t>Traditionally </a:t>
            </a:r>
            <a:r>
              <a:rPr lang="en-US" dirty="0" smtClean="0"/>
              <a:t>, a two semester program following the Bachelor’s degree; sometimes referred to as a 5</a:t>
            </a:r>
            <a:r>
              <a:rPr lang="en-US" baseline="30000" dirty="0" smtClean="0"/>
              <a:t>th</a:t>
            </a:r>
            <a:r>
              <a:rPr lang="en-US" dirty="0" smtClean="0"/>
              <a:t> year program.</a:t>
            </a:r>
            <a:endParaRPr lang="en-US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/>
              <a:t>Includes student teaching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/>
              <a:t>PEDOGOGY! Credential programs teach the methodology and practical applications of how to be a teacher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33400"/>
            <a:ext cx="7696200" cy="1143000"/>
          </a:xfrm>
        </p:spPr>
        <p:txBody>
          <a:bodyPr anchor="ctr">
            <a:noAutofit/>
          </a:bodyPr>
          <a:lstStyle/>
          <a:p>
            <a:pPr algn="ctr" eaLnBrk="1" hangingPunct="1">
              <a:defRPr/>
            </a:pPr>
            <a:r>
              <a:rPr lang="en-US" sz="4000" dirty="0" smtClean="0">
                <a:effectLst/>
                <a:latin typeface="Tahoma" pitchFamily="34" charset="0"/>
                <a:cs typeface="Tahoma" pitchFamily="34" charset="0"/>
              </a:rPr>
              <a:t>What Does a Multiple Subject Credential Authorize You to Teach?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133600"/>
            <a:ext cx="7696200" cy="4038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The Multiple Subject credential authorizes its holder to teach all areas of the curriculum for grades K-6/8 in a   self-contained classroom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7412" name="Picture 11" descr="MPj0439545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4419600"/>
            <a:ext cx="510540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431189f8-a51b-453f-9f0c-3a0b3b65b12f">HNYXMCCMVK3K-595-8</_dlc_DocId>
    <_dlc_DocIdUrl xmlns="431189f8-a51b-453f-9f0c-3a0b3b65b12f">
      <Url>http://sac.edu/StudentServices/Counseling/TeacherEd/_layouts/DocIdRedir.aspx?ID=HNYXMCCMVK3K-595-8</Url>
      <Description>HNYXMCCMVK3K-595-8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6A1624D501E54C80EAF1A6FAE4667D" ma:contentTypeVersion="2" ma:contentTypeDescription="Create a new document." ma:contentTypeScope="" ma:versionID="a8272e210701ee571fff241f191ee0a9">
  <xsd:schema xmlns:xsd="http://www.w3.org/2001/XMLSchema" xmlns:xs="http://www.w3.org/2001/XMLSchema" xmlns:p="http://schemas.microsoft.com/office/2006/metadata/properties" xmlns:ns1="http://schemas.microsoft.com/sharepoint/v3" xmlns:ns2="431189f8-a51b-453f-9f0c-3a0b3b65b12f" targetNamespace="http://schemas.microsoft.com/office/2006/metadata/properties" ma:root="true" ma:fieldsID="e6353f0dc6dad75b3299a186dab23e57" ns1:_="" ns2:_="">
    <xsd:import namespace="http://schemas.microsoft.com/sharepoint/v3"/>
    <xsd:import namespace="431189f8-a51b-453f-9f0c-3a0b3b65b12f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1189f8-a51b-453f-9f0c-3a0b3b65b12f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2695F251-7A7A-4280-8C23-B9AC0A55B3ED}"/>
</file>

<file path=customXml/itemProps2.xml><?xml version="1.0" encoding="utf-8"?>
<ds:datastoreItem xmlns:ds="http://schemas.openxmlformats.org/officeDocument/2006/customXml" ds:itemID="{11E972D3-49C3-48D2-92B9-832853D85FED}"/>
</file>

<file path=customXml/itemProps3.xml><?xml version="1.0" encoding="utf-8"?>
<ds:datastoreItem xmlns:ds="http://schemas.openxmlformats.org/officeDocument/2006/customXml" ds:itemID="{42C7325C-A4B9-425D-8334-5D95E9452A45}"/>
</file>

<file path=customXml/itemProps4.xml><?xml version="1.0" encoding="utf-8"?>
<ds:datastoreItem xmlns:ds="http://schemas.openxmlformats.org/officeDocument/2006/customXml" ds:itemID="{04F50FBC-BF5A-425D-81B8-60B932FFB684}"/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3239</TotalTime>
  <Words>1165</Words>
  <Application>Microsoft Office PowerPoint</Application>
  <PresentationFormat>On-screen Show (4:3)</PresentationFormat>
  <Paragraphs>222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Foundry</vt:lpstr>
      <vt:lpstr>Undergraduate Preparation for Future Teachers</vt:lpstr>
      <vt:lpstr>If you want to be a teacher, you need…</vt:lpstr>
      <vt:lpstr>Pathways to a Bachelor’s Degree</vt:lpstr>
      <vt:lpstr>Slide 4</vt:lpstr>
      <vt:lpstr>Pathways to a Bachelor’s Degree</vt:lpstr>
      <vt:lpstr>Slide 6</vt:lpstr>
      <vt:lpstr>What does a teacher need to know?</vt:lpstr>
      <vt:lpstr>What is a Credential Program?</vt:lpstr>
      <vt:lpstr>What Does a Multiple Subject Credential Authorize You to Teach?</vt:lpstr>
      <vt:lpstr>What Does a Single Subject Credential Authorize You to Teach?</vt:lpstr>
      <vt:lpstr>What Does a Education Specialist Credential Authorize You to Teach?</vt:lpstr>
      <vt:lpstr>Steps to a credential program…</vt:lpstr>
      <vt:lpstr>Tests!!!</vt:lpstr>
      <vt:lpstr>CBEST</vt:lpstr>
      <vt:lpstr>Subject Matter Competency</vt:lpstr>
      <vt:lpstr>Subject Matter Competency</vt:lpstr>
      <vt:lpstr>Subject Matter Competency</vt:lpstr>
      <vt:lpstr>How Do You Prepare for the CSET?</vt:lpstr>
      <vt:lpstr>Subjects Available for Single Subject Teaching Credentials*</vt:lpstr>
      <vt:lpstr>Credential Program Prerequisites</vt:lpstr>
      <vt:lpstr>Choosing the Right Program for You</vt:lpstr>
      <vt:lpstr>Cohort v. Non-cohort     Credential Programs </vt:lpstr>
      <vt:lpstr>Cohort v. Non-cohort Credential Programs (cont.)</vt:lpstr>
      <vt:lpstr>Credentialing Costs</vt:lpstr>
      <vt:lpstr>Financial Aid Opportunities</vt:lpstr>
      <vt:lpstr>Questions? </vt:lpstr>
    </vt:vector>
  </TitlesOfParts>
  <Company>Cal State Fullerton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Undergraduate Preparation for Future Teachers</dc:title>
  <dc:creator>Caren Bautista</dc:creator>
  <cp:lastModifiedBy>Caren</cp:lastModifiedBy>
  <cp:revision>227</cp:revision>
  <dcterms:created xsi:type="dcterms:W3CDTF">2004-01-12T16:50:33Z</dcterms:created>
  <dcterms:modified xsi:type="dcterms:W3CDTF">2011-11-16T20:32:09Z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0x010100B26A1624D501E54C80EAF1A6FAE4667D</vt:lpwstr>
  </property>
  <property fmtid="{D5CDD505-2E9C-101B-9397-08002B2CF9AE}" pid="3" name="_dlc_DocIdItemGuid">
    <vt:lpwstr>c73d1d34-78f2-4aa2-b034-f7586834a0c6</vt:lpwstr>
  </property>
</Properties>
</file>