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2" r:id="rId9"/>
    <p:sldId id="261" r:id="rId10"/>
    <p:sldId id="264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68C517-737F-2949-88BD-85574961D74F}" v="225" dt="2022-02-17T18:28:35.5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vergreenleaf.blogspot.com/2013/04/my-first-blog-award-liebster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BC50C7-FF32-4E39-9435-38C4452376BD}"/>
              </a:ext>
            </a:extLst>
          </p:cNvPr>
          <p:cNvSpPr/>
          <p:nvPr/>
        </p:nvSpPr>
        <p:spPr>
          <a:xfrm>
            <a:off x="3175" y="3175"/>
            <a:ext cx="12215812" cy="2111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625" y="3175"/>
            <a:ext cx="11699874" cy="1895475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chemeClr val="bg1"/>
                </a:solidFill>
                <a:latin typeface="Avenir Next LT Pro Demi"/>
                <a:cs typeface="Calibri Light"/>
              </a:rPr>
              <a:t>Academic Senate By-laws Revisions </a:t>
            </a:r>
            <a:br>
              <a:rPr lang="en-US" sz="4800" dirty="0">
                <a:solidFill>
                  <a:schemeClr val="bg1"/>
                </a:solidFill>
                <a:latin typeface="Avenir Next LT Pro Demi"/>
                <a:cs typeface="Calibri Light"/>
              </a:rPr>
            </a:br>
            <a:r>
              <a:rPr lang="en-US" sz="4800" dirty="0">
                <a:solidFill>
                  <a:schemeClr val="bg1"/>
                </a:solidFill>
                <a:latin typeface="Avenir Next LT Pro Demi"/>
                <a:cs typeface="Calibri Light"/>
              </a:rPr>
              <a:t>SP 2022</a:t>
            </a:r>
            <a:endParaRPr lang="en-US" sz="4800">
              <a:solidFill>
                <a:schemeClr val="bg1"/>
              </a:solidFill>
              <a:latin typeface="Avenir Next LT Pro Demi"/>
              <a:cs typeface="Aharon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6125" y="2252663"/>
            <a:ext cx="9921875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>
                <a:latin typeface="Avenir Next LT Pro"/>
                <a:cs typeface="Calibri"/>
              </a:rPr>
              <a:t>By-laws last revised in 2014-2015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6300C0-A864-4D9C-8A82-C9A5C15FFE90}"/>
              </a:ext>
            </a:extLst>
          </p:cNvPr>
          <p:cNvSpPr txBox="1"/>
          <p:nvPr/>
        </p:nvSpPr>
        <p:spPr>
          <a:xfrm>
            <a:off x="311150" y="5764213"/>
            <a:ext cx="1045051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venir Next LT Pro"/>
              </a:rPr>
              <a:t>By-laws workgroup members: </a:t>
            </a:r>
            <a:r>
              <a:rPr lang="en-US" dirty="0">
                <a:latin typeface="Avenir Next LT Pro"/>
              </a:rPr>
              <a:t>Maria Aguilar Beltran, Rebecca Ortiz, Susan Hoang, Andrew Barrios, Monica </a:t>
            </a:r>
            <a:r>
              <a:rPr lang="en-US" dirty="0" err="1">
                <a:latin typeface="Avenir Next LT Pro"/>
              </a:rPr>
              <a:t>Zarske</a:t>
            </a:r>
            <a:r>
              <a:rPr lang="en-US" dirty="0">
                <a:latin typeface="Avenir Next LT Pro"/>
              </a:rPr>
              <a:t>, Roy Shahbazian, Stephanie Clark</a:t>
            </a:r>
          </a:p>
        </p:txBody>
      </p:sp>
      <p:pic>
        <p:nvPicPr>
          <p:cNvPr id="6" name="Picture 6" descr="Text&#10;&#10;Description automatically generated">
            <a:extLst>
              <a:ext uri="{FF2B5EF4-FFF2-40B4-BE49-F238E27FC236}">
                <a16:creationId xmlns:a16="http://schemas.microsoft.com/office/drawing/2014/main" id="{E6605F08-A010-4E05-9213-667897A47F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59518" y="2548787"/>
            <a:ext cx="4110317" cy="317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502AAAF-DAF6-4FCA-8766-FD2E95993A44}"/>
              </a:ext>
            </a:extLst>
          </p:cNvPr>
          <p:cNvSpPr/>
          <p:nvPr/>
        </p:nvSpPr>
        <p:spPr>
          <a:xfrm>
            <a:off x="3175" y="3175"/>
            <a:ext cx="12207875" cy="1428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562FBEB-F0DE-4868-8A0D-994366F0BBBA}"/>
              </a:ext>
            </a:extLst>
          </p:cNvPr>
          <p:cNvSpPr txBox="1">
            <a:spLocks/>
          </p:cNvSpPr>
          <p:nvPr/>
        </p:nvSpPr>
        <p:spPr>
          <a:xfrm>
            <a:off x="682625" y="3175"/>
            <a:ext cx="11699874" cy="1895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  <a:latin typeface="Avenir Next LT Pro Demi"/>
                <a:cs typeface="Calibri Light"/>
              </a:rPr>
              <a:t>Guiding Principles for 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FE2B3-0873-458E-8A53-BA2DF347D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Create a more inclusive leadership culture in Senate, particularly those underrepresented in Executive Committee</a:t>
            </a:r>
            <a:endParaRPr lang="en-US"/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Create more opportunities and intentional mentoring and support for those interested in leadership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Define clear communication channels between Senate Executive Committee, faculty co-chairs, and Senators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Clear expectations and duties for Senate Executive Committee Officers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214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048A6-3D85-4B02-92E2-734CEE792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Affirms the ASCCC Inclusivity Statement</a:t>
            </a:r>
            <a:endParaRPr lang="en-US" sz="2400" dirty="0">
              <a:latin typeface="Avenir Next LT Pro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Explicit duties for each officer role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Union liaison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Clearer expectations &amp; qualifications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Broader responsibilities around diversity and inclusion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More supportive roles &amp; responsibilities in an effort encourage greater participation in Senate activities as a whole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Proposed Leadership &amp; Engagement taskforce to support solicitation of nominations</a:t>
            </a:r>
            <a:endParaRPr lang="en-US" dirty="0">
              <a:latin typeface="Avenir Next LT Pro"/>
              <a:cs typeface="Calibri"/>
            </a:endParaRPr>
          </a:p>
          <a:p>
            <a:pPr lvl="1"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54EAF1-25F0-45E8-B62A-FCB9BF44CF53}"/>
              </a:ext>
            </a:extLst>
          </p:cNvPr>
          <p:cNvSpPr/>
          <p:nvPr/>
        </p:nvSpPr>
        <p:spPr>
          <a:xfrm>
            <a:off x="3175" y="3175"/>
            <a:ext cx="12207875" cy="1428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713E723-660A-4DF5-8D43-6C77A706BE24}"/>
              </a:ext>
            </a:extLst>
          </p:cNvPr>
          <p:cNvSpPr txBox="1">
            <a:spLocks/>
          </p:cNvSpPr>
          <p:nvPr/>
        </p:nvSpPr>
        <p:spPr>
          <a:xfrm>
            <a:off x="682625" y="3175"/>
            <a:ext cx="11699874" cy="1895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  <a:latin typeface="Avenir Next LT Pro Demi"/>
                <a:cs typeface="Calibri Light"/>
              </a:rPr>
              <a:t>Revision Highlights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53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FA18-12E6-48F1-9A82-0551C607A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77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spcAft>
                <a:spcPts val="600"/>
              </a:spcAft>
            </a:pPr>
            <a:r>
              <a:rPr lang="en-US" sz="2400" b="1" dirty="0">
                <a:latin typeface="Avenir Next LT Pro"/>
                <a:ea typeface="+mn-lt"/>
                <a:cs typeface="+mn-lt"/>
              </a:rPr>
              <a:t>President </a:t>
            </a:r>
            <a:r>
              <a:rPr lang="en-US" sz="2400" dirty="0">
                <a:latin typeface="Avenir Next LT Pro"/>
                <a:ea typeface="+mn-lt"/>
                <a:cs typeface="+mn-lt"/>
              </a:rPr>
              <a:t>– changes to this role include managing elections and  clarifying committee obligations.</a:t>
            </a:r>
            <a:endParaRPr lang="en-US" sz="2400" dirty="0">
              <a:latin typeface="Avenir Next LT Pro"/>
              <a:cs typeface="Calibri"/>
            </a:endParaRPr>
          </a:p>
          <a:p>
            <a:pPr marL="457200" indent="-457200">
              <a:spcAft>
                <a:spcPts val="600"/>
              </a:spcAft>
            </a:pPr>
            <a:r>
              <a:rPr lang="en-US" sz="2400" b="1" dirty="0">
                <a:latin typeface="Avenir Next LT Pro"/>
                <a:cs typeface="Calibri"/>
              </a:rPr>
              <a:t>First Vice President</a:t>
            </a:r>
            <a:r>
              <a:rPr lang="en-US" sz="2400" dirty="0">
                <a:latin typeface="Avenir Next LT Pro"/>
                <a:cs typeface="Calibri"/>
              </a:rPr>
              <a:t> – More traditionally aligned with President. Would step in should a vacancy/absence occur during Presidency. Serve on at least 2 senate committees.</a:t>
            </a:r>
          </a:p>
          <a:p>
            <a:pPr marL="457200" indent="-457200">
              <a:spcAft>
                <a:spcPts val="600"/>
              </a:spcAft>
            </a:pPr>
            <a:r>
              <a:rPr lang="en-US" sz="2400" b="1" dirty="0">
                <a:latin typeface="Avenir Next LT Pro"/>
                <a:cs typeface="Calibri"/>
              </a:rPr>
              <a:t>Second Vice President</a:t>
            </a:r>
            <a:r>
              <a:rPr lang="en-US" sz="2400" dirty="0">
                <a:latin typeface="Avenir Next LT Pro"/>
                <a:cs typeface="Calibri"/>
              </a:rPr>
              <a:t> – Has some responsibilities around communication, collection of data and monies, including some traditional Secretarial duties. Liaison to Co-Chairs of PG committees, and ASG Representative. </a:t>
            </a:r>
          </a:p>
          <a:p>
            <a:pPr marL="457200" indent="-457200">
              <a:spcAft>
                <a:spcPts val="600"/>
              </a:spcAft>
            </a:pPr>
            <a:r>
              <a:rPr lang="en-US" sz="2400" b="1" dirty="0">
                <a:latin typeface="Avenir Next LT Pro"/>
                <a:cs typeface="Calibri"/>
              </a:rPr>
              <a:t>Historian</a:t>
            </a:r>
            <a:r>
              <a:rPr lang="en-US" sz="2400" dirty="0">
                <a:latin typeface="Avenir Next LT Pro"/>
                <a:cs typeface="Calibri"/>
              </a:rPr>
              <a:t> – Maintain meeting correspondence, senate correspondence, memos and website maintenance. Archivist.</a:t>
            </a:r>
          </a:p>
          <a:p>
            <a:pPr marL="457200" indent="-457200"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 marL="457200" indent="-457200"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 marL="457200" indent="-457200"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 marL="457200" indent="-457200"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 marL="457200" indent="-457200"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 marL="457200" indent="-457200"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7D057-7079-4EAE-8B13-9FE8BDF2DCF2}"/>
              </a:ext>
            </a:extLst>
          </p:cNvPr>
          <p:cNvSpPr/>
          <p:nvPr/>
        </p:nvSpPr>
        <p:spPr>
          <a:xfrm>
            <a:off x="3175" y="3175"/>
            <a:ext cx="12207875" cy="1428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8767FC0-E89D-484D-B7FC-7CCFACE1C0F4}"/>
              </a:ext>
            </a:extLst>
          </p:cNvPr>
          <p:cNvSpPr txBox="1">
            <a:spLocks/>
          </p:cNvSpPr>
          <p:nvPr/>
        </p:nvSpPr>
        <p:spPr>
          <a:xfrm>
            <a:off x="682625" y="3175"/>
            <a:ext cx="11699874" cy="1895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  <a:latin typeface="Avenir Next LT Pro Demi"/>
                <a:cs typeface="Calibri Light"/>
              </a:rPr>
              <a:t>Officer 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30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FA18-12E6-48F1-9A82-0551C607A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ea typeface="+mn-lt"/>
                <a:cs typeface="+mn-lt"/>
              </a:rPr>
              <a:t>Elections for the President, First Vice President, Second Vice President and Historian occur in even years, for terms of two years.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ea typeface="+mn-lt"/>
                <a:cs typeface="+mn-lt"/>
              </a:rPr>
              <a:t>Curriculum Chair: Elections will occur in even years, for a term of four years.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Transitions is also addressed - Nominal LHE during Summer transition, and supporting transitions is within the role of all outgoing officers.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LHE distribution of Exec Team is shared with and affirmed by senate.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Adjusted language for term start to include PD week.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8BC032-27AC-4A3A-9F79-A187F8D0F731}"/>
              </a:ext>
            </a:extLst>
          </p:cNvPr>
          <p:cNvSpPr/>
          <p:nvPr/>
        </p:nvSpPr>
        <p:spPr>
          <a:xfrm>
            <a:off x="3175" y="3175"/>
            <a:ext cx="12207875" cy="1428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35656B8-53C8-4220-897E-F351AEDB3735}"/>
              </a:ext>
            </a:extLst>
          </p:cNvPr>
          <p:cNvSpPr txBox="1">
            <a:spLocks/>
          </p:cNvSpPr>
          <p:nvPr/>
        </p:nvSpPr>
        <p:spPr>
          <a:xfrm>
            <a:off x="682625" y="3175"/>
            <a:ext cx="11699874" cy="1895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  <a:latin typeface="Avenir Next LT Pro Demi"/>
                <a:cs typeface="Calibri Light"/>
              </a:rPr>
              <a:t>Terms of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274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FA18-12E6-48F1-9A82-0551C607A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ea typeface="+mn-lt"/>
                <a:cs typeface="+mn-lt"/>
              </a:rPr>
              <a:t>Individuals may occupy only </a:t>
            </a:r>
            <a:r>
              <a:rPr lang="en-US" sz="2400" b="1" dirty="0">
                <a:latin typeface="Avenir Next LT Pro"/>
                <a:ea typeface="+mn-lt"/>
                <a:cs typeface="+mn-lt"/>
              </a:rPr>
              <a:t>one voting position on the Academic Senate</a:t>
            </a:r>
            <a:endParaRPr lang="en-US" sz="2400" b="1" dirty="0">
              <a:latin typeface="Avenir Next LT Pro"/>
              <a:cs typeface="Calibri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Avenir Next LT Pro"/>
                <a:ea typeface="+mn-lt"/>
                <a:cs typeface="+mn-lt"/>
              </a:rPr>
              <a:t>Qualifiers: </a:t>
            </a:r>
            <a:r>
              <a:rPr lang="en-US" sz="2400" dirty="0">
                <a:latin typeface="Avenir Next LT Pro"/>
                <a:ea typeface="+mn-lt"/>
                <a:cs typeface="+mn-lt"/>
              </a:rPr>
              <a:t>It is recommended that faculty serving on the Academic Senate Executive Team have at least one year of committee leadership experience or Senate representative experience. </a:t>
            </a:r>
          </a:p>
          <a:p>
            <a:pPr>
              <a:spcAft>
                <a:spcPts val="600"/>
              </a:spcAft>
            </a:pPr>
            <a:r>
              <a:rPr lang="en" sz="2400" dirty="0">
                <a:latin typeface="Avenir Next LT Pro"/>
                <a:ea typeface="+mn-lt"/>
                <a:cs typeface="+mn-lt"/>
              </a:rPr>
              <a:t>If </a:t>
            </a:r>
            <a:r>
              <a:rPr lang="en" sz="2400" b="1" dirty="0">
                <a:latin typeface="Avenir Next LT Pro"/>
                <a:ea typeface="+mn-lt"/>
                <a:cs typeface="+mn-lt"/>
              </a:rPr>
              <a:t>vacancies </a:t>
            </a:r>
            <a:r>
              <a:rPr lang="en" sz="2400" dirty="0">
                <a:latin typeface="Avenir Next LT Pro"/>
                <a:ea typeface="+mn-lt"/>
                <a:cs typeface="+mn-lt"/>
              </a:rPr>
              <a:t>occur within either Vice-Presidential role or the Historian role, a replacement shall be elected by the </a:t>
            </a:r>
            <a:r>
              <a:rPr lang="en" sz="2400" i="1" dirty="0">
                <a:latin typeface="Avenir Next LT Pro"/>
                <a:ea typeface="+mn-lt"/>
                <a:cs typeface="+mn-lt"/>
              </a:rPr>
              <a:t>Senate body</a:t>
            </a:r>
            <a:r>
              <a:rPr lang="en" sz="2400" dirty="0">
                <a:latin typeface="Avenir Next LT Pro"/>
                <a:ea typeface="+mn-lt"/>
                <a:cs typeface="+mn-lt"/>
              </a:rPr>
              <a:t> after a nomination period.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ea typeface="+mn-lt"/>
                <a:cs typeface="+mn-lt"/>
              </a:rPr>
              <a:t>Officers of the Senate shall </a:t>
            </a:r>
            <a:r>
              <a:rPr lang="en-US" sz="2400" b="1" dirty="0">
                <a:latin typeface="Avenir Next LT Pro"/>
                <a:ea typeface="+mn-lt"/>
                <a:cs typeface="+mn-lt"/>
              </a:rPr>
              <a:t>only hold a single official position between the executive teams</a:t>
            </a:r>
            <a:r>
              <a:rPr lang="en-US" sz="2400" dirty="0">
                <a:latin typeface="Avenir Next LT Pro"/>
                <a:ea typeface="+mn-lt"/>
                <a:cs typeface="+mn-lt"/>
              </a:rPr>
              <a:t> of the Senate and the Union.</a:t>
            </a:r>
            <a:endParaRPr lang="en-US" sz="2400" dirty="0">
              <a:latin typeface="Avenir Next LT Pro"/>
              <a:cs typeface="Calibri"/>
            </a:endParaRP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63023B-F2AB-4057-8DE3-CAC31427C81E}"/>
              </a:ext>
            </a:extLst>
          </p:cNvPr>
          <p:cNvSpPr/>
          <p:nvPr/>
        </p:nvSpPr>
        <p:spPr>
          <a:xfrm>
            <a:off x="3175" y="3175"/>
            <a:ext cx="12207875" cy="1428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053BFD3-E8D3-466C-8533-058303785AF0}"/>
              </a:ext>
            </a:extLst>
          </p:cNvPr>
          <p:cNvSpPr txBox="1">
            <a:spLocks/>
          </p:cNvSpPr>
          <p:nvPr/>
        </p:nvSpPr>
        <p:spPr>
          <a:xfrm>
            <a:off x="682625" y="3175"/>
            <a:ext cx="11699874" cy="1895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  <a:latin typeface="Avenir Next LT Pro Demi"/>
                <a:cs typeface="Calibri Light"/>
              </a:rPr>
              <a:t>New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922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FA18-12E6-48F1-9A82-0551C607A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727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ea typeface="+mn-lt"/>
                <a:cs typeface="+mn-lt"/>
              </a:rPr>
              <a:t>The elected officers shall do their best to solicit and appoint members to the Executive Team in such a way that </a:t>
            </a:r>
            <a:r>
              <a:rPr lang="en-US" sz="2400" b="1" dirty="0">
                <a:latin typeface="Avenir Next LT Pro"/>
                <a:ea typeface="+mn-lt"/>
                <a:cs typeface="+mn-lt"/>
              </a:rPr>
              <a:t>keeps the Executive Team racially and gender balanced.</a:t>
            </a:r>
            <a:endParaRPr lang="en-US" sz="2400" b="1" dirty="0">
              <a:cs typeface="Calibri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Avenir Next LT Pro"/>
                <a:ea typeface="+mn-lt"/>
                <a:cs typeface="+mn-lt"/>
              </a:rPr>
              <a:t>Facilitation training</a:t>
            </a:r>
            <a:r>
              <a:rPr lang="en-US" sz="2400" dirty="0">
                <a:latin typeface="Avenir Next LT Pro"/>
                <a:ea typeface="+mn-lt"/>
                <a:cs typeface="+mn-lt"/>
              </a:rPr>
              <a:t> for the Executive Team will be required as a matter of professional practice. This training will be offered every fall during flex week activities, and on an ‘as needed’ basis to meet the needs of its members.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Added clear process for requesting </a:t>
            </a:r>
            <a:r>
              <a:rPr lang="en-US" sz="2400" b="1" dirty="0">
                <a:latin typeface="Avenir Next LT Pro"/>
                <a:cs typeface="Calibri"/>
              </a:rPr>
              <a:t>agenda items.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ea typeface="+mn-lt"/>
                <a:cs typeface="+mn-lt"/>
              </a:rPr>
              <a:t>As a meeting facilitator, the </a:t>
            </a:r>
            <a:r>
              <a:rPr lang="en-US" sz="2400" b="1" dirty="0">
                <a:latin typeface="Avenir Next LT Pro"/>
                <a:ea typeface="+mn-lt"/>
                <a:cs typeface="+mn-lt"/>
              </a:rPr>
              <a:t>President or chair of an Academic Senate meeting does not vote</a:t>
            </a:r>
            <a:r>
              <a:rPr lang="en-US" sz="2400" dirty="0">
                <a:latin typeface="Avenir Next LT Pro"/>
                <a:ea typeface="+mn-lt"/>
                <a:cs typeface="+mn-lt"/>
              </a:rPr>
              <a:t>, but may vote to break a tie when needed.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59FCC2-E5B1-4A9A-B02D-B52CDA8CD251}"/>
              </a:ext>
            </a:extLst>
          </p:cNvPr>
          <p:cNvSpPr/>
          <p:nvPr/>
        </p:nvSpPr>
        <p:spPr>
          <a:xfrm>
            <a:off x="3175" y="3175"/>
            <a:ext cx="12207875" cy="1428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C62B31E-4664-436A-A08C-880D71EE3583}"/>
              </a:ext>
            </a:extLst>
          </p:cNvPr>
          <p:cNvSpPr txBox="1">
            <a:spLocks/>
          </p:cNvSpPr>
          <p:nvPr/>
        </p:nvSpPr>
        <p:spPr>
          <a:xfrm>
            <a:off x="682625" y="3175"/>
            <a:ext cx="11699874" cy="1895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  <a:latin typeface="Avenir Next LT Pro Demi"/>
                <a:cs typeface="Calibri Light"/>
              </a:rPr>
              <a:t>… new language continued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858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7E071-C76D-44C9-AA53-A8E681241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Avenir" panose="02000503020000020003" pitchFamily="2" charset="0"/>
                <a:cs typeface="Calibri"/>
              </a:rPr>
              <a:t>Be sure to take this information back to your department/division.</a:t>
            </a:r>
          </a:p>
          <a:p>
            <a:r>
              <a:rPr lang="en-US" sz="2400" dirty="0">
                <a:latin typeface="Avenir" panose="02000503020000020003" pitchFamily="2" charset="0"/>
                <a:cs typeface="Calibri"/>
              </a:rPr>
              <a:t>We would like for you and/or anyone in your departments/division to contact us directly if you have questions, feedback, comments.  </a:t>
            </a:r>
          </a:p>
          <a:p>
            <a:r>
              <a:rPr lang="en-US" sz="2400" dirty="0">
                <a:latin typeface="Avenir" panose="02000503020000020003" pitchFamily="2" charset="0"/>
                <a:cs typeface="Calibri"/>
              </a:rPr>
              <a:t>We want to invite you and other colleagues to join this taskforce to reach out.  There are other sections that need to be updated. </a:t>
            </a:r>
          </a:p>
          <a:p>
            <a:r>
              <a:rPr lang="en-US" sz="2400" b="1" dirty="0">
                <a:latin typeface="Avenir Black" panose="02000503020000020003" pitchFamily="2" charset="0"/>
                <a:cs typeface="Calibri"/>
              </a:rPr>
              <a:t>Current workgroup members: </a:t>
            </a:r>
            <a:r>
              <a:rPr lang="en-US" sz="2400" dirty="0">
                <a:latin typeface="Avenir" panose="02000503020000020003" pitchFamily="2" charset="0"/>
                <a:ea typeface="+mn-lt"/>
                <a:cs typeface="+mn-lt"/>
              </a:rPr>
              <a:t>Maria Aguilar Beltran, Andrew Barrios, Stephanie Clark, Susan Hoang, Rebecca Ortiz, and Roy Shahbazian.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C131D5-7046-43CB-A331-2C3EBECC5108}"/>
              </a:ext>
            </a:extLst>
          </p:cNvPr>
          <p:cNvSpPr/>
          <p:nvPr/>
        </p:nvSpPr>
        <p:spPr>
          <a:xfrm>
            <a:off x="23252" y="2709"/>
            <a:ext cx="12207875" cy="1428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cs typeface="Calibri"/>
              </a:rPr>
              <a:t>Questions &amp; Feedback</a:t>
            </a:r>
          </a:p>
        </p:txBody>
      </p:sp>
    </p:spTree>
    <p:extLst>
      <p:ext uri="{BB962C8B-B14F-4D97-AF65-F5344CB8AC3E}">
        <p14:creationId xmlns:p14="http://schemas.microsoft.com/office/powerpoint/2010/main" val="3657945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0ADB4C0DF3A844A4BBD864BA281FAD" ma:contentTypeVersion="1" ma:contentTypeDescription="Create a new document." ma:contentTypeScope="" ma:versionID="c916b72c6e6ad54f1b2256709559a4fd">
  <xsd:schema xmlns:xsd="http://www.w3.org/2001/XMLSchema" xmlns:xs="http://www.w3.org/2001/XMLSchema" xmlns:p="http://schemas.microsoft.com/office/2006/metadata/properties" xmlns:ns2="431189f8-a51b-453f-9f0c-3a0b3b65b12f" targetNamespace="http://schemas.microsoft.com/office/2006/metadata/properties" ma:root="true" ma:fieldsID="b96c214a694ffaf4954aeac313948b30" ns2:_=""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31189f8-a51b-453f-9f0c-3a0b3b65b12f">HNYXMCCMVK3K-743504103-382</_dlc_DocId>
    <_dlc_DocIdUrl xmlns="431189f8-a51b-453f-9f0c-3a0b3b65b12f">
      <Url>https://sac.edu/President/AcademicSenate/_layouts/15/DocIdRedir.aspx?ID=HNYXMCCMVK3K-743504103-382</Url>
      <Description>HNYXMCCMVK3K-743504103-382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A5A1F4D-3634-4869-8726-E3185828FE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ADBC34-BD72-432D-871B-B96565973D94}"/>
</file>

<file path=customXml/itemProps3.xml><?xml version="1.0" encoding="utf-8"?>
<ds:datastoreItem xmlns:ds="http://schemas.openxmlformats.org/officeDocument/2006/customXml" ds:itemID="{21EE9CAF-1411-4B38-9AE8-495FF669A06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53A1345C-4F5F-428E-AC89-900A0EDF60F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626</Words>
  <Application>Microsoft Macintosh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Avenir</vt:lpstr>
      <vt:lpstr>Avenir Black</vt:lpstr>
      <vt:lpstr>Avenir Next LT Pro</vt:lpstr>
      <vt:lpstr>Avenir Next LT Pro Demi</vt:lpstr>
      <vt:lpstr>Calibri</vt:lpstr>
      <vt:lpstr>Calibri Light</vt:lpstr>
      <vt:lpstr>office theme</vt:lpstr>
      <vt:lpstr>Academic Senate By-laws Revisions  SP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Clark, Stephanie</cp:lastModifiedBy>
  <cp:revision>356</cp:revision>
  <dcterms:created xsi:type="dcterms:W3CDTF">2021-05-17T19:09:06Z</dcterms:created>
  <dcterms:modified xsi:type="dcterms:W3CDTF">2022-02-17T19:01:16Z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0x010100F90ADB4C0DF3A844A4BBD864BA281FAD</vt:lpwstr>
  </property>
  <property fmtid="{D5CDD505-2E9C-101B-9397-08002B2CF9AE}" pid="3" name="_dlc_DocIdItemGuid">
    <vt:lpwstr>b9876f51-b5ab-4f65-b3c9-15663f48edf8</vt:lpwstr>
  </property>
</Properties>
</file>