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12"/>
  </p:notesMasterIdLst>
  <p:handoutMasterIdLst>
    <p:handoutMasterId r:id="rId13"/>
  </p:handoutMasterIdLst>
  <p:sldIdLst>
    <p:sldId id="367" r:id="rId6"/>
    <p:sldId id="368" r:id="rId7"/>
    <p:sldId id="370" r:id="rId8"/>
    <p:sldId id="369" r:id="rId9"/>
    <p:sldId id="371" r:id="rId10"/>
    <p:sldId id="362" r:id="rId11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FA7A1-2844-4521-9A9B-6D389C402026}" v="24" dt="2025-11-25T18:54:12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6" autoAdjust="0"/>
    <p:restoredTop sz="94660"/>
  </p:normalViewPr>
  <p:slideViewPr>
    <p:cSldViewPr snapToGrid="0">
      <p:cViewPr>
        <p:scale>
          <a:sx n="71" d="100"/>
          <a:sy n="71" d="100"/>
        </p:scale>
        <p:origin x="1256" y="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yne, Claire" userId="S::coyne_claire@sac.edu::55980f49-584e-4e0c-8943-e714ecf6ce64" providerId="AD" clId="Web-{B14FA7A1-2844-4521-9A9B-6D389C402026}"/>
    <pc:docChg chg="modSld">
      <pc:chgData name="Coyne, Claire" userId="S::coyne_claire@sac.edu::55980f49-584e-4e0c-8943-e714ecf6ce64" providerId="AD" clId="Web-{B14FA7A1-2844-4521-9A9B-6D389C402026}" dt="2025-11-25T18:54:12.293" v="21" actId="14100"/>
      <pc:docMkLst>
        <pc:docMk/>
      </pc:docMkLst>
      <pc:sldChg chg="addSp modSp">
        <pc:chgData name="Coyne, Claire" userId="S::coyne_claire@sac.edu::55980f49-584e-4e0c-8943-e714ecf6ce64" providerId="AD" clId="Web-{B14FA7A1-2844-4521-9A9B-6D389C402026}" dt="2025-11-25T18:54:12.293" v="21" actId="14100"/>
        <pc:sldMkLst>
          <pc:docMk/>
          <pc:sldMk cId="949412440" sldId="370"/>
        </pc:sldMkLst>
        <pc:spChg chg="mod">
          <ac:chgData name="Coyne, Claire" userId="S::coyne_claire@sac.edu::55980f49-584e-4e0c-8943-e714ecf6ce64" providerId="AD" clId="Web-{B14FA7A1-2844-4521-9A9B-6D389C402026}" dt="2025-11-25T18:54:02.918" v="19" actId="20577"/>
          <ac:spMkLst>
            <pc:docMk/>
            <pc:sldMk cId="949412440" sldId="370"/>
            <ac:spMk id="3" creationId="{9AA39D44-437B-89B9-F290-125042F2FC68}"/>
          </ac:spMkLst>
        </pc:spChg>
        <pc:picChg chg="mod">
          <ac:chgData name="Coyne, Claire" userId="S::coyne_claire@sac.edu::55980f49-584e-4e0c-8943-e714ecf6ce64" providerId="AD" clId="Web-{B14FA7A1-2844-4521-9A9B-6D389C402026}" dt="2025-11-25T18:52:43.901" v="5" actId="1076"/>
          <ac:picMkLst>
            <pc:docMk/>
            <pc:sldMk cId="949412440" sldId="370"/>
            <ac:picMk id="5" creationId="{A77928AF-1725-0AC3-BD30-40395F80BE3B}"/>
          </ac:picMkLst>
        </pc:picChg>
        <pc:picChg chg="add mod">
          <ac:chgData name="Coyne, Claire" userId="S::coyne_claire@sac.edu::55980f49-584e-4e0c-8943-e714ecf6ce64" providerId="AD" clId="Web-{B14FA7A1-2844-4521-9A9B-6D389C402026}" dt="2025-11-25T18:54:12.293" v="21" actId="14100"/>
          <ac:picMkLst>
            <pc:docMk/>
            <pc:sldMk cId="949412440" sldId="370"/>
            <ac:picMk id="6" creationId="{2EAA170F-C63C-C7E0-6B6C-29E59D1FDF49}"/>
          </ac:picMkLst>
        </pc:picChg>
        <pc:picChg chg="mod">
          <ac:chgData name="Coyne, Claire" userId="S::coyne_claire@sac.edu::55980f49-584e-4e0c-8943-e714ecf6ce64" providerId="AD" clId="Web-{B14FA7A1-2844-4521-9A9B-6D389C402026}" dt="2025-11-25T18:54:09.262" v="20" actId="1076"/>
          <ac:picMkLst>
            <pc:docMk/>
            <pc:sldMk cId="949412440" sldId="370"/>
            <ac:picMk id="2050" creationId="{33E708CD-F169-92B2-D048-9A541ECE75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9C60B-0388-9AD1-2CCD-0CA54CA9B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92656-A0D8-62FA-C4DE-EAA15215E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8D363-7D68-9326-D7D8-5344061C8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A08E8-71D3-7FD1-1C8C-865AF4733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12C39-F34C-8C49-9A37-1560B1725A6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93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62C49-D961-C57B-81F2-7429D21C7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86275-C6B2-1E89-9721-AED233F682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638E9-F4BD-1BC6-42EF-280C0F89F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65FD1-60BC-3EE4-15B4-FED3E0974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12C39-F34C-8C49-9A37-1560B1725A6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76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12C39-F34C-8C49-9A37-1560B1725A6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45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events/2025-fall-plenary-sess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50D6B-D045-F8CC-CA11-0FC061754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98AAA-B421-918C-5841-FA05BAC2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E7216A-C7CB-3FF6-7AE6-0CB163C8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1" y="3176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4C22C6B-EF01-5541-A930-29514DA4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8" y="182564"/>
            <a:ext cx="7886700" cy="1325563"/>
          </a:xfrm>
        </p:spPr>
        <p:txBody>
          <a:bodyPr/>
          <a:lstStyle/>
          <a:p>
            <a:r>
              <a:rPr lang="en-US" b="1" dirty="0"/>
              <a:t>President’s Report November 25,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145FFA-0F6F-C043-B727-7C14A0684880}"/>
              </a:ext>
            </a:extLst>
          </p:cNvPr>
          <p:cNvSpPr txBox="1"/>
          <p:nvPr/>
        </p:nvSpPr>
        <p:spPr>
          <a:xfrm>
            <a:off x="0" y="1726695"/>
            <a:ext cx="80715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</a:rPr>
              <a:t>Fall Plenary</a:t>
            </a:r>
          </a:p>
          <a:p>
            <a:r>
              <a:rPr lang="en-US" dirty="0">
                <a:hlinkClick r:id="rId3"/>
              </a:rPr>
              <a:t>https://asccc.org/events/2025-fall-plenary-session</a:t>
            </a:r>
            <a:r>
              <a:rPr lang="en-US" dirty="0"/>
              <a:t> </a:t>
            </a:r>
          </a:p>
          <a:p>
            <a:r>
              <a:rPr lang="en-US" dirty="0"/>
              <a:t>Presentation Materials </a:t>
            </a:r>
          </a:p>
          <a:p>
            <a:endParaRPr lang="en-US" dirty="0"/>
          </a:p>
          <a:p>
            <a:r>
              <a:rPr lang="en-US" dirty="0"/>
              <a:t>Resolutions Update – Not Available Yet</a:t>
            </a:r>
          </a:p>
          <a:p>
            <a:endParaRPr lang="en-US" dirty="0"/>
          </a:p>
          <a:p>
            <a:r>
              <a:rPr lang="en-US" dirty="0"/>
              <a:t>Spring Plenary </a:t>
            </a:r>
          </a:p>
          <a:p>
            <a:r>
              <a:rPr lang="en-US" dirty="0"/>
              <a:t>Apr 9 2026, 8am - Apr 11 2026, 5pm</a:t>
            </a:r>
          </a:p>
          <a:p>
            <a:r>
              <a:rPr lang="en-US" dirty="0"/>
              <a:t>Santa Rosa, 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B2C49-551A-180C-0C31-F23951C6CF4C}"/>
              </a:ext>
            </a:extLst>
          </p:cNvPr>
          <p:cNvSpPr txBox="1"/>
          <p:nvPr/>
        </p:nvSpPr>
        <p:spPr>
          <a:xfrm>
            <a:off x="107216" y="4373573"/>
            <a:ext cx="89295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</a:rPr>
              <a:t>Governance Committee Reports</a:t>
            </a:r>
          </a:p>
          <a:p>
            <a:r>
              <a:rPr lang="en-US" b="1" dirty="0"/>
              <a:t>Final Board of Trustees Meeting 2025: December 8</a:t>
            </a:r>
            <a:r>
              <a:rPr lang="en-US" dirty="0"/>
              <a:t> </a:t>
            </a:r>
          </a:p>
          <a:p>
            <a:endParaRPr lang="en-US" altLang="en-US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Planning and Organizational Effectiveness (POE): </a:t>
            </a:r>
            <a:r>
              <a:rPr lang="en-US" altLang="en-US" dirty="0"/>
              <a:t>met Wednesday, November 19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District Planning and Process Manual – Approved (Prioritized Requests to Colleges, College Recommendations to POE for approval)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Processes for updating Board Policies and Administrative Regulations Updates</a:t>
            </a:r>
            <a:endParaRPr lang="en-US" dirty="0"/>
          </a:p>
        </p:txBody>
      </p:sp>
      <p:pic>
        <p:nvPicPr>
          <p:cNvPr id="9" name="Picture 8" descr="A group of women sitting around a table&#10;&#10;AI-generated content may be incorrect.">
            <a:extLst>
              <a:ext uri="{FF2B5EF4-FFF2-40B4-BE49-F238E27FC236}">
                <a16:creationId xmlns:a16="http://schemas.microsoft.com/office/drawing/2014/main" id="{45A814BE-B631-B430-A105-5F6396BF7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55" y="1726695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9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9D40F-2D2B-2EFD-3EF6-B0CF5AC58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2BDF-9675-18FA-CFA0-2F55F340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58738-ED0A-13E9-1CD4-54A24839A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2" y="1825624"/>
            <a:ext cx="8901866" cy="4846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highlight>
                  <a:srgbClr val="FFFF00"/>
                </a:highlight>
              </a:rPr>
              <a:t>SAC Governance Committees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College Council </a:t>
            </a:r>
            <a:r>
              <a:rPr lang="en-US" sz="2800" dirty="0"/>
              <a:t>– Next Meeting December 10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IE&amp;A </a:t>
            </a:r>
            <a:r>
              <a:rPr lang="en-US" sz="2800" dirty="0"/>
              <a:t>– Voted to Extend meeting time (1-3pm, 1</a:t>
            </a:r>
            <a:r>
              <a:rPr lang="en-US" sz="2800" baseline="30000" dirty="0"/>
              <a:t>st</a:t>
            </a:r>
            <a:r>
              <a:rPr lang="en-US" sz="2800" dirty="0"/>
              <a:t> Wed of Month), Tent. Planning Meeting Wednesday, February 4</a:t>
            </a:r>
            <a:r>
              <a:rPr lang="en-US" sz="2800" baseline="30000" dirty="0"/>
              <a:t>th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Enrollment Management </a:t>
            </a:r>
            <a:r>
              <a:rPr lang="en-US" sz="2800" dirty="0"/>
              <a:t>– Membership and faculty involvement with 2 Student Success Metrics workgroups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92F19-8015-62BD-9047-E3643FBE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E63E6-9132-E357-4409-EA93ABDEC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" y="185738"/>
            <a:ext cx="7478420" cy="13862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5765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1593-C0F6-DF01-B329-974522169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EB89-AEB2-2646-7E47-E93C9042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9D44-437B-89B9-F290-125042F2F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2" y="1825624"/>
            <a:ext cx="8901866" cy="4846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highlight>
                  <a:srgbClr val="FFFF00"/>
                </a:highlight>
              </a:rPr>
              <a:t>District AI Taskforce – DRAFT  </a:t>
            </a:r>
            <a:endParaRPr lang="en-US" dirty="0"/>
          </a:p>
          <a:p>
            <a:pPr marL="0" indent="0">
              <a:buNone/>
            </a:pPr>
            <a:endParaRPr lang="en-US" sz="28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800" b="1" dirty="0">
                <a:highlight>
                  <a:srgbClr val="FFFF00"/>
                </a:highlight>
              </a:rPr>
              <a:t>Interest Form: </a:t>
            </a:r>
            <a:r>
              <a:rPr lang="en-US" sz="2800" dirty="0">
                <a:highlight>
                  <a:srgbClr val="FFFF00"/>
                </a:highlight>
                <a:ea typeface="+mn-lt"/>
                <a:cs typeface="+mn-lt"/>
              </a:rPr>
              <a:t>https://forms.office.com/r/KkhSdcFRGA</a:t>
            </a:r>
            <a:endParaRPr lang="en-US" sz="280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FA023-5BBB-E3C1-6A24-6982997F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928AF-1725-0AC3-BD30-40395F80B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" y="365536"/>
            <a:ext cx="5906474" cy="10934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 descr="Diagram 1, SmartArt diagram">
            <a:extLst>
              <a:ext uri="{FF2B5EF4-FFF2-40B4-BE49-F238E27FC236}">
                <a16:creationId xmlns:a16="http://schemas.microsoft.com/office/drawing/2014/main" id="{33E708CD-F169-92B2-D048-9A541ECE7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2"/>
          <a:stretch>
            <a:fillRect/>
          </a:stretch>
        </p:blipFill>
        <p:spPr bwMode="auto">
          <a:xfrm>
            <a:off x="10274" y="3127723"/>
            <a:ext cx="9144000" cy="45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2EAA170F-C63C-C7E0-6B6C-29E59D1FD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450" y="0"/>
            <a:ext cx="2696967" cy="27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940A-77A7-1D27-836F-BF397C3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680" y="365126"/>
            <a:ext cx="6727670" cy="1325563"/>
          </a:xfrm>
        </p:spPr>
        <p:txBody>
          <a:bodyPr/>
          <a:lstStyle/>
          <a:p>
            <a:r>
              <a:rPr lang="en-US" dirty="0"/>
              <a:t>Faculty Hiring</a:t>
            </a:r>
          </a:p>
        </p:txBody>
      </p:sp>
      <p:pic>
        <p:nvPicPr>
          <p:cNvPr id="7" name="Content Placeholder 6" descr="A qr code with a person sitting on a chair&#10;&#10;AI-generated content may be incorrect.">
            <a:extLst>
              <a:ext uri="{FF2B5EF4-FFF2-40B4-BE49-F238E27FC236}">
                <a16:creationId xmlns:a16="http://schemas.microsoft.com/office/drawing/2014/main" id="{9B8B21E9-948E-9460-BEFF-B736955F0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26" y="76065"/>
            <a:ext cx="3056674" cy="30566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834E6-AFB5-E3C7-34FD-3DD5A9CC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C2F553-1616-0054-F624-56C9B37C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3" y="141286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3A61D9-D3AF-6A49-F6C1-8E5DC1E09688}"/>
              </a:ext>
            </a:extLst>
          </p:cNvPr>
          <p:cNvSpPr txBox="1"/>
          <p:nvPr/>
        </p:nvSpPr>
        <p:spPr>
          <a:xfrm>
            <a:off x="246529" y="1832036"/>
            <a:ext cx="598693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AR 7120.1 Full-Time Faculty Recruitment and Selection</a:t>
            </a:r>
            <a:r>
              <a:rPr lang="en-US" dirty="0"/>
              <a:t>.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Faculty share primary responsibility</a:t>
            </a:r>
            <a:r>
              <a:rPr lang="en-US" dirty="0"/>
              <a:t> for establishing qualifications, screening applicants, conducting interviews, and recommending finalists.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faculty co-chair</a:t>
            </a:r>
            <a:r>
              <a:rPr lang="en-US" dirty="0"/>
              <a:t> (a tenured faculty member elected by the committee) leads deliberations and ensures fair participation.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All full-time faculty in the discipline</a:t>
            </a:r>
            <a:r>
              <a:rPr lang="en-US" dirty="0"/>
              <a:t> must be invited to serve, and if needed, the </a:t>
            </a:r>
            <a:r>
              <a:rPr lang="en-US" b="1" dirty="0"/>
              <a:t>Academic Senate President</a:t>
            </a:r>
            <a:r>
              <a:rPr lang="en-US" dirty="0"/>
              <a:t> appoints additional members.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faculty member from the sister college</a:t>
            </a:r>
            <a:r>
              <a:rPr lang="en-US" dirty="0"/>
              <a:t> must be invited to participate — this is required, not optional — and serves as a full voting member.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Academic Senate President</a:t>
            </a:r>
            <a:r>
              <a:rPr lang="en-US" dirty="0"/>
              <a:t> appoints one additional faculty member (can be from outside discipline)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Classified representation is optional and made by CSEA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91F62-9D1F-B1E3-E745-3996A13FFD5B}"/>
              </a:ext>
            </a:extLst>
          </p:cNvPr>
          <p:cNvSpPr txBox="1"/>
          <p:nvPr/>
        </p:nvSpPr>
        <p:spPr>
          <a:xfrm>
            <a:off x="6538258" y="3830918"/>
            <a:ext cx="2605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Administrative Co-Chair  </a:t>
            </a:r>
          </a:p>
          <a:p>
            <a:endParaRPr lang="en-US" b="1" dirty="0"/>
          </a:p>
          <a:p>
            <a:r>
              <a:rPr lang="en-US" b="1" dirty="0"/>
              <a:t>Supports facilitation of process</a:t>
            </a:r>
          </a:p>
          <a:p>
            <a:endParaRPr lang="en-US" b="1" dirty="0"/>
          </a:p>
          <a:p>
            <a:r>
              <a:rPr lang="en-US" b="1" dirty="0"/>
              <a:t>Does not direct or overrule faculty deliberations.</a:t>
            </a:r>
          </a:p>
        </p:txBody>
      </p:sp>
    </p:spTree>
    <p:extLst>
      <p:ext uri="{BB962C8B-B14F-4D97-AF65-F5344CB8AC3E}">
        <p14:creationId xmlns:p14="http://schemas.microsoft.com/office/powerpoint/2010/main" val="20237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BFFB4-29BD-993D-EF95-AD62361BD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8B42-36E0-69A6-30BA-9B593236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680" y="365126"/>
            <a:ext cx="6727670" cy="1325563"/>
          </a:xfrm>
        </p:spPr>
        <p:txBody>
          <a:bodyPr/>
          <a:lstStyle/>
          <a:p>
            <a:r>
              <a:rPr lang="en-US" dirty="0"/>
              <a:t>Agenda Requests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2EC7A-045B-1518-7C9F-99313E52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70F70F2-CAB0-4883-2579-6D0DDF00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3" y="141286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97590-8383-9F54-59A3-5264CE22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9" y="1847851"/>
            <a:ext cx="90817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Per Senate by-laws, The Historian will provide a report at the last semester meeting to the Senate on agenda item activity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15 Agenda Requests</a:t>
            </a:r>
          </a:p>
          <a:p>
            <a:pPr marL="0" indent="0">
              <a:buNone/>
            </a:pPr>
            <a:r>
              <a:rPr lang="en-US" dirty="0"/>
              <a:t>	4 – Administrators/Classified Professionals</a:t>
            </a:r>
          </a:p>
          <a:p>
            <a:pPr marL="0" indent="0">
              <a:buNone/>
            </a:pPr>
            <a:r>
              <a:rPr lang="en-US" dirty="0"/>
              <a:t>		Thrive Center (2), Student Leadership (announcement), Online 			Degree Pathway REAL Dashboard</a:t>
            </a:r>
          </a:p>
          <a:p>
            <a:pPr marL="0" indent="0">
              <a:buNone/>
            </a:pPr>
            <a:r>
              <a:rPr lang="en-US" dirty="0"/>
              <a:t>	3 – Student Equity &amp; Achievement Plan Writing Group</a:t>
            </a:r>
          </a:p>
          <a:p>
            <a:pPr marL="0" indent="0">
              <a:buNone/>
            </a:pPr>
            <a:r>
              <a:rPr lang="en-US" dirty="0"/>
              <a:t>	8 – Faculty (1 Resolution)</a:t>
            </a:r>
          </a:p>
          <a:p>
            <a:pPr marL="0" indent="0">
              <a:buNone/>
            </a:pPr>
            <a:r>
              <a:rPr lang="en-US" b="1" dirty="0"/>
              <a:t>All requests addressed with Agenda Item or Recommendation to share as a public comment</a:t>
            </a:r>
          </a:p>
          <a:p>
            <a:pPr marL="0" indent="0">
              <a:buNone/>
            </a:pPr>
            <a:r>
              <a:rPr lang="en-US" dirty="0"/>
              <a:t>	MESA Program Spotlight – Presentation request was better suited for 	Program 	Review. Senate Exec recommended a public comment with handout as has been 	done with the Transfer Center.</a:t>
            </a:r>
          </a:p>
        </p:txBody>
      </p:sp>
    </p:spTree>
    <p:extLst>
      <p:ext uri="{BB962C8B-B14F-4D97-AF65-F5344CB8AC3E}">
        <p14:creationId xmlns:p14="http://schemas.microsoft.com/office/powerpoint/2010/main" val="97857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9DAC6-07C8-878E-FCD9-5C7DE8E3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F234-131D-5590-A893-D00C26B2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5AB7-52FB-96F0-0AEB-4B57DFCC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224" y="1751370"/>
            <a:ext cx="6801654" cy="49208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Pleased to inform you that you’ve been selected to serve on a PRT this Spring to support </a:t>
            </a:r>
            <a:r>
              <a:rPr lang="en-US" sz="2800" b="1" dirty="0"/>
              <a:t>Yosemite Community College District. 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dirty="0"/>
              <a:t>Yosemite CCD’s Area of Focus</a:t>
            </a:r>
          </a:p>
          <a:p>
            <a:r>
              <a:rPr lang="en-US" sz="2800" dirty="0"/>
              <a:t>Strengthening institutional governance and participatory decision-making processes</a:t>
            </a:r>
          </a:p>
          <a:p>
            <a:r>
              <a:rPr lang="en-US" sz="2800" dirty="0"/>
              <a:t>Conducting a comprehensive review and clarification of governance structures and expectations</a:t>
            </a:r>
          </a:p>
          <a:p>
            <a:r>
              <a:rPr lang="en-US" sz="2800" dirty="0"/>
              <a:t>Delineating the roles in both districtwide and college-level governance</a:t>
            </a:r>
          </a:p>
          <a:p>
            <a:r>
              <a:rPr lang="en-US" sz="2800" dirty="0"/>
              <a:t>Targeted professional development focused on participatory governance, effective communication, team building, and conflict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7A592-2055-4F89-5536-49CBC340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7F068-1A0F-DD49-FD19-5DD5FC256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" y="185738"/>
            <a:ext cx="7478420" cy="1386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D39374-4E75-C16F-AFF1-24944DD4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12" y="3130176"/>
            <a:ext cx="2022396" cy="1487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8E391F-1C9C-D798-10C4-976D76479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978722"/>
            <a:ext cx="2181412" cy="9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1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HNYXMCCMVK3K-464-1315</_dlc_DocId>
    <_dlc_DocIdUrl xmlns="431189f8-a51b-453f-9f0c-3a0b3b65b12f">
      <Url>https://sac.edu/President/AcademicSenate/_layouts/15/DocIdRedir.aspx?ID=HNYXMCCMVK3K-464-1315</Url>
      <Description>HNYXMCCMVK3K-464-1315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4FB23BE-91B5-4DD0-812C-804A09DCC178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1acb9adc-ec33-475f-8130-c1c307b91901"/>
    <ds:schemaRef ds:uri="http://purl.org/dc/elements/1.1/"/>
    <ds:schemaRef ds:uri="http://schemas.microsoft.com/office/infopath/2007/PartnerControls"/>
    <ds:schemaRef ds:uri="12292255-f18b-4d92-9e60-ebc7b63bbd6b"/>
  </ds:schemaRefs>
</ds:datastoreItem>
</file>

<file path=customXml/itemProps2.xml><?xml version="1.0" encoding="utf-8"?>
<ds:datastoreItem xmlns:ds="http://schemas.openxmlformats.org/officeDocument/2006/customXml" ds:itemID="{DE6B9494-E85C-48D8-B3C9-9F14685E74B0}"/>
</file>

<file path=customXml/itemProps3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3E7CCB77-F37C-47C9-B7D8-B6947D3559DA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3545</TotalTime>
  <Words>493</Words>
  <Application>Microsoft Office PowerPoint</Application>
  <PresentationFormat>On-screen Show (4:3)</PresentationFormat>
  <Paragraphs>64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President’s Report November 25, 2025</vt:lpstr>
      <vt:lpstr>PowerPoint Presentation</vt:lpstr>
      <vt:lpstr>PowerPoint Presentation</vt:lpstr>
      <vt:lpstr>Faculty Hiring</vt:lpstr>
      <vt:lpstr>Agenda Requests Fall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lastModifiedBy>Claire Coyne</cp:lastModifiedBy>
  <cp:revision>57</cp:revision>
  <cp:lastPrinted>2023-10-10T19:17:11Z</cp:lastPrinted>
  <dcterms:created xsi:type="dcterms:W3CDTF">2015-01-16T04:28:57Z</dcterms:created>
  <dcterms:modified xsi:type="dcterms:W3CDTF">2025-11-25T18:54:16Z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bd808e32-b42b-4e1e-a00c-378617702af4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