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7" r:id="rId3"/>
    <p:sldId id="268" r:id="rId4"/>
    <p:sldId id="275" r:id="rId5"/>
    <p:sldId id="276" r:id="rId6"/>
    <p:sldId id="277" r:id="rId7"/>
    <p:sldId id="278" r:id="rId8"/>
    <p:sldId id="279" r:id="rId9"/>
    <p:sldId id="290" r:id="rId10"/>
    <p:sldId id="291" r:id="rId11"/>
    <p:sldId id="292" r:id="rId12"/>
    <p:sldId id="294" r:id="rId13"/>
    <p:sldId id="293" r:id="rId14"/>
    <p:sldId id="281" r:id="rId15"/>
    <p:sldId id="282" r:id="rId16"/>
    <p:sldId id="283"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28" Type="http://schemas.openxmlformats.org/officeDocument/2006/relationships/customXml" Target="../customXml/item4.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 Id="rId27"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Vu" userId="7e3375e96e4893d7" providerId="LiveId" clId="{CF39733A-3C75-46C7-823E-BFF79CA3DBDA}"/>
    <pc:docChg chg="modSld">
      <pc:chgData name="Tim Vu" userId="7e3375e96e4893d7" providerId="LiveId" clId="{CF39733A-3C75-46C7-823E-BFF79CA3DBDA}" dt="2025-11-17T20:06:42.318" v="3" actId="20577"/>
      <pc:docMkLst>
        <pc:docMk/>
      </pc:docMkLst>
      <pc:sldChg chg="modSp mod">
        <pc:chgData name="Tim Vu" userId="7e3375e96e4893d7" providerId="LiveId" clId="{CF39733A-3C75-46C7-823E-BFF79CA3DBDA}" dt="2025-11-17T20:06:42.318" v="3" actId="20577"/>
        <pc:sldMkLst>
          <pc:docMk/>
          <pc:sldMk cId="0" sldId="287"/>
        </pc:sldMkLst>
        <pc:spChg chg="mod">
          <ac:chgData name="Tim Vu" userId="7e3375e96e4893d7" providerId="LiveId" clId="{CF39733A-3C75-46C7-823E-BFF79CA3DBDA}" dt="2025-11-17T20:06:42.318" v="3" actId="20577"/>
          <ac:spMkLst>
            <pc:docMk/>
            <pc:sldMk cId="0" sldId="287"/>
            <ac:spMk id="7171" creationId="{D12DDAF6-B6BF-F863-AD2A-3B0EE594710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01547-63FD-40E8-A0A2-F5738BA5753C}"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21897399-37B1-434B-BDC1-0917F3D65BD6}">
      <dgm:prSet/>
      <dgm:spPr/>
      <dgm:t>
        <a:bodyPr/>
        <a:lstStyle/>
        <a:p>
          <a:r>
            <a:rPr lang="en-US" dirty="0"/>
            <a:t>Modeled on San Diego Miramar BS Program</a:t>
          </a:r>
        </a:p>
      </dgm:t>
    </dgm:pt>
    <dgm:pt modelId="{EA5D7568-42DF-4116-9449-E2F98D996583}" type="parTrans" cxnId="{6C7A9F64-6D7E-4FD2-B7F6-B6E4E535834D}">
      <dgm:prSet/>
      <dgm:spPr/>
      <dgm:t>
        <a:bodyPr/>
        <a:lstStyle/>
        <a:p>
          <a:endParaRPr lang="en-US"/>
        </a:p>
      </dgm:t>
    </dgm:pt>
    <dgm:pt modelId="{290FCE13-84C2-4085-B013-B2B064C22E0A}" type="sibTrans" cxnId="{6C7A9F64-6D7E-4FD2-B7F6-B6E4E535834D}">
      <dgm:prSet/>
      <dgm:spPr/>
      <dgm:t>
        <a:bodyPr/>
        <a:lstStyle/>
        <a:p>
          <a:endParaRPr lang="en-US"/>
        </a:p>
      </dgm:t>
    </dgm:pt>
    <dgm:pt modelId="{D1CEF61B-F688-4CAF-B170-B366178C9E52}">
      <dgm:prSet/>
      <dgm:spPr/>
      <dgm:t>
        <a:bodyPr/>
        <a:lstStyle/>
        <a:p>
          <a:r>
            <a:rPr lang="en-US" dirty="0"/>
            <a:t>Advanced Leadership and Management Preparation</a:t>
          </a:r>
        </a:p>
      </dgm:t>
    </dgm:pt>
    <dgm:pt modelId="{11FDCFE6-0BE6-42DB-A7B9-E5E72B2F574A}" type="parTrans" cxnId="{D781B545-8439-4AFE-9854-F24D8B09709C}">
      <dgm:prSet/>
      <dgm:spPr/>
      <dgm:t>
        <a:bodyPr/>
        <a:lstStyle/>
        <a:p>
          <a:endParaRPr lang="en-US"/>
        </a:p>
      </dgm:t>
    </dgm:pt>
    <dgm:pt modelId="{5EB8C72F-6A75-43A7-9C93-2E12AEEC8048}" type="sibTrans" cxnId="{D781B545-8439-4AFE-9854-F24D8B09709C}">
      <dgm:prSet/>
      <dgm:spPr/>
      <dgm:t>
        <a:bodyPr/>
        <a:lstStyle/>
        <a:p>
          <a:endParaRPr lang="en-US"/>
        </a:p>
      </dgm:t>
    </dgm:pt>
    <dgm:pt modelId="{147C18A2-0C6D-4561-BF80-5D92E18892E5}" type="pres">
      <dgm:prSet presAssocID="{33601547-63FD-40E8-A0A2-F5738BA5753C}" presName="vert0" presStyleCnt="0">
        <dgm:presLayoutVars>
          <dgm:dir/>
          <dgm:animOne val="branch"/>
          <dgm:animLvl val="lvl"/>
        </dgm:presLayoutVars>
      </dgm:prSet>
      <dgm:spPr/>
    </dgm:pt>
    <dgm:pt modelId="{2AE10517-4731-44F4-9317-923E3C7D4D1F}" type="pres">
      <dgm:prSet presAssocID="{21897399-37B1-434B-BDC1-0917F3D65BD6}" presName="thickLine" presStyleLbl="alignNode1" presStyleIdx="0" presStyleCnt="2"/>
      <dgm:spPr/>
    </dgm:pt>
    <dgm:pt modelId="{4088D2BE-468B-4DE5-8733-DDF4F2BFBF27}" type="pres">
      <dgm:prSet presAssocID="{21897399-37B1-434B-BDC1-0917F3D65BD6}" presName="horz1" presStyleCnt="0"/>
      <dgm:spPr/>
    </dgm:pt>
    <dgm:pt modelId="{9E344C7A-0149-47E3-BAFC-AE5D6BECAECA}" type="pres">
      <dgm:prSet presAssocID="{21897399-37B1-434B-BDC1-0917F3D65BD6}" presName="tx1" presStyleLbl="revTx" presStyleIdx="0" presStyleCnt="2"/>
      <dgm:spPr/>
    </dgm:pt>
    <dgm:pt modelId="{642D8052-B1BC-4948-9ABB-7E744E35C750}" type="pres">
      <dgm:prSet presAssocID="{21897399-37B1-434B-BDC1-0917F3D65BD6}" presName="vert1" presStyleCnt="0"/>
      <dgm:spPr/>
    </dgm:pt>
    <dgm:pt modelId="{1777FF56-4809-4C50-B4FF-3A2E670EE1E9}" type="pres">
      <dgm:prSet presAssocID="{D1CEF61B-F688-4CAF-B170-B366178C9E52}" presName="thickLine" presStyleLbl="alignNode1" presStyleIdx="1" presStyleCnt="2"/>
      <dgm:spPr/>
    </dgm:pt>
    <dgm:pt modelId="{5EDDC26D-2A79-4BA6-99EA-96F64C50FA03}" type="pres">
      <dgm:prSet presAssocID="{D1CEF61B-F688-4CAF-B170-B366178C9E52}" presName="horz1" presStyleCnt="0"/>
      <dgm:spPr/>
    </dgm:pt>
    <dgm:pt modelId="{6F2DEAB4-323C-4300-BBA1-D315CB676344}" type="pres">
      <dgm:prSet presAssocID="{D1CEF61B-F688-4CAF-B170-B366178C9E52}" presName="tx1" presStyleLbl="revTx" presStyleIdx="1" presStyleCnt="2"/>
      <dgm:spPr/>
    </dgm:pt>
    <dgm:pt modelId="{2F7C77B0-3902-4BB8-930E-ECA3AB941D14}" type="pres">
      <dgm:prSet presAssocID="{D1CEF61B-F688-4CAF-B170-B366178C9E52}" presName="vert1" presStyleCnt="0"/>
      <dgm:spPr/>
    </dgm:pt>
  </dgm:ptLst>
  <dgm:cxnLst>
    <dgm:cxn modelId="{6C7A9F64-6D7E-4FD2-B7F6-B6E4E535834D}" srcId="{33601547-63FD-40E8-A0A2-F5738BA5753C}" destId="{21897399-37B1-434B-BDC1-0917F3D65BD6}" srcOrd="0" destOrd="0" parTransId="{EA5D7568-42DF-4116-9449-E2F98D996583}" sibTransId="{290FCE13-84C2-4085-B013-B2B064C22E0A}"/>
    <dgm:cxn modelId="{D781B545-8439-4AFE-9854-F24D8B09709C}" srcId="{33601547-63FD-40E8-A0A2-F5738BA5753C}" destId="{D1CEF61B-F688-4CAF-B170-B366178C9E52}" srcOrd="1" destOrd="0" parTransId="{11FDCFE6-0BE6-42DB-A7B9-E5E72B2F574A}" sibTransId="{5EB8C72F-6A75-43A7-9C93-2E12AEEC8048}"/>
    <dgm:cxn modelId="{FAEBD4B7-92D8-41A9-BFF6-80B5BCC8A880}" type="presOf" srcId="{D1CEF61B-F688-4CAF-B170-B366178C9E52}" destId="{6F2DEAB4-323C-4300-BBA1-D315CB676344}" srcOrd="0" destOrd="0" presId="urn:microsoft.com/office/officeart/2008/layout/LinedList"/>
    <dgm:cxn modelId="{7181B2C1-1B18-4D61-AED3-51F4136DD003}" type="presOf" srcId="{21897399-37B1-434B-BDC1-0917F3D65BD6}" destId="{9E344C7A-0149-47E3-BAFC-AE5D6BECAECA}" srcOrd="0" destOrd="0" presId="urn:microsoft.com/office/officeart/2008/layout/LinedList"/>
    <dgm:cxn modelId="{64ECDACD-2D1F-4C25-9AEF-AECFC5969440}" type="presOf" srcId="{33601547-63FD-40E8-A0A2-F5738BA5753C}" destId="{147C18A2-0C6D-4561-BF80-5D92E18892E5}" srcOrd="0" destOrd="0" presId="urn:microsoft.com/office/officeart/2008/layout/LinedList"/>
    <dgm:cxn modelId="{6320CF27-ADA9-480F-A876-D9A003FB9522}" type="presParOf" srcId="{147C18A2-0C6D-4561-BF80-5D92E18892E5}" destId="{2AE10517-4731-44F4-9317-923E3C7D4D1F}" srcOrd="0" destOrd="0" presId="urn:microsoft.com/office/officeart/2008/layout/LinedList"/>
    <dgm:cxn modelId="{5B8C73AD-1670-4EAB-948B-F2B54885B21A}" type="presParOf" srcId="{147C18A2-0C6D-4561-BF80-5D92E18892E5}" destId="{4088D2BE-468B-4DE5-8733-DDF4F2BFBF27}" srcOrd="1" destOrd="0" presId="urn:microsoft.com/office/officeart/2008/layout/LinedList"/>
    <dgm:cxn modelId="{14D917CB-6072-405A-A1D8-E7C57693142D}" type="presParOf" srcId="{4088D2BE-468B-4DE5-8733-DDF4F2BFBF27}" destId="{9E344C7A-0149-47E3-BAFC-AE5D6BECAECA}" srcOrd="0" destOrd="0" presId="urn:microsoft.com/office/officeart/2008/layout/LinedList"/>
    <dgm:cxn modelId="{67F5C8AB-C5B7-4B08-9E6D-9E0A3E70FF47}" type="presParOf" srcId="{4088D2BE-468B-4DE5-8733-DDF4F2BFBF27}" destId="{642D8052-B1BC-4948-9ABB-7E744E35C750}" srcOrd="1" destOrd="0" presId="urn:microsoft.com/office/officeart/2008/layout/LinedList"/>
    <dgm:cxn modelId="{15685AC4-71E4-4E18-A149-582AC6D0C9A2}" type="presParOf" srcId="{147C18A2-0C6D-4561-BF80-5D92E18892E5}" destId="{1777FF56-4809-4C50-B4FF-3A2E670EE1E9}" srcOrd="2" destOrd="0" presId="urn:microsoft.com/office/officeart/2008/layout/LinedList"/>
    <dgm:cxn modelId="{1BE68ABC-2A9A-4316-9034-752755E36B40}" type="presParOf" srcId="{147C18A2-0C6D-4561-BF80-5D92E18892E5}" destId="{5EDDC26D-2A79-4BA6-99EA-96F64C50FA03}" srcOrd="3" destOrd="0" presId="urn:microsoft.com/office/officeart/2008/layout/LinedList"/>
    <dgm:cxn modelId="{D1EF9EDB-CCF6-4697-A7CF-C9C0A614E997}" type="presParOf" srcId="{5EDDC26D-2A79-4BA6-99EA-96F64C50FA03}" destId="{6F2DEAB4-323C-4300-BBA1-D315CB676344}" srcOrd="0" destOrd="0" presId="urn:microsoft.com/office/officeart/2008/layout/LinedList"/>
    <dgm:cxn modelId="{93471F0F-991B-4F5B-A1D6-6A410AA9002F}" type="presParOf" srcId="{5EDDC26D-2A79-4BA6-99EA-96F64C50FA03}" destId="{2F7C77B0-3902-4BB8-930E-ECA3AB941D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10517-4731-44F4-9317-923E3C7D4D1F}">
      <dsp:nvSpPr>
        <dsp:cNvPr id="0" name=""/>
        <dsp:cNvSpPr/>
      </dsp:nvSpPr>
      <dsp:spPr>
        <a:xfrm>
          <a:off x="0" y="0"/>
          <a:ext cx="4688332"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E344C7A-0149-47E3-BAFC-AE5D6BECAECA}">
      <dsp:nvSpPr>
        <dsp:cNvPr id="0" name=""/>
        <dsp:cNvSpPr/>
      </dsp:nvSpPr>
      <dsp:spPr>
        <a:xfrm>
          <a:off x="0" y="0"/>
          <a:ext cx="4688332" cy="174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Modeled on San Diego Miramar BS Program</a:t>
          </a:r>
        </a:p>
      </dsp:txBody>
      <dsp:txXfrm>
        <a:off x="0" y="0"/>
        <a:ext cx="4688332" cy="1741931"/>
      </dsp:txXfrm>
    </dsp:sp>
    <dsp:sp modelId="{1777FF56-4809-4C50-B4FF-3A2E670EE1E9}">
      <dsp:nvSpPr>
        <dsp:cNvPr id="0" name=""/>
        <dsp:cNvSpPr/>
      </dsp:nvSpPr>
      <dsp:spPr>
        <a:xfrm>
          <a:off x="0" y="1741931"/>
          <a:ext cx="4688332"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F2DEAB4-323C-4300-BBA1-D315CB676344}">
      <dsp:nvSpPr>
        <dsp:cNvPr id="0" name=""/>
        <dsp:cNvSpPr/>
      </dsp:nvSpPr>
      <dsp:spPr>
        <a:xfrm>
          <a:off x="0" y="1741931"/>
          <a:ext cx="4688332" cy="174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Advanced Leadership and Management Preparation</a:t>
          </a:r>
        </a:p>
      </dsp:txBody>
      <dsp:txXfrm>
        <a:off x="0" y="1741931"/>
        <a:ext cx="4688332" cy="17419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D2398-79B9-40B0-B96D-21A2D3F1B91B}"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7898B-F08B-4D77-B1B8-122CD7AFE004}" type="slidenum">
              <a:rPr lang="en-US" smtClean="0"/>
              <a:t>‹#›</a:t>
            </a:fld>
            <a:endParaRPr lang="en-US"/>
          </a:p>
        </p:txBody>
      </p:sp>
    </p:spTree>
    <p:extLst>
      <p:ext uri="{BB962C8B-B14F-4D97-AF65-F5344CB8AC3E}">
        <p14:creationId xmlns:p14="http://schemas.microsoft.com/office/powerpoint/2010/main" val="292567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9682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the key advantages of implementing the proposed program. It emphasizes building a structured career pathway, ensuring educational relevance to workforce demands, broadening leadership training opportunities approved by POST, and fostering strong collaborations with local agencies and community organizations.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52BF3-687F-4BEE-845C-C4978416E5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733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the timeline and design of the BS Public Safety Management program. The launch is scheduled for Fall 2025, with the first cohort starting Fall 2027. The program is tailored to accommodate working professionals and recognizes prior learning to facilitate degree completion.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52BF3-687F-4BEE-845C-C4978416E5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0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the strong network of community and employer partners supporting the program to ensure relevance and opportunities for students.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5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institutional resources and support structures in place to help students succeed throughout their academic journey.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696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explains key reasons why Santa Ana College is the preferred choice for students pursuing public safety leadership degrees.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908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that the degree serves working professionals in various public safety fields, facilitating career advancement through supervisory and management training. It also emphasizes affordability and equity within local communities.</a:t>
            </a:r>
          </a:p>
          <a:p>
            <a:endParaRPr lang="en-US" dirty="0"/>
          </a:p>
          <a:p>
            <a:pPr>
              <a:buNone/>
            </a:pPr>
            <a:r>
              <a:rPr lang="en-US" dirty="0"/>
              <a:t>Perfect, thanks for clarifying ✅. Since your main focus when reviewing the MOUs was to confirm whether </a:t>
            </a:r>
            <a:r>
              <a:rPr lang="en-US" b="1" dirty="0"/>
              <a:t>educational pay incentives exist for employees with a Bachelor’s degree</a:t>
            </a:r>
            <a:r>
              <a:rPr lang="en-US" dirty="0"/>
              <a:t>, here’s a concise summary framed around that point:</a:t>
            </a:r>
          </a:p>
          <a:p>
            <a:pPr>
              <a:buNone/>
            </a:pPr>
            <a:br>
              <a:rPr lang="en-US" dirty="0"/>
            </a:br>
            <a:endParaRPr lang="en-US" dirty="0"/>
          </a:p>
          <a:p>
            <a:pPr>
              <a:buNone/>
            </a:pPr>
            <a:r>
              <a:rPr lang="en-US" b="1" dirty="0"/>
              <a:t>🎓 Bachelor’s Degree Educational Incentives – Summary</a:t>
            </a:r>
          </a:p>
          <a:p>
            <a:pPr>
              <a:buNone/>
            </a:pPr>
            <a:r>
              <a:rPr lang="en-US" b="1" dirty="0"/>
              <a:t>✅ Agencies with Incentives for Bachelor’s Degree</a:t>
            </a:r>
          </a:p>
          <a:p>
            <a:pPr>
              <a:buFont typeface="Arial" panose="020B0604020202020204" pitchFamily="34" charset="0"/>
              <a:buChar char="•"/>
            </a:pPr>
            <a:r>
              <a:rPr lang="en-US" b="1" dirty="0"/>
              <a:t>Most agencies (17 out of 19)</a:t>
            </a:r>
            <a:r>
              <a:rPr lang="en-US" dirty="0"/>
              <a:t> provide explicit incentive pay tied to obtaining or holding a </a:t>
            </a:r>
            <a:r>
              <a:rPr lang="en-US" b="1" dirty="0"/>
              <a:t>Bachelor’s degree (BA/BS)</a:t>
            </a:r>
            <a:r>
              <a:rPr lang="en-US" dirty="0"/>
              <a:t>.</a:t>
            </a:r>
          </a:p>
          <a:p>
            <a:pPr>
              <a:buFont typeface="Arial" panose="020B0604020202020204" pitchFamily="34" charset="0"/>
              <a:buChar char="•"/>
            </a:pPr>
            <a:r>
              <a:rPr lang="en-US" dirty="0"/>
              <a:t>These incentives appear as:</a:t>
            </a:r>
          </a:p>
          <a:p>
            <a:pPr marL="742950" lvl="1" indent="-285750">
              <a:buFont typeface="Arial" panose="020B0604020202020204" pitchFamily="34" charset="0"/>
              <a:buChar char="•"/>
            </a:pPr>
            <a:r>
              <a:rPr lang="en-US" b="1" dirty="0"/>
              <a:t>% of base pay</a:t>
            </a:r>
            <a:r>
              <a:rPr lang="en-US" dirty="0"/>
              <a:t>: typically </a:t>
            </a:r>
            <a:r>
              <a:rPr lang="en-US" b="1" dirty="0"/>
              <a:t>5%–15%</a:t>
            </a:r>
            <a:r>
              <a:rPr lang="en-US" dirty="0"/>
              <a:t> (Santa Ana, Westminster, Fountain Valley, Fullerton, Buena Park, etc.).</a:t>
            </a:r>
          </a:p>
          <a:p>
            <a:pPr marL="742950" lvl="1" indent="-285750">
              <a:buFont typeface="Arial" panose="020B0604020202020204" pitchFamily="34" charset="0"/>
              <a:buChar char="•"/>
            </a:pPr>
            <a:r>
              <a:rPr lang="en-US" b="1" dirty="0"/>
              <a:t>Flat monthly stipend</a:t>
            </a:r>
            <a:r>
              <a:rPr lang="en-US" dirty="0"/>
              <a:t>: ranging from </a:t>
            </a:r>
            <a:r>
              <a:rPr lang="en-US" b="1" dirty="0"/>
              <a:t>$250 – $450/month</a:t>
            </a:r>
            <a:r>
              <a:rPr lang="en-US" dirty="0"/>
              <a:t> (Tustin, Cypress, Orange, Seal Beach, OCSD).</a:t>
            </a:r>
          </a:p>
          <a:p>
            <a:pPr>
              <a:buNone/>
            </a:pPr>
            <a:r>
              <a:rPr lang="en-US" b="1" dirty="0"/>
              <a:t>📌 Exceptions / Special Cases</a:t>
            </a:r>
          </a:p>
          <a:p>
            <a:pPr>
              <a:buFont typeface="Arial" panose="020B0604020202020204" pitchFamily="34" charset="0"/>
              <a:buChar char="•"/>
            </a:pPr>
            <a:r>
              <a:rPr lang="en-US" b="1" dirty="0"/>
              <a:t>Santa Ana PD</a:t>
            </a:r>
            <a:r>
              <a:rPr lang="en-US" dirty="0"/>
              <a:t>: Uniquely recognizes </a:t>
            </a:r>
            <a:r>
              <a:rPr lang="en-US" b="1" dirty="0"/>
              <a:t>AA + 60 units</a:t>
            </a:r>
            <a:r>
              <a:rPr lang="en-US" dirty="0"/>
              <a:t> as an alternative pathway to incentive pay.</a:t>
            </a:r>
          </a:p>
          <a:p>
            <a:pPr>
              <a:buFont typeface="Arial" panose="020B0604020202020204" pitchFamily="34" charset="0"/>
              <a:buChar char="•"/>
            </a:pPr>
            <a:r>
              <a:rPr lang="en-US" b="1" dirty="0"/>
              <a:t>Anaheim PD</a:t>
            </a:r>
            <a:r>
              <a:rPr lang="en-US" dirty="0"/>
              <a:t>: Incentive (10–12.5%) is tied to </a:t>
            </a:r>
            <a:r>
              <a:rPr lang="en-US" b="1" dirty="0"/>
              <a:t>POST certificates</a:t>
            </a:r>
            <a:r>
              <a:rPr lang="en-US" dirty="0"/>
              <a:t>, not directly to degrees.</a:t>
            </a:r>
          </a:p>
          <a:p>
            <a:pPr>
              <a:buFont typeface="Arial" panose="020B0604020202020204" pitchFamily="34" charset="0"/>
              <a:buChar char="•"/>
            </a:pPr>
            <a:r>
              <a:rPr lang="en-US" b="1" dirty="0"/>
              <a:t>Brea PD &amp; Irvine PD</a:t>
            </a:r>
            <a:r>
              <a:rPr lang="en-US" dirty="0"/>
              <a:t>: Incentives apply </a:t>
            </a:r>
            <a:r>
              <a:rPr lang="en-US" b="1" dirty="0"/>
              <a:t>only for Master’s degrees</a:t>
            </a:r>
            <a:r>
              <a:rPr lang="en-US" dirty="0"/>
              <a:t> (not for Bachelor’s).</a:t>
            </a:r>
          </a:p>
          <a:p>
            <a:pPr>
              <a:buFont typeface="Arial" panose="020B0604020202020204" pitchFamily="34" charset="0"/>
              <a:buChar char="•"/>
            </a:pPr>
            <a:r>
              <a:rPr lang="en-US" b="1" dirty="0"/>
              <a:t>Costa Mesa PD</a:t>
            </a:r>
            <a:r>
              <a:rPr lang="en-US" dirty="0"/>
              <a:t>: MOU acknowledges incentives but does not provide details in the reviewed section.</a:t>
            </a:r>
          </a:p>
          <a:p>
            <a:pPr>
              <a:buNone/>
            </a:pPr>
            <a:br>
              <a:rPr lang="en-US" dirty="0"/>
            </a:br>
            <a:endParaRPr lang="en-US" dirty="0"/>
          </a:p>
          <a:p>
            <a:pPr>
              <a:buNone/>
            </a:pPr>
            <a:r>
              <a:rPr lang="en-US" b="1" dirty="0"/>
              <a:t>✅ Key Takeaway</a:t>
            </a:r>
          </a:p>
          <a:p>
            <a:pPr>
              <a:buFont typeface="Arial" panose="020B0604020202020204" pitchFamily="34" charset="0"/>
              <a:buChar char="•"/>
            </a:pPr>
            <a:r>
              <a:rPr lang="en-US" b="1" dirty="0"/>
              <a:t>Bachelor’s degree incentives are the norm across Orange County agencies.</a:t>
            </a:r>
            <a:endParaRPr lang="en-US" dirty="0"/>
          </a:p>
          <a:p>
            <a:pPr>
              <a:buFont typeface="Arial" panose="020B0604020202020204" pitchFamily="34" charset="0"/>
              <a:buChar char="•"/>
            </a:pPr>
            <a:r>
              <a:rPr lang="en-US" dirty="0"/>
              <a:t>Agencies differ in how they reward it—either as </a:t>
            </a:r>
            <a:r>
              <a:rPr lang="en-US" b="1" dirty="0"/>
              <a:t>flat stipends</a:t>
            </a:r>
            <a:r>
              <a:rPr lang="en-US" dirty="0"/>
              <a:t> or as a </a:t>
            </a:r>
            <a:r>
              <a:rPr lang="en-US" b="1" dirty="0"/>
              <a:t>percentage of salary</a:t>
            </a:r>
            <a:r>
              <a:rPr lang="en-US" dirty="0"/>
              <a:t>—but nearly all have a provision.</a:t>
            </a:r>
          </a:p>
          <a:p>
            <a:pPr>
              <a:buFont typeface="Arial" panose="020B0604020202020204" pitchFamily="34" charset="0"/>
              <a:buChar char="•"/>
            </a:pPr>
            <a:r>
              <a:rPr lang="en-US" dirty="0"/>
              <a:t>Only a few outliers (Anaheim, Brea, Irvine, Costa Mesa) structure their programs differently.</a:t>
            </a:r>
          </a:p>
          <a:p>
            <a:pPr>
              <a:buNone/>
            </a:pPr>
            <a:br>
              <a:rPr lang="en-US" dirty="0"/>
            </a:br>
            <a:endParaRPr lang="en-US" dirty="0"/>
          </a:p>
          <a:p>
            <a:pPr>
              <a:buNone/>
            </a:pPr>
            <a:r>
              <a:rPr lang="en-US"/>
              <a:t>Would you like me to </a:t>
            </a:r>
            <a:r>
              <a:rPr lang="en-US" b="1"/>
              <a:t>reformat this into a clean one-page handout or chart</a:t>
            </a:r>
            <a:r>
              <a:rPr lang="en-US"/>
              <a:t> (e.g., agency | incentive type | bachelor’s degree required: Yes/No), so you can present it directly at your Advisory meeting?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902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details the structure of the degree, highlighting flexibility through hybrid and online formats, recognition of prior experience, and integration with existing educational credentials to streamline student progression.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185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identifies the diverse student groups the program aims to serve, focusing on professionals active in public safety and those pursuing leadership roles, including veterans and support staff.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688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curriculum split between foundational lower-division courses and advanced upper-division coursework emphasizing leadership and management topics relevant to public safety.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93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examples of upper-division courses designed to prepare students with essential skills in leadership, communication, budgeting, data analysis, and ethical governance.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64DA4E-8829-4FDB-BFAF-B482F7381B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32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lists the first half of the core courses for the Bachelor of Science in Public Safety Management program. These courses cover foundational knowledge, technical writing, contemporary practices, ethics, sociological perspectives, and finance in public safety.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52BF3-687F-4BEE-845C-C4978416E5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17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lists the second half of the core courses for the Bachelor of Science in Public Safety Management program. Topics include legal issues, human resources, strategic planning, leadership communication, cultural relations, community approaches, and applied research.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52BF3-687F-4BEE-845C-C4978416E5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68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specialized emphasis tracks available within the BS Public Safety Management program. Each track offers a set of focused courses tailored to prepare students for careers in emergency management, EMS leadership, and modern policing strategies.  Technology or Terrorism or RTTT emphasis track.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52BF3-687F-4BEE-845C-C4978416E5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80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1816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9255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6904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179E16E-4218-6E14-6145-417994DFCB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FE8B9AF-5078-7FD8-B6E6-6774C9900D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Date Placeholder 3">
            <a:extLst>
              <a:ext uri="{FF2B5EF4-FFF2-40B4-BE49-F238E27FC236}">
                <a16:creationId xmlns:a16="http://schemas.microsoft.com/office/drawing/2014/main" id="{7093CB29-2E5F-BC9A-7739-89DCB9C9C830}"/>
              </a:ext>
            </a:extLst>
          </p:cNvPr>
          <p:cNvSpPr>
            <a:spLocks noGrp="1"/>
          </p:cNvSpPr>
          <p:nvPr>
            <p:ph type="dt" sz="half" idx="10"/>
          </p:nvPr>
        </p:nvSpPr>
        <p:spPr/>
        <p:txBody>
          <a:bodyPr/>
          <a:lstStyle>
            <a:lvl1pPr>
              <a:defRPr/>
            </a:lvl1pPr>
          </a:lstStyle>
          <a:p>
            <a:pPr>
              <a:defRPr/>
            </a:pPr>
            <a:fld id="{59E0B28C-1E06-422E-A69D-D4C969DBB383}" type="datetime1">
              <a:rPr lang="en-US"/>
              <a:pPr>
                <a:defRPr/>
              </a:pPr>
              <a:t>11/17/2025</a:t>
            </a:fld>
            <a:endParaRPr lang="en-US"/>
          </a:p>
        </p:txBody>
      </p:sp>
      <p:sp>
        <p:nvSpPr>
          <p:cNvPr id="7" name="Footer Placeholder 4">
            <a:extLst>
              <a:ext uri="{FF2B5EF4-FFF2-40B4-BE49-F238E27FC236}">
                <a16:creationId xmlns:a16="http://schemas.microsoft.com/office/drawing/2014/main" id="{9D2189E5-3FD0-FC32-B461-EDA538D1B8F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714EED3-96F6-5775-2DB7-41AF0EDAF395}"/>
              </a:ext>
            </a:extLst>
          </p:cNvPr>
          <p:cNvSpPr>
            <a:spLocks noGrp="1"/>
          </p:cNvSpPr>
          <p:nvPr>
            <p:ph type="sldNum" sz="quarter" idx="12"/>
          </p:nvPr>
        </p:nvSpPr>
        <p:spPr/>
        <p:txBody>
          <a:bodyPr/>
          <a:lstStyle>
            <a:lvl1pPr>
              <a:defRPr smtClean="0"/>
            </a:lvl1pPr>
          </a:lstStyle>
          <a:p>
            <a:pPr>
              <a:defRPr/>
            </a:pPr>
            <a:fld id="{3EB271E7-0317-4559-837F-A2DD0658389F}" type="slidenum">
              <a:rPr lang="en-US" altLang="en-US"/>
              <a:pPr>
                <a:defRPr/>
              </a:pPr>
              <a:t>‹#›</a:t>
            </a:fld>
            <a:endParaRPr lang="en-US" altLang="en-US"/>
          </a:p>
        </p:txBody>
      </p:sp>
    </p:spTree>
    <p:extLst>
      <p:ext uri="{BB962C8B-B14F-4D97-AF65-F5344CB8AC3E}">
        <p14:creationId xmlns:p14="http://schemas.microsoft.com/office/powerpoint/2010/main" val="118029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FCB221C-56BE-7B7B-DDCB-B424F75E64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Date Placeholder 3">
            <a:extLst>
              <a:ext uri="{FF2B5EF4-FFF2-40B4-BE49-F238E27FC236}">
                <a16:creationId xmlns:a16="http://schemas.microsoft.com/office/drawing/2014/main" id="{1217CCEE-E920-AD02-EEC9-6E18C322F314}"/>
              </a:ext>
            </a:extLst>
          </p:cNvPr>
          <p:cNvSpPr>
            <a:spLocks noGrp="1"/>
          </p:cNvSpPr>
          <p:nvPr>
            <p:ph type="dt" sz="half" idx="10"/>
          </p:nvPr>
        </p:nvSpPr>
        <p:spPr/>
        <p:txBody>
          <a:bodyPr/>
          <a:lstStyle>
            <a:lvl1pPr>
              <a:defRPr/>
            </a:lvl1pPr>
          </a:lstStyle>
          <a:p>
            <a:pPr>
              <a:defRPr/>
            </a:pPr>
            <a:fld id="{C024BF9F-5DD5-4BC4-99D9-71C84CF2846F}" type="datetime1">
              <a:rPr lang="en-US"/>
              <a:pPr>
                <a:defRPr/>
              </a:pPr>
              <a:t>11/17/2025</a:t>
            </a:fld>
            <a:endParaRPr lang="en-US"/>
          </a:p>
        </p:txBody>
      </p:sp>
      <p:sp>
        <p:nvSpPr>
          <p:cNvPr id="6" name="Footer Placeholder 4">
            <a:extLst>
              <a:ext uri="{FF2B5EF4-FFF2-40B4-BE49-F238E27FC236}">
                <a16:creationId xmlns:a16="http://schemas.microsoft.com/office/drawing/2014/main" id="{E2589E5D-276F-76DD-B583-463A16AEAC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349749-47E7-F048-CA1A-585853379757}"/>
              </a:ext>
            </a:extLst>
          </p:cNvPr>
          <p:cNvSpPr>
            <a:spLocks noGrp="1"/>
          </p:cNvSpPr>
          <p:nvPr>
            <p:ph type="sldNum" sz="quarter" idx="12"/>
          </p:nvPr>
        </p:nvSpPr>
        <p:spPr/>
        <p:txBody>
          <a:bodyPr/>
          <a:lstStyle>
            <a:lvl1pPr>
              <a:defRPr smtClean="0"/>
            </a:lvl1pPr>
          </a:lstStyle>
          <a:p>
            <a:pPr>
              <a:defRPr/>
            </a:pPr>
            <a:fld id="{5552ABD1-4F47-4B37-84FA-3C1AC4A84EE5}" type="slidenum">
              <a:rPr lang="en-US" altLang="en-US"/>
              <a:pPr>
                <a:defRPr/>
              </a:pPr>
              <a:t>‹#›</a:t>
            </a:fld>
            <a:endParaRPr lang="en-US" altLang="en-US"/>
          </a:p>
        </p:txBody>
      </p:sp>
    </p:spTree>
    <p:extLst>
      <p:ext uri="{BB962C8B-B14F-4D97-AF65-F5344CB8AC3E}">
        <p14:creationId xmlns:p14="http://schemas.microsoft.com/office/powerpoint/2010/main" val="1106822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131AF0-8969-19D1-FCCD-F3D49933B1E1}"/>
              </a:ext>
            </a:extLst>
          </p:cNvPr>
          <p:cNvCxnSpPr/>
          <p:nvPr userDrawn="1"/>
        </p:nvCxnSpPr>
        <p:spPr>
          <a:xfrm>
            <a:off x="0" y="1690688"/>
            <a:ext cx="12192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7200B12-BB40-3BC9-672E-44AB3A7EA4E0}"/>
              </a:ext>
            </a:extLst>
          </p:cNvPr>
          <p:cNvSpPr>
            <a:spLocks noGrp="1"/>
          </p:cNvSpPr>
          <p:nvPr>
            <p:ph type="dt" sz="half" idx="10"/>
          </p:nvPr>
        </p:nvSpPr>
        <p:spPr/>
        <p:txBody>
          <a:bodyPr/>
          <a:lstStyle>
            <a:lvl1pPr>
              <a:defRPr/>
            </a:lvl1pPr>
          </a:lstStyle>
          <a:p>
            <a:pPr>
              <a:defRPr/>
            </a:pPr>
            <a:fld id="{E941CB54-B45D-48D1-8359-30945B47CEEB}" type="datetime1">
              <a:rPr lang="en-US"/>
              <a:pPr>
                <a:defRPr/>
              </a:pPr>
              <a:t>11/17/2025</a:t>
            </a:fld>
            <a:endParaRPr lang="en-US"/>
          </a:p>
        </p:txBody>
      </p:sp>
      <p:sp>
        <p:nvSpPr>
          <p:cNvPr id="6" name="Footer Placeholder 4">
            <a:extLst>
              <a:ext uri="{FF2B5EF4-FFF2-40B4-BE49-F238E27FC236}">
                <a16:creationId xmlns:a16="http://schemas.microsoft.com/office/drawing/2014/main" id="{802B3ACD-2FF0-E521-987E-4D3E8397E8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6294C3-70AB-9798-9F01-820E6C7C02A2}"/>
              </a:ext>
            </a:extLst>
          </p:cNvPr>
          <p:cNvSpPr>
            <a:spLocks noGrp="1"/>
          </p:cNvSpPr>
          <p:nvPr>
            <p:ph type="sldNum" sz="quarter" idx="12"/>
          </p:nvPr>
        </p:nvSpPr>
        <p:spPr/>
        <p:txBody>
          <a:bodyPr/>
          <a:lstStyle>
            <a:lvl1pPr>
              <a:defRPr smtClean="0"/>
            </a:lvl1pPr>
          </a:lstStyle>
          <a:p>
            <a:pPr>
              <a:defRPr/>
            </a:pPr>
            <a:fld id="{FC476006-C1D0-472B-987C-AD979B8E7C71}" type="slidenum">
              <a:rPr lang="en-US" altLang="en-US"/>
              <a:pPr>
                <a:defRPr/>
              </a:pPr>
              <a:t>‹#›</a:t>
            </a:fld>
            <a:endParaRPr lang="en-US" altLang="en-US"/>
          </a:p>
        </p:txBody>
      </p:sp>
    </p:spTree>
    <p:extLst>
      <p:ext uri="{BB962C8B-B14F-4D97-AF65-F5344CB8AC3E}">
        <p14:creationId xmlns:p14="http://schemas.microsoft.com/office/powerpoint/2010/main" val="841222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EA09BB-1A62-2AB7-271C-A0DB5BDAAAE9}"/>
              </a:ext>
            </a:extLst>
          </p:cNvPr>
          <p:cNvSpPr>
            <a:spLocks noGrp="1"/>
          </p:cNvSpPr>
          <p:nvPr>
            <p:ph type="dt" sz="half" idx="10"/>
          </p:nvPr>
        </p:nvSpPr>
        <p:spPr/>
        <p:txBody>
          <a:bodyPr/>
          <a:lstStyle>
            <a:lvl1pPr>
              <a:defRPr/>
            </a:lvl1pPr>
          </a:lstStyle>
          <a:p>
            <a:pPr>
              <a:defRPr/>
            </a:pPr>
            <a:fld id="{426652B8-701C-4408-9639-5ACD90904BEE}" type="datetime1">
              <a:rPr lang="en-US"/>
              <a:pPr>
                <a:defRPr/>
              </a:pPr>
              <a:t>11/17/2025</a:t>
            </a:fld>
            <a:endParaRPr lang="en-US"/>
          </a:p>
        </p:txBody>
      </p:sp>
      <p:sp>
        <p:nvSpPr>
          <p:cNvPr id="5" name="Footer Placeholder 4">
            <a:extLst>
              <a:ext uri="{FF2B5EF4-FFF2-40B4-BE49-F238E27FC236}">
                <a16:creationId xmlns:a16="http://schemas.microsoft.com/office/drawing/2014/main" id="{5DD1A20A-72F8-A44F-DDA7-6F368B6DBD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966C69-56AC-64A5-FD0B-B2D0B1CAC904}"/>
              </a:ext>
            </a:extLst>
          </p:cNvPr>
          <p:cNvSpPr>
            <a:spLocks noGrp="1"/>
          </p:cNvSpPr>
          <p:nvPr>
            <p:ph type="sldNum" sz="quarter" idx="12"/>
          </p:nvPr>
        </p:nvSpPr>
        <p:spPr/>
        <p:txBody>
          <a:bodyPr/>
          <a:lstStyle>
            <a:lvl1pPr>
              <a:defRPr/>
            </a:lvl1pPr>
          </a:lstStyle>
          <a:p>
            <a:pPr>
              <a:defRPr/>
            </a:pPr>
            <a:fld id="{61D59510-E144-47B6-A159-5CA26E586328}" type="slidenum">
              <a:rPr lang="en-US" altLang="en-US"/>
              <a:pPr>
                <a:defRPr/>
              </a:pPr>
              <a:t>‹#›</a:t>
            </a:fld>
            <a:endParaRPr lang="en-US" altLang="en-US"/>
          </a:p>
        </p:txBody>
      </p:sp>
    </p:spTree>
    <p:extLst>
      <p:ext uri="{BB962C8B-B14F-4D97-AF65-F5344CB8AC3E}">
        <p14:creationId xmlns:p14="http://schemas.microsoft.com/office/powerpoint/2010/main" val="3164397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056FBE6-3AFA-819C-985A-23C7BB4D329F}"/>
              </a:ext>
            </a:extLst>
          </p:cNvPr>
          <p:cNvSpPr>
            <a:spLocks noGrp="1"/>
          </p:cNvSpPr>
          <p:nvPr>
            <p:ph type="dt" sz="half" idx="10"/>
          </p:nvPr>
        </p:nvSpPr>
        <p:spPr/>
        <p:txBody>
          <a:bodyPr/>
          <a:lstStyle>
            <a:lvl1pPr>
              <a:defRPr/>
            </a:lvl1pPr>
          </a:lstStyle>
          <a:p>
            <a:pPr>
              <a:defRPr/>
            </a:pPr>
            <a:fld id="{4376E304-E283-4B22-9B48-3C50801C7D9A}" type="datetime1">
              <a:rPr lang="en-US"/>
              <a:pPr>
                <a:defRPr/>
              </a:pPr>
              <a:t>11/17/2025</a:t>
            </a:fld>
            <a:endParaRPr lang="en-US"/>
          </a:p>
        </p:txBody>
      </p:sp>
      <p:sp>
        <p:nvSpPr>
          <p:cNvPr id="6" name="Footer Placeholder 4">
            <a:extLst>
              <a:ext uri="{FF2B5EF4-FFF2-40B4-BE49-F238E27FC236}">
                <a16:creationId xmlns:a16="http://schemas.microsoft.com/office/drawing/2014/main" id="{7466809E-C379-70B3-DC68-F85F08CDCF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53D0ED-255F-45CB-8D4C-D93A375CBC83}"/>
              </a:ext>
            </a:extLst>
          </p:cNvPr>
          <p:cNvSpPr>
            <a:spLocks noGrp="1"/>
          </p:cNvSpPr>
          <p:nvPr>
            <p:ph type="sldNum" sz="quarter" idx="12"/>
          </p:nvPr>
        </p:nvSpPr>
        <p:spPr/>
        <p:txBody>
          <a:bodyPr/>
          <a:lstStyle>
            <a:lvl1pPr>
              <a:defRPr/>
            </a:lvl1pPr>
          </a:lstStyle>
          <a:p>
            <a:pPr>
              <a:defRPr/>
            </a:pPr>
            <a:fld id="{47C875A8-EDEB-480E-8370-18A974F86546}" type="slidenum">
              <a:rPr lang="en-US" altLang="en-US"/>
              <a:pPr>
                <a:defRPr/>
              </a:pPr>
              <a:t>‹#›</a:t>
            </a:fld>
            <a:endParaRPr lang="en-US" altLang="en-US"/>
          </a:p>
        </p:txBody>
      </p:sp>
    </p:spTree>
    <p:extLst>
      <p:ext uri="{BB962C8B-B14F-4D97-AF65-F5344CB8AC3E}">
        <p14:creationId xmlns:p14="http://schemas.microsoft.com/office/powerpoint/2010/main" val="2385933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8DD5F6C-E2BB-87EF-2EF8-ADE92FB48A3E}"/>
              </a:ext>
            </a:extLst>
          </p:cNvPr>
          <p:cNvSpPr>
            <a:spLocks noGrp="1"/>
          </p:cNvSpPr>
          <p:nvPr>
            <p:ph type="dt" sz="half" idx="10"/>
          </p:nvPr>
        </p:nvSpPr>
        <p:spPr/>
        <p:txBody>
          <a:bodyPr/>
          <a:lstStyle>
            <a:lvl1pPr>
              <a:defRPr/>
            </a:lvl1pPr>
          </a:lstStyle>
          <a:p>
            <a:pPr>
              <a:defRPr/>
            </a:pPr>
            <a:fld id="{3C735FF8-95EF-49BB-92B5-7E47E934BC44}" type="datetime1">
              <a:rPr lang="en-US"/>
              <a:pPr>
                <a:defRPr/>
              </a:pPr>
              <a:t>11/17/2025</a:t>
            </a:fld>
            <a:endParaRPr lang="en-US"/>
          </a:p>
        </p:txBody>
      </p:sp>
      <p:sp>
        <p:nvSpPr>
          <p:cNvPr id="8" name="Footer Placeholder 4">
            <a:extLst>
              <a:ext uri="{FF2B5EF4-FFF2-40B4-BE49-F238E27FC236}">
                <a16:creationId xmlns:a16="http://schemas.microsoft.com/office/drawing/2014/main" id="{99BF2602-2A72-72AC-64FF-67E76AF5F0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07A6FF1-4D77-1DF5-E581-C2FF9841A5CA}"/>
              </a:ext>
            </a:extLst>
          </p:cNvPr>
          <p:cNvSpPr>
            <a:spLocks noGrp="1"/>
          </p:cNvSpPr>
          <p:nvPr>
            <p:ph type="sldNum" sz="quarter" idx="12"/>
          </p:nvPr>
        </p:nvSpPr>
        <p:spPr/>
        <p:txBody>
          <a:bodyPr/>
          <a:lstStyle>
            <a:lvl1pPr>
              <a:defRPr/>
            </a:lvl1pPr>
          </a:lstStyle>
          <a:p>
            <a:pPr>
              <a:defRPr/>
            </a:pPr>
            <a:fld id="{9D3480ED-E1D5-44AD-8AC7-17EB2134EC7E}" type="slidenum">
              <a:rPr lang="en-US" altLang="en-US"/>
              <a:pPr>
                <a:defRPr/>
              </a:pPr>
              <a:t>‹#›</a:t>
            </a:fld>
            <a:endParaRPr lang="en-US" altLang="en-US"/>
          </a:p>
        </p:txBody>
      </p:sp>
    </p:spTree>
    <p:extLst>
      <p:ext uri="{BB962C8B-B14F-4D97-AF65-F5344CB8AC3E}">
        <p14:creationId xmlns:p14="http://schemas.microsoft.com/office/powerpoint/2010/main" val="2225325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4F54CA8-E1A3-3D97-3A66-ADD60A33F33C}"/>
              </a:ext>
            </a:extLst>
          </p:cNvPr>
          <p:cNvSpPr>
            <a:spLocks noGrp="1"/>
          </p:cNvSpPr>
          <p:nvPr>
            <p:ph type="dt" sz="half" idx="10"/>
          </p:nvPr>
        </p:nvSpPr>
        <p:spPr/>
        <p:txBody>
          <a:bodyPr/>
          <a:lstStyle>
            <a:lvl1pPr>
              <a:defRPr/>
            </a:lvl1pPr>
          </a:lstStyle>
          <a:p>
            <a:pPr>
              <a:defRPr/>
            </a:pPr>
            <a:fld id="{E7968486-DFD1-49A7-9986-DB79BC1DF2DE}" type="datetime1">
              <a:rPr lang="en-US"/>
              <a:pPr>
                <a:defRPr/>
              </a:pPr>
              <a:t>11/17/2025</a:t>
            </a:fld>
            <a:endParaRPr lang="en-US"/>
          </a:p>
        </p:txBody>
      </p:sp>
      <p:sp>
        <p:nvSpPr>
          <p:cNvPr id="4" name="Footer Placeholder 4">
            <a:extLst>
              <a:ext uri="{FF2B5EF4-FFF2-40B4-BE49-F238E27FC236}">
                <a16:creationId xmlns:a16="http://schemas.microsoft.com/office/drawing/2014/main" id="{79BD5FC1-3083-D0C4-8D0D-007A43DB1E9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93832B1-6D03-8F10-46D5-E8542C96FC83}"/>
              </a:ext>
            </a:extLst>
          </p:cNvPr>
          <p:cNvSpPr>
            <a:spLocks noGrp="1"/>
          </p:cNvSpPr>
          <p:nvPr>
            <p:ph type="sldNum" sz="quarter" idx="12"/>
          </p:nvPr>
        </p:nvSpPr>
        <p:spPr/>
        <p:txBody>
          <a:bodyPr/>
          <a:lstStyle>
            <a:lvl1pPr>
              <a:defRPr/>
            </a:lvl1pPr>
          </a:lstStyle>
          <a:p>
            <a:pPr>
              <a:defRPr/>
            </a:pPr>
            <a:fld id="{4CEEEE9F-B9E8-4BCB-9436-162DBC8005D5}" type="slidenum">
              <a:rPr lang="en-US" altLang="en-US"/>
              <a:pPr>
                <a:defRPr/>
              </a:pPr>
              <a:t>‹#›</a:t>
            </a:fld>
            <a:endParaRPr lang="en-US" altLang="en-US"/>
          </a:p>
        </p:txBody>
      </p:sp>
    </p:spTree>
    <p:extLst>
      <p:ext uri="{BB962C8B-B14F-4D97-AF65-F5344CB8AC3E}">
        <p14:creationId xmlns:p14="http://schemas.microsoft.com/office/powerpoint/2010/main" val="1178842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46631FB-2C30-D07E-7024-5B61297DC324}"/>
              </a:ext>
            </a:extLst>
          </p:cNvPr>
          <p:cNvSpPr>
            <a:spLocks noGrp="1"/>
          </p:cNvSpPr>
          <p:nvPr>
            <p:ph type="dt" sz="half" idx="10"/>
          </p:nvPr>
        </p:nvSpPr>
        <p:spPr/>
        <p:txBody>
          <a:bodyPr/>
          <a:lstStyle>
            <a:lvl1pPr>
              <a:defRPr/>
            </a:lvl1pPr>
          </a:lstStyle>
          <a:p>
            <a:pPr>
              <a:defRPr/>
            </a:pPr>
            <a:fld id="{1B783D4D-CC01-48C2-B451-805635BAC971}" type="datetime1">
              <a:rPr lang="en-US"/>
              <a:pPr>
                <a:defRPr/>
              </a:pPr>
              <a:t>11/17/2025</a:t>
            </a:fld>
            <a:endParaRPr lang="en-US"/>
          </a:p>
        </p:txBody>
      </p:sp>
      <p:sp>
        <p:nvSpPr>
          <p:cNvPr id="3" name="Footer Placeholder 4">
            <a:extLst>
              <a:ext uri="{FF2B5EF4-FFF2-40B4-BE49-F238E27FC236}">
                <a16:creationId xmlns:a16="http://schemas.microsoft.com/office/drawing/2014/main" id="{C8B3D4CC-9F0B-9E9D-5F87-B8215195C2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DD64777-D1E6-0CC5-EAA7-F3BBE3B5D050}"/>
              </a:ext>
            </a:extLst>
          </p:cNvPr>
          <p:cNvSpPr>
            <a:spLocks noGrp="1"/>
          </p:cNvSpPr>
          <p:nvPr>
            <p:ph type="sldNum" sz="quarter" idx="12"/>
          </p:nvPr>
        </p:nvSpPr>
        <p:spPr/>
        <p:txBody>
          <a:bodyPr/>
          <a:lstStyle>
            <a:lvl1pPr>
              <a:defRPr/>
            </a:lvl1pPr>
          </a:lstStyle>
          <a:p>
            <a:pPr>
              <a:defRPr/>
            </a:pPr>
            <a:fld id="{75A5DBD3-FC4D-4448-B28B-265385B40614}" type="slidenum">
              <a:rPr lang="en-US" altLang="en-US"/>
              <a:pPr>
                <a:defRPr/>
              </a:pPr>
              <a:t>‹#›</a:t>
            </a:fld>
            <a:endParaRPr lang="en-US" altLang="en-US"/>
          </a:p>
        </p:txBody>
      </p:sp>
    </p:spTree>
    <p:extLst>
      <p:ext uri="{BB962C8B-B14F-4D97-AF65-F5344CB8AC3E}">
        <p14:creationId xmlns:p14="http://schemas.microsoft.com/office/powerpoint/2010/main" val="366871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3123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97D0D9B-ABDE-8E64-9311-20094EB81A33}"/>
              </a:ext>
            </a:extLst>
          </p:cNvPr>
          <p:cNvSpPr>
            <a:spLocks noGrp="1"/>
          </p:cNvSpPr>
          <p:nvPr>
            <p:ph type="dt" sz="half" idx="10"/>
          </p:nvPr>
        </p:nvSpPr>
        <p:spPr/>
        <p:txBody>
          <a:bodyPr/>
          <a:lstStyle>
            <a:lvl1pPr>
              <a:defRPr/>
            </a:lvl1pPr>
          </a:lstStyle>
          <a:p>
            <a:pPr>
              <a:defRPr/>
            </a:pPr>
            <a:fld id="{412E26E5-D796-4BD1-BF4D-C00B07E72010}" type="datetime1">
              <a:rPr lang="en-US"/>
              <a:pPr>
                <a:defRPr/>
              </a:pPr>
              <a:t>11/17/2025</a:t>
            </a:fld>
            <a:endParaRPr lang="en-US"/>
          </a:p>
        </p:txBody>
      </p:sp>
      <p:sp>
        <p:nvSpPr>
          <p:cNvPr id="6" name="Footer Placeholder 4">
            <a:extLst>
              <a:ext uri="{FF2B5EF4-FFF2-40B4-BE49-F238E27FC236}">
                <a16:creationId xmlns:a16="http://schemas.microsoft.com/office/drawing/2014/main" id="{55F15DB8-FA70-7530-F9EF-55CB77A5F1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6B513CF-F8C7-0F1F-81D3-438B09D729D5}"/>
              </a:ext>
            </a:extLst>
          </p:cNvPr>
          <p:cNvSpPr>
            <a:spLocks noGrp="1"/>
          </p:cNvSpPr>
          <p:nvPr>
            <p:ph type="sldNum" sz="quarter" idx="12"/>
          </p:nvPr>
        </p:nvSpPr>
        <p:spPr/>
        <p:txBody>
          <a:bodyPr/>
          <a:lstStyle>
            <a:lvl1pPr>
              <a:defRPr/>
            </a:lvl1pPr>
          </a:lstStyle>
          <a:p>
            <a:pPr>
              <a:defRPr/>
            </a:pPr>
            <a:fld id="{058CFB25-11A4-4C07-A73B-04F7983BA781}" type="slidenum">
              <a:rPr lang="en-US" altLang="en-US"/>
              <a:pPr>
                <a:defRPr/>
              </a:pPr>
              <a:t>‹#›</a:t>
            </a:fld>
            <a:endParaRPr lang="en-US" altLang="en-US"/>
          </a:p>
        </p:txBody>
      </p:sp>
    </p:spTree>
    <p:extLst>
      <p:ext uri="{BB962C8B-B14F-4D97-AF65-F5344CB8AC3E}">
        <p14:creationId xmlns:p14="http://schemas.microsoft.com/office/powerpoint/2010/main" val="91012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9CF41EC-94C1-58E1-7DEA-E7FAE0DD274F}"/>
              </a:ext>
            </a:extLst>
          </p:cNvPr>
          <p:cNvSpPr>
            <a:spLocks noGrp="1"/>
          </p:cNvSpPr>
          <p:nvPr>
            <p:ph type="dt" sz="half" idx="10"/>
          </p:nvPr>
        </p:nvSpPr>
        <p:spPr/>
        <p:txBody>
          <a:bodyPr/>
          <a:lstStyle>
            <a:lvl1pPr>
              <a:defRPr/>
            </a:lvl1pPr>
          </a:lstStyle>
          <a:p>
            <a:pPr>
              <a:defRPr/>
            </a:pPr>
            <a:fld id="{CC13843B-E7C9-4954-A951-04D2C9673212}" type="datetime1">
              <a:rPr lang="en-US"/>
              <a:pPr>
                <a:defRPr/>
              </a:pPr>
              <a:t>11/17/2025</a:t>
            </a:fld>
            <a:endParaRPr lang="en-US"/>
          </a:p>
        </p:txBody>
      </p:sp>
      <p:sp>
        <p:nvSpPr>
          <p:cNvPr id="6" name="Footer Placeholder 4">
            <a:extLst>
              <a:ext uri="{FF2B5EF4-FFF2-40B4-BE49-F238E27FC236}">
                <a16:creationId xmlns:a16="http://schemas.microsoft.com/office/drawing/2014/main" id="{788A6526-9E21-A013-1F95-C81EF31991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DF2C3B-FBCF-7EFB-EEDC-B630EF9E41C2}"/>
              </a:ext>
            </a:extLst>
          </p:cNvPr>
          <p:cNvSpPr>
            <a:spLocks noGrp="1"/>
          </p:cNvSpPr>
          <p:nvPr>
            <p:ph type="sldNum" sz="quarter" idx="12"/>
          </p:nvPr>
        </p:nvSpPr>
        <p:spPr/>
        <p:txBody>
          <a:bodyPr/>
          <a:lstStyle>
            <a:lvl1pPr>
              <a:defRPr/>
            </a:lvl1pPr>
          </a:lstStyle>
          <a:p>
            <a:pPr>
              <a:defRPr/>
            </a:pPr>
            <a:fld id="{E3267B1D-D8F5-4C8C-9D89-D1C47FD43E31}" type="slidenum">
              <a:rPr lang="en-US" altLang="en-US"/>
              <a:pPr>
                <a:defRPr/>
              </a:pPr>
              <a:t>‹#›</a:t>
            </a:fld>
            <a:endParaRPr lang="en-US" altLang="en-US"/>
          </a:p>
        </p:txBody>
      </p:sp>
    </p:spTree>
    <p:extLst>
      <p:ext uri="{BB962C8B-B14F-4D97-AF65-F5344CB8AC3E}">
        <p14:creationId xmlns:p14="http://schemas.microsoft.com/office/powerpoint/2010/main" val="13355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7049EA-D190-701D-82FA-256BE567AFD6}"/>
              </a:ext>
            </a:extLst>
          </p:cNvPr>
          <p:cNvSpPr>
            <a:spLocks noGrp="1"/>
          </p:cNvSpPr>
          <p:nvPr>
            <p:ph type="dt" sz="half" idx="10"/>
          </p:nvPr>
        </p:nvSpPr>
        <p:spPr/>
        <p:txBody>
          <a:bodyPr/>
          <a:lstStyle>
            <a:lvl1pPr>
              <a:defRPr/>
            </a:lvl1pPr>
          </a:lstStyle>
          <a:p>
            <a:pPr>
              <a:defRPr/>
            </a:pPr>
            <a:fld id="{6BDC2B88-5DA3-4B17-BA3B-8CFEA2482164}" type="datetime1">
              <a:rPr lang="en-US"/>
              <a:pPr>
                <a:defRPr/>
              </a:pPr>
              <a:t>11/17/2025</a:t>
            </a:fld>
            <a:endParaRPr lang="en-US"/>
          </a:p>
        </p:txBody>
      </p:sp>
      <p:sp>
        <p:nvSpPr>
          <p:cNvPr id="5" name="Footer Placeholder 4">
            <a:extLst>
              <a:ext uri="{FF2B5EF4-FFF2-40B4-BE49-F238E27FC236}">
                <a16:creationId xmlns:a16="http://schemas.microsoft.com/office/drawing/2014/main" id="{F2A0C7FD-EF3E-5A88-9FE1-1DA2E5EA36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6ADB25-906A-4F83-2EF5-CD2BC3E8F3C4}"/>
              </a:ext>
            </a:extLst>
          </p:cNvPr>
          <p:cNvSpPr>
            <a:spLocks noGrp="1"/>
          </p:cNvSpPr>
          <p:nvPr>
            <p:ph type="sldNum" sz="quarter" idx="12"/>
          </p:nvPr>
        </p:nvSpPr>
        <p:spPr/>
        <p:txBody>
          <a:bodyPr/>
          <a:lstStyle>
            <a:lvl1pPr>
              <a:defRPr/>
            </a:lvl1pPr>
          </a:lstStyle>
          <a:p>
            <a:pPr>
              <a:defRPr/>
            </a:pPr>
            <a:fld id="{950CAE9E-E1C7-45B7-8577-1E5753D988F6}" type="slidenum">
              <a:rPr lang="en-US" altLang="en-US"/>
              <a:pPr>
                <a:defRPr/>
              </a:pPr>
              <a:t>‹#›</a:t>
            </a:fld>
            <a:endParaRPr lang="en-US" altLang="en-US"/>
          </a:p>
        </p:txBody>
      </p:sp>
    </p:spTree>
    <p:extLst>
      <p:ext uri="{BB962C8B-B14F-4D97-AF65-F5344CB8AC3E}">
        <p14:creationId xmlns:p14="http://schemas.microsoft.com/office/powerpoint/2010/main" val="4248415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D17722-D0DA-B5F1-E056-DFA571FA4B9E}"/>
              </a:ext>
            </a:extLst>
          </p:cNvPr>
          <p:cNvSpPr>
            <a:spLocks noGrp="1"/>
          </p:cNvSpPr>
          <p:nvPr>
            <p:ph type="dt" sz="half" idx="10"/>
          </p:nvPr>
        </p:nvSpPr>
        <p:spPr/>
        <p:txBody>
          <a:bodyPr/>
          <a:lstStyle>
            <a:lvl1pPr>
              <a:defRPr/>
            </a:lvl1pPr>
          </a:lstStyle>
          <a:p>
            <a:pPr>
              <a:defRPr/>
            </a:pPr>
            <a:fld id="{4330C7CF-5611-417D-87B9-C3C5F5774279}" type="datetime1">
              <a:rPr lang="en-US"/>
              <a:pPr>
                <a:defRPr/>
              </a:pPr>
              <a:t>11/17/2025</a:t>
            </a:fld>
            <a:endParaRPr lang="en-US"/>
          </a:p>
        </p:txBody>
      </p:sp>
      <p:sp>
        <p:nvSpPr>
          <p:cNvPr id="5" name="Footer Placeholder 4">
            <a:extLst>
              <a:ext uri="{FF2B5EF4-FFF2-40B4-BE49-F238E27FC236}">
                <a16:creationId xmlns:a16="http://schemas.microsoft.com/office/drawing/2014/main" id="{90F68EC1-1996-77AA-192D-0CD78C6D6E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C9526D-F7B2-B2EF-1E44-908100E99498}"/>
              </a:ext>
            </a:extLst>
          </p:cNvPr>
          <p:cNvSpPr>
            <a:spLocks noGrp="1"/>
          </p:cNvSpPr>
          <p:nvPr>
            <p:ph type="sldNum" sz="quarter" idx="12"/>
          </p:nvPr>
        </p:nvSpPr>
        <p:spPr/>
        <p:txBody>
          <a:bodyPr/>
          <a:lstStyle>
            <a:lvl1pPr>
              <a:defRPr/>
            </a:lvl1pPr>
          </a:lstStyle>
          <a:p>
            <a:pPr>
              <a:defRPr/>
            </a:pPr>
            <a:fld id="{6A9C6B29-A20C-4D72-966E-0B52F6C65822}" type="slidenum">
              <a:rPr lang="en-US" altLang="en-US"/>
              <a:pPr>
                <a:defRPr/>
              </a:pPr>
              <a:t>‹#›</a:t>
            </a:fld>
            <a:endParaRPr lang="en-US" altLang="en-US"/>
          </a:p>
        </p:txBody>
      </p:sp>
    </p:spTree>
    <p:extLst>
      <p:ext uri="{BB962C8B-B14F-4D97-AF65-F5344CB8AC3E}">
        <p14:creationId xmlns:p14="http://schemas.microsoft.com/office/powerpoint/2010/main" val="322164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411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40966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5673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0929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0858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5804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346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697045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C61802D-035C-C91F-74EB-05F09F9F659D}"/>
              </a:ext>
            </a:extLst>
          </p:cNvPr>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2E1A24E-5C80-B38F-87C6-D53AADEB230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FC7475-A856-A55B-3387-8CA31E87E93D}"/>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0FC5860-AA1E-472A-9894-ACFFB37565FF}" type="datetime1">
              <a:rPr lang="en-US"/>
              <a:pPr>
                <a:defRPr/>
              </a:pPr>
              <a:t>11/17/2025</a:t>
            </a:fld>
            <a:endParaRPr lang="en-US"/>
          </a:p>
        </p:txBody>
      </p:sp>
      <p:sp>
        <p:nvSpPr>
          <p:cNvPr id="5" name="Footer Placeholder 4">
            <a:extLst>
              <a:ext uri="{FF2B5EF4-FFF2-40B4-BE49-F238E27FC236}">
                <a16:creationId xmlns:a16="http://schemas.microsoft.com/office/drawing/2014/main" id="{0E74D626-C565-6973-BB99-95FC8C69CC82}"/>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3426182-7E83-2EB5-8AC7-3C69987D885C}"/>
              </a:ext>
            </a:extLst>
          </p:cNvPr>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294928C1-F5C8-4FE0-B025-5BB481A27902}" type="slidenum">
              <a:rPr lang="en-US" altLang="en-US"/>
              <a:pPr>
                <a:defRPr/>
              </a:pPr>
              <a:t>‹#›</a:t>
            </a:fld>
            <a:endParaRPr lang="en-US" altLang="en-US"/>
          </a:p>
        </p:txBody>
      </p:sp>
    </p:spTree>
    <p:extLst>
      <p:ext uri="{BB962C8B-B14F-4D97-AF65-F5344CB8AC3E}">
        <p14:creationId xmlns:p14="http://schemas.microsoft.com/office/powerpoint/2010/main" val="1234663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Vu_timothy@sac.ed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5590FB4-765C-C173-8D86-F08CD18FFF61}"/>
              </a:ext>
            </a:extLst>
          </p:cNvPr>
          <p:cNvSpPr>
            <a:spLocks noGrp="1"/>
          </p:cNvSpPr>
          <p:nvPr>
            <p:ph type="ctrTitle"/>
          </p:nvPr>
        </p:nvSpPr>
        <p:spPr>
          <a:xfrm>
            <a:off x="2209800" y="2336983"/>
            <a:ext cx="7772400" cy="1790700"/>
          </a:xfrm>
        </p:spPr>
        <p:txBody>
          <a:bodyPr wrap="square" anchor="b">
            <a:normAutofit/>
          </a:bodyPr>
          <a:lstStyle/>
          <a:p>
            <a:pPr eaLnBrk="1" hangingPunct="1"/>
            <a:r>
              <a:rPr lang="en-US" altLang="en-US" dirty="0"/>
              <a:t>Criminal Justice Academies</a:t>
            </a:r>
            <a:br>
              <a:rPr lang="en-US" altLang="en-US" dirty="0"/>
            </a:br>
            <a:br>
              <a:rPr lang="en-US" altLang="en-US" dirty="0"/>
            </a:br>
            <a:endParaRPr lang="en-US" altLang="en-US" dirty="0"/>
          </a:p>
        </p:txBody>
      </p:sp>
      <p:sp>
        <p:nvSpPr>
          <p:cNvPr id="7171" name="Subtitle 2">
            <a:extLst>
              <a:ext uri="{FF2B5EF4-FFF2-40B4-BE49-F238E27FC236}">
                <a16:creationId xmlns:a16="http://schemas.microsoft.com/office/drawing/2014/main" id="{D12DDAF6-B6BF-F863-AD2A-3B0EE5947108}"/>
              </a:ext>
            </a:extLst>
          </p:cNvPr>
          <p:cNvSpPr>
            <a:spLocks noGrp="1"/>
          </p:cNvSpPr>
          <p:nvPr>
            <p:ph type="subTitle" idx="1"/>
          </p:nvPr>
        </p:nvSpPr>
        <p:spPr>
          <a:xfrm>
            <a:off x="2667000" y="4127683"/>
            <a:ext cx="6858000" cy="1241822"/>
          </a:xfrm>
        </p:spPr>
        <p:txBody>
          <a:bodyPr wrap="square" anchor="t">
            <a:normAutofit/>
          </a:bodyPr>
          <a:lstStyle/>
          <a:p>
            <a:pPr eaLnBrk="1" hangingPunct="1"/>
            <a:r>
              <a:rPr lang="en-US" altLang="en-US"/>
              <a:t>November 17, </a:t>
            </a:r>
            <a:r>
              <a:rPr lang="en-US" altLang="en-US" dirty="0"/>
              <a:t>2025</a:t>
            </a:r>
          </a:p>
          <a:p>
            <a:pPr eaLnBrk="1" hangingPunct="1"/>
            <a:r>
              <a:rPr lang="en-US" altLang="en-US" dirty="0"/>
              <a:t>Tim Vu </a:t>
            </a:r>
          </a:p>
          <a:p>
            <a:pPr eaLnBrk="1" hangingPunct="1"/>
            <a:r>
              <a:rPr lang="en-US" altLang="en-US" dirty="0"/>
              <a:t>Assistant Professor</a:t>
            </a:r>
          </a:p>
        </p:txBody>
      </p:sp>
      <p:sp>
        <p:nvSpPr>
          <p:cNvPr id="7176" name="Slide Number Placeholder 3">
            <a:extLst>
              <a:ext uri="{FF2B5EF4-FFF2-40B4-BE49-F238E27FC236}">
                <a16:creationId xmlns:a16="http://schemas.microsoft.com/office/drawing/2014/main" id="{2446BEF3-79B2-872D-09B2-7118A6AFD19D}"/>
              </a:ext>
            </a:extLst>
          </p:cNvPr>
          <p:cNvSpPr>
            <a:spLocks noGrp="1"/>
          </p:cNvSpPr>
          <p:nvPr>
            <p:ph type="sldNum" sz="quarter" idx="12"/>
          </p:nvPr>
        </p:nvSpPr>
        <p:spPr>
          <a:xfrm>
            <a:off x="7981950" y="5624514"/>
            <a:ext cx="2057400" cy="273844"/>
          </a:xfrm>
        </p:spPr>
        <p:txBody>
          <a:bodyPr/>
          <a:lstStyle/>
          <a:p>
            <a:pPr defTabSz="685800">
              <a:spcAft>
                <a:spcPts val="450"/>
              </a:spcAft>
              <a:defRPr/>
            </a:pPr>
            <a:fld id="{5552ABD1-4F47-4B37-84FA-3C1AC4A84EE5}" type="slidenum">
              <a:rPr lang="en-US" altLang="en-US">
                <a:latin typeface="Calibri"/>
              </a:rPr>
              <a:pPr defTabSz="685800">
                <a:spcAft>
                  <a:spcPts val="450"/>
                </a:spcAft>
                <a:defRPr/>
              </a:pPr>
              <a:t>1</a:t>
            </a:fld>
            <a:endParaRPr lang="en-US" altLang="en-US">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281FAAD6-7619-0546-6849-B65782B8E134}"/>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000" b="1"/>
              <a:t>BS Public Safety Management: Emphasis Tracks</a:t>
            </a:r>
          </a:p>
        </p:txBody>
      </p:sp>
      <p:pic>
        <p:nvPicPr>
          <p:cNvPr id="5" name="Content Placeholder 4" descr="Fire extinguisher and hose reel in hotel corridor">
            <a:extLst>
              <a:ext uri="{FF2B5EF4-FFF2-40B4-BE49-F238E27FC236}">
                <a16:creationId xmlns:a16="http://schemas.microsoft.com/office/drawing/2014/main" id="{9F2C06E3-D198-4FE8-9ADE-FB6D0FC1C08F}"/>
              </a:ext>
            </a:extLst>
          </p:cNvPr>
          <p:cNvPicPr>
            <a:picLocks noGrp="1" noChangeAspect="1"/>
          </p:cNvPicPr>
          <p:nvPr>
            <p:ph sz="half" idx="1"/>
          </p:nvPr>
        </p:nvPicPr>
        <p:blipFill>
          <a:blip r:embed="rId3"/>
          <a:srcRect l="22706" r="43296"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199C477B-B089-BC95-348D-9B607173A0A5}"/>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Emergency Management courses: PSMA 445, PSMA 450, PSMA 455</a:t>
            </a:r>
          </a:p>
          <a:p>
            <a:pPr indent="-228600" defTabSz="914400">
              <a:lnSpc>
                <a:spcPct val="90000"/>
              </a:lnSpc>
              <a:buFont typeface="Arial" panose="020B0604020202020204" pitchFamily="34" charset="0"/>
              <a:buChar char="•"/>
            </a:pPr>
            <a:r>
              <a:rPr lang="en-US" sz="1900"/>
              <a:t>EMS Management courses: PSMA 460, PSMA 465, PSMA 470</a:t>
            </a:r>
          </a:p>
          <a:p>
            <a:pPr indent="-228600" defTabSz="914400">
              <a:lnSpc>
                <a:spcPct val="90000"/>
              </a:lnSpc>
              <a:buFont typeface="Arial" panose="020B0604020202020204" pitchFamily="34" charset="0"/>
              <a:buChar char="•"/>
            </a:pPr>
            <a:r>
              <a:rPr lang="en-US" sz="1900"/>
              <a:t>Modern Policing courses: PSMA 475, PSMA 480, PSMA 485</a:t>
            </a:r>
          </a:p>
        </p:txBody>
      </p:sp>
    </p:spTree>
    <p:extLst>
      <p:ext uri="{BB962C8B-B14F-4D97-AF65-F5344CB8AC3E}">
        <p14:creationId xmlns:p14="http://schemas.microsoft.com/office/powerpoint/2010/main" val="2999801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A7CE8555-FD8C-8B7A-8D63-8D1B44764D09}"/>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Benefits of Implementation</a:t>
            </a:r>
          </a:p>
        </p:txBody>
      </p:sp>
      <p:pic>
        <p:nvPicPr>
          <p:cNvPr id="5" name="Content Placeholder 4" descr="Bright ladder against dull ladders">
            <a:extLst>
              <a:ext uri="{FF2B5EF4-FFF2-40B4-BE49-F238E27FC236}">
                <a16:creationId xmlns:a16="http://schemas.microsoft.com/office/drawing/2014/main" id="{63EEA1B4-418D-442B-BAE1-2F3CFB69D7D7}"/>
              </a:ext>
            </a:extLst>
          </p:cNvPr>
          <p:cNvPicPr>
            <a:picLocks noGrp="1" noChangeAspect="1"/>
          </p:cNvPicPr>
          <p:nvPr>
            <p:ph sz="half" idx="1"/>
          </p:nvPr>
        </p:nvPicPr>
        <p:blipFill>
          <a:blip r:embed="rId3"/>
          <a:srcRect l="50061" r="11739"/>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B2D6B14F-E342-EB7F-18DA-931F70DD3432}"/>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Creates a clear progression from POST training to degree completion</a:t>
            </a:r>
          </a:p>
          <a:p>
            <a:pPr indent="-228600" defTabSz="914400">
              <a:lnSpc>
                <a:spcPct val="90000"/>
              </a:lnSpc>
              <a:buFont typeface="Arial" panose="020B0604020202020204" pitchFamily="34" charset="0"/>
              <a:buChar char="•"/>
            </a:pPr>
            <a:r>
              <a:rPr lang="en-US" sz="1900"/>
              <a:t>Aligns educational programs with current workforce needs</a:t>
            </a:r>
          </a:p>
          <a:p>
            <a:pPr indent="-228600" defTabSz="914400">
              <a:lnSpc>
                <a:spcPct val="90000"/>
              </a:lnSpc>
              <a:buFont typeface="Arial" panose="020B0604020202020204" pitchFamily="34" charset="0"/>
              <a:buChar char="•"/>
            </a:pPr>
            <a:r>
              <a:rPr lang="en-US" sz="1900"/>
              <a:t>Expands availability of POST-approved training and leadership education</a:t>
            </a:r>
          </a:p>
          <a:p>
            <a:pPr indent="-228600" defTabSz="914400">
              <a:lnSpc>
                <a:spcPct val="90000"/>
              </a:lnSpc>
              <a:buFont typeface="Arial" panose="020B0604020202020204" pitchFamily="34" charset="0"/>
              <a:buChar char="•"/>
            </a:pPr>
            <a:r>
              <a:rPr lang="en-US" sz="1900"/>
              <a:t>Strengthens partnerships with local agencies and community stakeholders</a:t>
            </a:r>
          </a:p>
        </p:txBody>
      </p:sp>
    </p:spTree>
    <p:extLst>
      <p:ext uri="{BB962C8B-B14F-4D97-AF65-F5344CB8AC3E}">
        <p14:creationId xmlns:p14="http://schemas.microsoft.com/office/powerpoint/2010/main" val="2485246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D5B97B31-1AEA-631E-D00F-EE79AC47E362}"/>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3600" b="1"/>
              <a:t>BS Public Safety Management: Program Structure Highlights</a:t>
            </a:r>
          </a:p>
        </p:txBody>
      </p:sp>
      <p:pic>
        <p:nvPicPr>
          <p:cNvPr id="5" name="Content Placeholder 4" descr="Police car red lights in night time">
            <a:extLst>
              <a:ext uri="{FF2B5EF4-FFF2-40B4-BE49-F238E27FC236}">
                <a16:creationId xmlns:a16="http://schemas.microsoft.com/office/drawing/2014/main" id="{E097FB40-BF57-4688-AB3C-754BE87E0575}"/>
              </a:ext>
            </a:extLst>
          </p:cNvPr>
          <p:cNvPicPr>
            <a:picLocks noGrp="1" noChangeAspect="1"/>
          </p:cNvPicPr>
          <p:nvPr>
            <p:ph sz="half" idx="1"/>
          </p:nvPr>
        </p:nvPicPr>
        <p:blipFill>
          <a:blip r:embed="rId3"/>
          <a:srcRect l="31746" r="31746"/>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A4EE6200-EA63-288E-7A5B-6C2253B38707}"/>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dirty="0"/>
              <a:t>Program development begins Fall 2025.</a:t>
            </a:r>
          </a:p>
          <a:p>
            <a:pPr indent="-228600" defTabSz="914400">
              <a:lnSpc>
                <a:spcPct val="90000"/>
              </a:lnSpc>
              <a:buFont typeface="Arial" panose="020B0604020202020204" pitchFamily="34" charset="0"/>
              <a:buChar char="•"/>
            </a:pPr>
            <a:r>
              <a:rPr lang="en-US" sz="1900" dirty="0"/>
              <a:t>First student cohort to begin in Fall 2027.</a:t>
            </a:r>
          </a:p>
          <a:p>
            <a:pPr indent="-228600" defTabSz="914400">
              <a:lnSpc>
                <a:spcPct val="90000"/>
              </a:lnSpc>
              <a:buFont typeface="Arial" panose="020B0604020202020204" pitchFamily="34" charset="0"/>
              <a:buChar char="•"/>
            </a:pPr>
            <a:r>
              <a:rPr lang="en-US" sz="1900" dirty="0"/>
              <a:t>Designed specifically for working public safety professionals.</a:t>
            </a:r>
          </a:p>
          <a:p>
            <a:pPr indent="-228600" defTabSz="914400">
              <a:lnSpc>
                <a:spcPct val="90000"/>
              </a:lnSpc>
              <a:buFont typeface="Arial" panose="020B0604020202020204" pitchFamily="34" charset="0"/>
              <a:buChar char="•"/>
            </a:pPr>
            <a:r>
              <a:rPr lang="en-US" sz="1900" dirty="0"/>
              <a:t>Includes opportunities for Credit for Prior Learning (CPL).</a:t>
            </a:r>
          </a:p>
        </p:txBody>
      </p:sp>
    </p:spTree>
    <p:extLst>
      <p:ext uri="{BB962C8B-B14F-4D97-AF65-F5344CB8AC3E}">
        <p14:creationId xmlns:p14="http://schemas.microsoft.com/office/powerpoint/2010/main" val="3201201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682C6143-FB4F-24D7-239D-ED4B223E42A1}"/>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000" b="1"/>
              <a:t>Community &amp; Employer Partnerships</a:t>
            </a:r>
          </a:p>
        </p:txBody>
      </p:sp>
      <p:pic>
        <p:nvPicPr>
          <p:cNvPr id="5" name="Content Placeholder 4" descr="Handshake between two people">
            <a:extLst>
              <a:ext uri="{FF2B5EF4-FFF2-40B4-BE49-F238E27FC236}">
                <a16:creationId xmlns:a16="http://schemas.microsoft.com/office/drawing/2014/main" id="{2C948928-AA37-4606-AB3A-F5B3B3B81C94}"/>
              </a:ext>
            </a:extLst>
          </p:cNvPr>
          <p:cNvPicPr>
            <a:picLocks noGrp="1" noChangeAspect="1"/>
          </p:cNvPicPr>
          <p:nvPr>
            <p:ph sz="half" idx="1"/>
          </p:nvPr>
        </p:nvPicPr>
        <p:blipFill>
          <a:blip r:embed="rId3"/>
          <a:srcRect l="35385" r="26415"/>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A21CACEF-8126-C33C-F310-8B1382D42440}"/>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Collaborations with Orange County police and Sheriff departments</a:t>
            </a:r>
          </a:p>
          <a:p>
            <a:pPr indent="-228600" defTabSz="914400">
              <a:lnSpc>
                <a:spcPct val="90000"/>
              </a:lnSpc>
              <a:buFont typeface="Arial" panose="020B0604020202020204" pitchFamily="34" charset="0"/>
              <a:buChar char="•"/>
            </a:pPr>
            <a:r>
              <a:rPr lang="en-US" sz="1900"/>
              <a:t>Engagement with city and county agencies</a:t>
            </a:r>
          </a:p>
          <a:p>
            <a:pPr indent="-228600" defTabSz="914400">
              <a:lnSpc>
                <a:spcPct val="90000"/>
              </a:lnSpc>
              <a:buFont typeface="Arial" panose="020B0604020202020204" pitchFamily="34" charset="0"/>
              <a:buChar char="•"/>
            </a:pPr>
            <a:r>
              <a:rPr lang="en-US" sz="1900"/>
              <a:t>Partnerships with POST </a:t>
            </a:r>
          </a:p>
          <a:p>
            <a:pPr indent="-228600" defTabSz="914400">
              <a:lnSpc>
                <a:spcPct val="90000"/>
              </a:lnSpc>
              <a:buFont typeface="Arial" panose="020B0604020202020204" pitchFamily="34" charset="0"/>
              <a:buChar char="•"/>
            </a:pPr>
            <a:r>
              <a:rPr lang="en-US" sz="1900"/>
              <a:t>Connection with workforce development boards and professional organizations</a:t>
            </a:r>
          </a:p>
        </p:txBody>
      </p:sp>
    </p:spTree>
    <p:extLst>
      <p:ext uri="{BB962C8B-B14F-4D97-AF65-F5344CB8AC3E}">
        <p14:creationId xmlns:p14="http://schemas.microsoft.com/office/powerpoint/2010/main" val="3384684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58EB34B1-AD2A-89FF-362C-738F41FF5EAF}"/>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Institutional Support</a:t>
            </a:r>
          </a:p>
        </p:txBody>
      </p:sp>
      <p:pic>
        <p:nvPicPr>
          <p:cNvPr id="5" name="Content Placeholder 4" descr="Group of people talking">
            <a:extLst>
              <a:ext uri="{FF2B5EF4-FFF2-40B4-BE49-F238E27FC236}">
                <a16:creationId xmlns:a16="http://schemas.microsoft.com/office/drawing/2014/main" id="{6BC582F3-A295-43D0-9CD6-3BD0C3E51551}"/>
              </a:ext>
            </a:extLst>
          </p:cNvPr>
          <p:cNvPicPr>
            <a:picLocks noGrp="1" noChangeAspect="1"/>
          </p:cNvPicPr>
          <p:nvPr>
            <p:ph sz="half" idx="1"/>
          </p:nvPr>
        </p:nvPicPr>
        <p:blipFill>
          <a:blip r:embed="rId3"/>
          <a:srcRect l="45279" r="20722"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5125D8E2-9BBF-C286-DBA4-A2C83456353B}"/>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Interdisciplinary faculty team with strong CTE and Criminal Justice foundation</a:t>
            </a:r>
          </a:p>
          <a:p>
            <a:pPr indent="-228600" defTabSz="914400">
              <a:lnSpc>
                <a:spcPct val="90000"/>
              </a:lnSpc>
              <a:buFont typeface="Arial" panose="020B0604020202020204" pitchFamily="34" charset="0"/>
              <a:buChar char="•"/>
            </a:pPr>
            <a:r>
              <a:rPr lang="en-US" sz="1900"/>
              <a:t>Robust distance education and curriculum infrastructure</a:t>
            </a:r>
          </a:p>
          <a:p>
            <a:pPr indent="-228600" defTabSz="914400">
              <a:lnSpc>
                <a:spcPct val="90000"/>
              </a:lnSpc>
              <a:buFont typeface="Arial" panose="020B0604020202020204" pitchFamily="34" charset="0"/>
              <a:buChar char="•"/>
            </a:pPr>
            <a:r>
              <a:rPr lang="en-US" sz="1900"/>
              <a:t>Comprehensive student support services including counseling and tutoring</a:t>
            </a:r>
          </a:p>
          <a:p>
            <a:pPr indent="-228600" defTabSz="914400">
              <a:lnSpc>
                <a:spcPct val="90000"/>
              </a:lnSpc>
              <a:buFont typeface="Arial" panose="020B0604020202020204" pitchFamily="34" charset="0"/>
              <a:buChar char="•"/>
            </a:pPr>
            <a:r>
              <a:rPr lang="en-US" sz="1900"/>
              <a:t>Academic and program advising available</a:t>
            </a:r>
          </a:p>
        </p:txBody>
      </p:sp>
    </p:spTree>
    <p:extLst>
      <p:ext uri="{BB962C8B-B14F-4D97-AF65-F5344CB8AC3E}">
        <p14:creationId xmlns:p14="http://schemas.microsoft.com/office/powerpoint/2010/main" val="3875098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B99FBF9A-7EE7-E6C0-AC07-23036C7E3314}"/>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Why Choose SAC?</a:t>
            </a:r>
          </a:p>
        </p:txBody>
      </p:sp>
      <p:pic>
        <p:nvPicPr>
          <p:cNvPr id="5" name="Content Placeholder 4" descr="buiding">
            <a:extLst>
              <a:ext uri="{FF2B5EF4-FFF2-40B4-BE49-F238E27FC236}">
                <a16:creationId xmlns:a16="http://schemas.microsoft.com/office/drawing/2014/main" id="{453FE246-4456-4F96-BFC0-77A97D4305EC}"/>
              </a:ext>
            </a:extLst>
          </p:cNvPr>
          <p:cNvPicPr>
            <a:picLocks noGrp="1" noChangeAspect="1"/>
          </p:cNvPicPr>
          <p:nvPr>
            <p:ph sz="half" idx="1"/>
          </p:nvPr>
        </p:nvPicPr>
        <p:blipFill>
          <a:blip r:embed="rId3"/>
          <a:srcRect l="28480" r="31919" b="-2"/>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C432DAAF-6CDE-D34B-2BC8-9555BC06ACFA}"/>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Trusted leader in Criminal Justice and Fire Technology education</a:t>
            </a:r>
          </a:p>
          <a:p>
            <a:pPr indent="-228600" defTabSz="914400">
              <a:lnSpc>
                <a:spcPct val="90000"/>
              </a:lnSpc>
              <a:buFont typeface="Arial" panose="020B0604020202020204" pitchFamily="34" charset="0"/>
              <a:buChar char="•"/>
            </a:pPr>
            <a:r>
              <a:rPr lang="en-US" sz="1900"/>
              <a:t>Existing certificates and associate degrees for smooth progression</a:t>
            </a:r>
          </a:p>
          <a:p>
            <a:pPr indent="-228600" defTabSz="914400">
              <a:lnSpc>
                <a:spcPct val="90000"/>
              </a:lnSpc>
              <a:buFont typeface="Arial" panose="020B0604020202020204" pitchFamily="34" charset="0"/>
              <a:buChar char="•"/>
            </a:pPr>
            <a:r>
              <a:rPr lang="en-US" sz="1900"/>
              <a:t>Strong regional employer relationships</a:t>
            </a:r>
          </a:p>
          <a:p>
            <a:pPr indent="-228600" defTabSz="914400">
              <a:lnSpc>
                <a:spcPct val="90000"/>
              </a:lnSpc>
              <a:buFont typeface="Arial" panose="020B0604020202020204" pitchFamily="34" charset="0"/>
              <a:buChar char="•"/>
            </a:pPr>
            <a:r>
              <a:rPr lang="en-US" sz="1900"/>
              <a:t>Equity-minded and affordable access</a:t>
            </a:r>
          </a:p>
          <a:p>
            <a:pPr indent="-228600" defTabSz="914400">
              <a:lnSpc>
                <a:spcPct val="90000"/>
              </a:lnSpc>
              <a:buFont typeface="Arial" panose="020B0604020202020204" pitchFamily="34" charset="0"/>
              <a:buChar char="•"/>
            </a:pPr>
            <a:r>
              <a:rPr lang="en-US" sz="1900"/>
              <a:t>Experienced in managing apprenticeships and CPL</a:t>
            </a:r>
          </a:p>
          <a:p>
            <a:pPr indent="-228600" defTabSz="914400">
              <a:lnSpc>
                <a:spcPct val="90000"/>
              </a:lnSpc>
              <a:buFont typeface="Arial" panose="020B0604020202020204" pitchFamily="34" charset="0"/>
              <a:buChar char="•"/>
            </a:pPr>
            <a:r>
              <a:rPr lang="en-US" sz="1900" b="1"/>
              <a:t>Criminal Justice Academies Receive Educational Center Status - 2025</a:t>
            </a:r>
          </a:p>
        </p:txBody>
      </p:sp>
    </p:spTree>
    <p:extLst>
      <p:ext uri="{BB962C8B-B14F-4D97-AF65-F5344CB8AC3E}">
        <p14:creationId xmlns:p14="http://schemas.microsoft.com/office/powerpoint/2010/main" val="124831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0CFE-8570-CD55-4723-134F208A5A37}"/>
              </a:ext>
            </a:extLst>
          </p:cNvPr>
          <p:cNvSpPr>
            <a:spLocks noGrp="1"/>
          </p:cNvSpPr>
          <p:nvPr>
            <p:ph type="ctrTitle"/>
          </p:nvPr>
        </p:nvSpPr>
        <p:spPr>
          <a:xfrm>
            <a:off x="5164492" y="320041"/>
            <a:ext cx="5030313" cy="3892668"/>
          </a:xfrm>
        </p:spPr>
        <p:txBody>
          <a:bodyPr>
            <a:normAutofit/>
          </a:bodyPr>
          <a:lstStyle/>
          <a:p>
            <a:pPr algn="l"/>
            <a:r>
              <a:rPr lang="en-US" sz="5700"/>
              <a:t>Thank you</a:t>
            </a:r>
            <a:br>
              <a:rPr lang="en-US" sz="5700"/>
            </a:br>
            <a:r>
              <a:rPr lang="en-US" sz="5700"/>
              <a:t>Questions?</a:t>
            </a:r>
          </a:p>
        </p:txBody>
      </p:sp>
      <p:sp>
        <p:nvSpPr>
          <p:cNvPr id="3" name="Subtitle 2">
            <a:extLst>
              <a:ext uri="{FF2B5EF4-FFF2-40B4-BE49-F238E27FC236}">
                <a16:creationId xmlns:a16="http://schemas.microsoft.com/office/drawing/2014/main" id="{4944DDFD-0593-713C-CC08-3E9BAD5D7F57}"/>
              </a:ext>
            </a:extLst>
          </p:cNvPr>
          <p:cNvSpPr>
            <a:spLocks noGrp="1"/>
          </p:cNvSpPr>
          <p:nvPr>
            <p:ph type="subTitle" idx="1"/>
          </p:nvPr>
        </p:nvSpPr>
        <p:spPr>
          <a:xfrm>
            <a:off x="5164274" y="4631161"/>
            <a:ext cx="5030524" cy="1569486"/>
          </a:xfrm>
        </p:spPr>
        <p:txBody>
          <a:bodyPr>
            <a:normAutofit/>
          </a:bodyPr>
          <a:lstStyle/>
          <a:p>
            <a:pPr algn="l">
              <a:lnSpc>
                <a:spcPct val="90000"/>
              </a:lnSpc>
            </a:pPr>
            <a:r>
              <a:rPr lang="en-US" sz="2200" dirty="0"/>
              <a:t>Tim Vu </a:t>
            </a:r>
          </a:p>
          <a:p>
            <a:pPr algn="l">
              <a:lnSpc>
                <a:spcPct val="90000"/>
              </a:lnSpc>
            </a:pPr>
            <a:r>
              <a:rPr lang="en-US" sz="2200" dirty="0"/>
              <a:t>Assistant Professor</a:t>
            </a:r>
          </a:p>
          <a:p>
            <a:pPr algn="l">
              <a:lnSpc>
                <a:spcPct val="90000"/>
              </a:lnSpc>
            </a:pPr>
            <a:r>
              <a:rPr lang="en-US" sz="2200" dirty="0">
                <a:hlinkClick r:id="rId2"/>
              </a:rPr>
              <a:t>Vu_timothy@sac.edu</a:t>
            </a:r>
            <a:endParaRPr lang="en-US" sz="2200" dirty="0"/>
          </a:p>
          <a:p>
            <a:pPr algn="l">
              <a:lnSpc>
                <a:spcPct val="90000"/>
              </a:lnSpc>
            </a:pPr>
            <a:r>
              <a:rPr lang="en-US" sz="2200" dirty="0"/>
              <a:t>714-566-9202</a:t>
            </a:r>
          </a:p>
        </p:txBody>
      </p:sp>
      <p:pic>
        <p:nvPicPr>
          <p:cNvPr id="5" name="Picture 4" descr="Different colored question marks">
            <a:extLst>
              <a:ext uri="{FF2B5EF4-FFF2-40B4-BE49-F238E27FC236}">
                <a16:creationId xmlns:a16="http://schemas.microsoft.com/office/drawing/2014/main" id="{4B42A488-7DAC-0B3C-BFF3-EC9283DB0B1A}"/>
              </a:ext>
            </a:extLst>
          </p:cNvPr>
          <p:cNvPicPr>
            <a:picLocks noChangeAspect="1"/>
          </p:cNvPicPr>
          <p:nvPr/>
        </p:nvPicPr>
        <p:blipFill>
          <a:blip r:embed="rId3"/>
          <a:srcRect l="32687" r="36599"/>
          <a:stretch>
            <a:fillRect/>
          </a:stretch>
        </p:blipFill>
        <p:spPr>
          <a:xfrm>
            <a:off x="1764030" y="462814"/>
            <a:ext cx="3065526" cy="5614239"/>
          </a:xfrm>
          <a:prstGeom prst="rect">
            <a:avLst/>
          </a:prstGeom>
        </p:spPr>
      </p:pic>
    </p:spTree>
    <p:extLst>
      <p:ext uri="{BB962C8B-B14F-4D97-AF65-F5344CB8AC3E}">
        <p14:creationId xmlns:p14="http://schemas.microsoft.com/office/powerpoint/2010/main" val="3383417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5497322" y="329184"/>
            <a:ext cx="4688333" cy="1783080"/>
          </a:xfrm>
        </p:spPr>
        <p:txBody>
          <a:bodyPr anchor="b">
            <a:normAutofit/>
          </a:bodyPr>
          <a:lstStyle/>
          <a:p>
            <a:pPr>
              <a:lnSpc>
                <a:spcPct val="90000"/>
              </a:lnSpc>
            </a:pPr>
            <a:r>
              <a:rPr lang="en-US" sz="4000"/>
              <a:t>BS Public Safety Management: Program Overview</a:t>
            </a:r>
          </a:p>
        </p:txBody>
      </p:sp>
      <p:pic>
        <p:nvPicPr>
          <p:cNvPr id="6" name="Picture 5" descr="Close-up of a screen">
            <a:extLst>
              <a:ext uri="{FF2B5EF4-FFF2-40B4-BE49-F238E27FC236}">
                <a16:creationId xmlns:a16="http://schemas.microsoft.com/office/drawing/2014/main" id="{9419CA1C-F7CE-B97B-2F8D-1DA3C7022BBB}"/>
              </a:ext>
            </a:extLst>
          </p:cNvPr>
          <p:cNvPicPr>
            <a:picLocks noChangeAspect="1"/>
          </p:cNvPicPr>
          <p:nvPr/>
        </p:nvPicPr>
        <p:blipFill>
          <a:blip r:embed="rId2"/>
          <a:srcRect l="14305" r="51696"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aphicFrame>
        <p:nvGraphicFramePr>
          <p:cNvPr id="11" name="Content Placeholder 2" descr="BS Progam modeled after San Diego Miramar College">
            <a:extLst>
              <a:ext uri="{FF2B5EF4-FFF2-40B4-BE49-F238E27FC236}">
                <a16:creationId xmlns:a16="http://schemas.microsoft.com/office/drawing/2014/main" id="{AA9EDADE-7E13-CF82-CF88-13D1BFF7669D}"/>
              </a:ext>
            </a:extLst>
          </p:cNvPr>
          <p:cNvGraphicFramePr>
            <a:graphicFrameLocks noGrp="1"/>
          </p:cNvGraphicFramePr>
          <p:nvPr>
            <p:ph idx="1"/>
          </p:nvPr>
        </p:nvGraphicFramePr>
        <p:xfrm>
          <a:off x="5497322" y="2706624"/>
          <a:ext cx="4688333"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F7C6BF75-AC61-B4BE-BBBF-5F1BBF4C3D99}"/>
              </a:ext>
            </a:extLst>
          </p:cNvPr>
          <p:cNvSpPr>
            <a:spLocks noGrp="1"/>
          </p:cNvSpPr>
          <p:nvPr>
            <p:ph type="title"/>
          </p:nvPr>
        </p:nvSpPr>
        <p:spPr>
          <a:xfrm>
            <a:off x="4939299" y="548465"/>
            <a:ext cx="5098906" cy="1675623"/>
          </a:xfrm>
        </p:spPr>
        <p:txBody>
          <a:bodyPr vert="horz" lIns="91440" tIns="45720" rIns="91440" bIns="45720" rtlCol="0" anchor="b">
            <a:normAutofit/>
          </a:bodyPr>
          <a:lstStyle/>
          <a:p>
            <a:pPr algn="l" defTabSz="914400">
              <a:lnSpc>
                <a:spcPct val="90000"/>
              </a:lnSpc>
            </a:pPr>
            <a:r>
              <a:rPr lang="en-US" sz="3500" b="1"/>
              <a:t>Purpose of the Degree</a:t>
            </a:r>
          </a:p>
        </p:txBody>
      </p:sp>
      <p:pic>
        <p:nvPicPr>
          <p:cNvPr id="5" name="Content Placeholder 4" descr="Business meeting people table">
            <a:extLst>
              <a:ext uri="{FF2B5EF4-FFF2-40B4-BE49-F238E27FC236}">
                <a16:creationId xmlns:a16="http://schemas.microsoft.com/office/drawing/2014/main" id="{5AC84256-717D-4E05-A2FF-E9BF861D7598}"/>
              </a:ext>
            </a:extLst>
          </p:cNvPr>
          <p:cNvPicPr>
            <a:picLocks noGrp="1" noChangeAspect="1"/>
          </p:cNvPicPr>
          <p:nvPr>
            <p:ph sz="half" idx="1"/>
          </p:nvPr>
        </p:nvPicPr>
        <p:blipFill>
          <a:blip r:embed="rId3"/>
          <a:srcRect l="31314" r="34267"/>
          <a:stretch>
            <a:fillRect/>
          </a:stretch>
        </p:blipFill>
        <p:spPr>
          <a:xfrm>
            <a:off x="1524020" y="10"/>
            <a:ext cx="3147352" cy="6857990"/>
          </a:xfrm>
          <a:prstGeom prst="rect">
            <a:avLst/>
          </a:prstGeom>
          <a:effectLst/>
        </p:spPr>
      </p:pic>
      <p:sp>
        <p:nvSpPr>
          <p:cNvPr id="4" name="Content Placeholder 3">
            <a:extLst>
              <a:ext uri="{FF2B5EF4-FFF2-40B4-BE49-F238E27FC236}">
                <a16:creationId xmlns:a16="http://schemas.microsoft.com/office/drawing/2014/main" id="{50094C6D-2374-AB8D-02DA-C10138B7C11B}"/>
              </a:ext>
            </a:extLst>
          </p:cNvPr>
          <p:cNvSpPr>
            <a:spLocks noGrp="1"/>
          </p:cNvSpPr>
          <p:nvPr>
            <p:ph sz="half" idx="2"/>
          </p:nvPr>
        </p:nvSpPr>
        <p:spPr>
          <a:xfrm>
            <a:off x="4939300" y="2409831"/>
            <a:ext cx="5098904" cy="370521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700"/>
              <a:t>Supports mid-career professionals in law enforcement and public service</a:t>
            </a:r>
          </a:p>
          <a:p>
            <a:pPr indent="-228600" defTabSz="914400">
              <a:lnSpc>
                <a:spcPct val="90000"/>
              </a:lnSpc>
              <a:buFont typeface="Arial" panose="020B0604020202020204" pitchFamily="34" charset="0"/>
              <a:buChar char="•"/>
            </a:pPr>
            <a:r>
              <a:rPr lang="en-US" sz="1700"/>
              <a:t>Prepares students for supervisory and management roles</a:t>
            </a:r>
          </a:p>
          <a:p>
            <a:pPr indent="-228600" defTabSz="914400">
              <a:lnSpc>
                <a:spcPct val="90000"/>
              </a:lnSpc>
              <a:buFont typeface="Arial" panose="020B0604020202020204" pitchFamily="34" charset="0"/>
              <a:buChar char="•"/>
            </a:pPr>
            <a:r>
              <a:rPr lang="en-US" sz="1700"/>
              <a:t>Offers a local, affordable pathway to a bachelor’s degree</a:t>
            </a:r>
          </a:p>
          <a:p>
            <a:pPr indent="-228600" defTabSz="914400">
              <a:lnSpc>
                <a:spcPct val="90000"/>
              </a:lnSpc>
              <a:buFont typeface="Arial" panose="020B0604020202020204" pitchFamily="34" charset="0"/>
              <a:buChar char="•"/>
            </a:pPr>
            <a:r>
              <a:rPr lang="en-US" sz="1700"/>
              <a:t>Focuses on workforce equity and professional advancement</a:t>
            </a:r>
          </a:p>
        </p:txBody>
      </p:sp>
    </p:spTree>
    <p:extLst>
      <p:ext uri="{BB962C8B-B14F-4D97-AF65-F5344CB8AC3E}">
        <p14:creationId xmlns:p14="http://schemas.microsoft.com/office/powerpoint/2010/main" val="129687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BEDDD56C-2FAF-5C14-D757-084A62D70B2A}"/>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Program Highlights</a:t>
            </a:r>
          </a:p>
        </p:txBody>
      </p:sp>
      <p:pic>
        <p:nvPicPr>
          <p:cNvPr id="5" name="Content Placeholder 4" descr="Graduates throwing mortarboards">
            <a:extLst>
              <a:ext uri="{FF2B5EF4-FFF2-40B4-BE49-F238E27FC236}">
                <a16:creationId xmlns:a16="http://schemas.microsoft.com/office/drawing/2014/main" id="{15C762FB-D737-4B59-9586-BF6D95E4E58C}"/>
              </a:ext>
            </a:extLst>
          </p:cNvPr>
          <p:cNvPicPr>
            <a:picLocks noGrp="1" noChangeAspect="1"/>
          </p:cNvPicPr>
          <p:nvPr>
            <p:ph sz="half" idx="1"/>
          </p:nvPr>
        </p:nvPicPr>
        <p:blipFill>
          <a:blip r:embed="rId3"/>
          <a:srcRect l="33002" r="33000"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B5344C80-9CB3-EC8E-18C2-50264C05EAA0}"/>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120-unit Bachelor of Science degree with 60 upper-division units</a:t>
            </a:r>
          </a:p>
          <a:p>
            <a:pPr indent="-228600" defTabSz="914400">
              <a:lnSpc>
                <a:spcPct val="90000"/>
              </a:lnSpc>
              <a:buFont typeface="Arial" panose="020B0604020202020204" pitchFamily="34" charset="0"/>
              <a:buChar char="•"/>
            </a:pPr>
            <a:r>
              <a:rPr lang="en-US" sz="1900"/>
              <a:t>Hybrid and online course designs for working professionals</a:t>
            </a:r>
          </a:p>
          <a:p>
            <a:pPr indent="-228600" defTabSz="914400">
              <a:lnSpc>
                <a:spcPct val="90000"/>
              </a:lnSpc>
              <a:buFont typeface="Arial" panose="020B0604020202020204" pitchFamily="34" charset="0"/>
              <a:buChar char="•"/>
            </a:pPr>
            <a:r>
              <a:rPr lang="en-US" sz="1900"/>
              <a:t>Credit for prior learning (CPL) including POST and public safety experience</a:t>
            </a:r>
          </a:p>
          <a:p>
            <a:pPr indent="-228600" defTabSz="914400">
              <a:lnSpc>
                <a:spcPct val="90000"/>
              </a:lnSpc>
              <a:buFont typeface="Arial" panose="020B0604020202020204" pitchFamily="34" charset="0"/>
              <a:buChar char="•"/>
            </a:pPr>
            <a:r>
              <a:rPr lang="en-US" sz="1900"/>
              <a:t>Stackable with existing SAC degrees and certificates</a:t>
            </a:r>
          </a:p>
        </p:txBody>
      </p:sp>
    </p:spTree>
    <p:extLst>
      <p:ext uri="{BB962C8B-B14F-4D97-AF65-F5344CB8AC3E}">
        <p14:creationId xmlns:p14="http://schemas.microsoft.com/office/powerpoint/2010/main" val="322634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D0C91E6D-EBAF-4412-45BD-53BF7908B79E}"/>
              </a:ext>
            </a:extLst>
          </p:cNvPr>
          <p:cNvSpPr>
            <a:spLocks noGrp="1"/>
          </p:cNvSpPr>
          <p:nvPr>
            <p:ph type="title"/>
          </p:nvPr>
        </p:nvSpPr>
        <p:spPr>
          <a:xfrm>
            <a:off x="2004060" y="4777740"/>
            <a:ext cx="2564242" cy="1412119"/>
          </a:xfrm>
        </p:spPr>
        <p:txBody>
          <a:bodyPr vert="horz" lIns="91440" tIns="45720" rIns="91440" bIns="45720" rtlCol="0" anchor="ctr">
            <a:normAutofit/>
          </a:bodyPr>
          <a:lstStyle/>
          <a:p>
            <a:pPr algn="l" defTabSz="914400">
              <a:lnSpc>
                <a:spcPct val="90000"/>
              </a:lnSpc>
            </a:pPr>
            <a:r>
              <a:rPr lang="en-US" sz="2900" b="1"/>
              <a:t>Target Student Populations</a:t>
            </a:r>
          </a:p>
        </p:txBody>
      </p:sp>
      <p:pic>
        <p:nvPicPr>
          <p:cNvPr id="5" name="Content Placeholder 4" descr="flag with public agency and law enforcement profession represented">
            <a:extLst>
              <a:ext uri="{FF2B5EF4-FFF2-40B4-BE49-F238E27FC236}">
                <a16:creationId xmlns:a16="http://schemas.microsoft.com/office/drawing/2014/main" id="{041DB497-DCDE-47D8-9F07-A09A4F985786}"/>
              </a:ext>
            </a:extLst>
          </p:cNvPr>
          <p:cNvPicPr>
            <a:picLocks noGrp="1" noChangeAspect="1"/>
          </p:cNvPicPr>
          <p:nvPr>
            <p:ph sz="half" idx="1"/>
          </p:nvPr>
        </p:nvPicPr>
        <p:blipFill>
          <a:blip r:embed="rId3"/>
          <a:srcRect t="5558" b="19758"/>
          <a:stretch>
            <a:fillRect/>
          </a:stretch>
        </p:blipFill>
        <p:spPr>
          <a:xfrm>
            <a:off x="15240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98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A0EB9DEE-FD68-0883-F9A1-7E43206E1279}"/>
              </a:ext>
            </a:extLst>
          </p:cNvPr>
          <p:cNvSpPr>
            <a:spLocks noGrp="1"/>
          </p:cNvSpPr>
          <p:nvPr>
            <p:ph sz="half" idx="2"/>
          </p:nvPr>
        </p:nvSpPr>
        <p:spPr>
          <a:xfrm>
            <a:off x="5014720" y="4777740"/>
            <a:ext cx="5173220" cy="1399223"/>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600"/>
              <a:t>Law enforcement officers and public safety personnel</a:t>
            </a:r>
          </a:p>
          <a:p>
            <a:pPr indent="-228600" defTabSz="914400">
              <a:lnSpc>
                <a:spcPct val="90000"/>
              </a:lnSpc>
              <a:buFont typeface="Arial" panose="020B0604020202020204" pitchFamily="34" charset="0"/>
              <a:buChar char="•"/>
            </a:pPr>
            <a:r>
              <a:rPr lang="en-US" sz="1600"/>
              <a:t>Dispatchers and public safety support staff</a:t>
            </a:r>
          </a:p>
          <a:p>
            <a:pPr indent="-228600" defTabSz="914400">
              <a:lnSpc>
                <a:spcPct val="90000"/>
              </a:lnSpc>
              <a:buFont typeface="Arial" panose="020B0604020202020204" pitchFamily="34" charset="0"/>
              <a:buChar char="•"/>
            </a:pPr>
            <a:r>
              <a:rPr lang="en-US" sz="1600"/>
              <a:t>Veterans and apprenticeship completers</a:t>
            </a:r>
          </a:p>
          <a:p>
            <a:pPr indent="-228600" defTabSz="914400">
              <a:lnSpc>
                <a:spcPct val="90000"/>
              </a:lnSpc>
              <a:buFont typeface="Arial" panose="020B0604020202020204" pitchFamily="34" charset="0"/>
              <a:buChar char="•"/>
            </a:pPr>
            <a:r>
              <a:rPr lang="en-US" sz="1600"/>
              <a:t>Supervisors and aspiring leaders in public agencies</a:t>
            </a:r>
          </a:p>
        </p:txBody>
      </p:sp>
    </p:spTree>
    <p:extLst>
      <p:ext uri="{BB962C8B-B14F-4D97-AF65-F5344CB8AC3E}">
        <p14:creationId xmlns:p14="http://schemas.microsoft.com/office/powerpoint/2010/main" val="261602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687F1FBC-7B2A-49D4-4C9E-94EBA52D0998}"/>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Curriculum Overview</a:t>
            </a:r>
          </a:p>
        </p:txBody>
      </p:sp>
      <p:pic>
        <p:nvPicPr>
          <p:cNvPr id="5" name="Content Placeholder 4" descr="Close-up of book page edges">
            <a:extLst>
              <a:ext uri="{FF2B5EF4-FFF2-40B4-BE49-F238E27FC236}">
                <a16:creationId xmlns:a16="http://schemas.microsoft.com/office/drawing/2014/main" id="{BB97301F-DBAE-40C1-9F4C-1E576CA0FA73}"/>
              </a:ext>
            </a:extLst>
          </p:cNvPr>
          <p:cNvPicPr>
            <a:picLocks noGrp="1" noChangeAspect="1"/>
          </p:cNvPicPr>
          <p:nvPr>
            <p:ph sz="half" idx="1"/>
          </p:nvPr>
        </p:nvPicPr>
        <p:blipFill>
          <a:blip r:embed="rId3"/>
          <a:srcRect l="34296" r="31706"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D8EFF001-8777-71A2-67BF-2C8F2A3B9DC5}"/>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Lower Division: 60 units covering general education and related associate degrees</a:t>
            </a:r>
          </a:p>
          <a:p>
            <a:pPr indent="-228600" defTabSz="914400">
              <a:lnSpc>
                <a:spcPct val="90000"/>
              </a:lnSpc>
              <a:buFont typeface="Arial" panose="020B0604020202020204" pitchFamily="34" charset="0"/>
              <a:buChar char="•"/>
            </a:pPr>
            <a:r>
              <a:rPr lang="en-US" sz="1900"/>
              <a:t>Credit for POST or public safety work through CPL</a:t>
            </a:r>
          </a:p>
          <a:p>
            <a:pPr indent="-228600" defTabSz="914400">
              <a:lnSpc>
                <a:spcPct val="90000"/>
              </a:lnSpc>
              <a:buFont typeface="Arial" panose="020B0604020202020204" pitchFamily="34" charset="0"/>
              <a:buChar char="•"/>
            </a:pPr>
            <a:r>
              <a:rPr lang="en-US" sz="1900"/>
              <a:t>Upper Division: 60 units focusing on leadership, ethics, strategic planning, budgeting</a:t>
            </a:r>
          </a:p>
          <a:p>
            <a:pPr indent="-228600" defTabSz="914400">
              <a:lnSpc>
                <a:spcPct val="90000"/>
              </a:lnSpc>
              <a:buFont typeface="Arial" panose="020B0604020202020204" pitchFamily="34" charset="0"/>
              <a:buChar char="•"/>
            </a:pPr>
            <a:r>
              <a:rPr lang="en-US" sz="1900"/>
              <a:t>Includes community engagement, DEIA, HR management, technology, and capstone project</a:t>
            </a:r>
          </a:p>
        </p:txBody>
      </p:sp>
    </p:spTree>
    <p:extLst>
      <p:ext uri="{BB962C8B-B14F-4D97-AF65-F5344CB8AC3E}">
        <p14:creationId xmlns:p14="http://schemas.microsoft.com/office/powerpoint/2010/main" val="35178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BDA79406-6252-1102-C630-597E0D42CE97}"/>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700" b="1"/>
              <a:t>Sample Upper-Division Courses</a:t>
            </a:r>
          </a:p>
        </p:txBody>
      </p:sp>
      <p:pic>
        <p:nvPicPr>
          <p:cNvPr id="5" name="Content Placeholder 4" descr="Aerial view of empty auditorium">
            <a:extLst>
              <a:ext uri="{FF2B5EF4-FFF2-40B4-BE49-F238E27FC236}">
                <a16:creationId xmlns:a16="http://schemas.microsoft.com/office/drawing/2014/main" id="{56FF16FC-AEEB-40C3-BAA9-B2D5B393E104}"/>
              </a:ext>
            </a:extLst>
          </p:cNvPr>
          <p:cNvPicPr>
            <a:picLocks noGrp="1" noChangeAspect="1"/>
          </p:cNvPicPr>
          <p:nvPr>
            <p:ph sz="half" idx="1"/>
          </p:nvPr>
        </p:nvPicPr>
        <p:blipFill>
          <a:blip r:embed="rId3"/>
          <a:srcRect l="33274" r="32728"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99E81F07-355D-6116-72CE-F5D962223532}"/>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a:t>Leadership in Public Safety Organizations</a:t>
            </a:r>
          </a:p>
          <a:p>
            <a:pPr indent="-228600" defTabSz="914400">
              <a:lnSpc>
                <a:spcPct val="90000"/>
              </a:lnSpc>
              <a:buFont typeface="Arial" panose="020B0604020202020204" pitchFamily="34" charset="0"/>
              <a:buChar char="•"/>
            </a:pPr>
            <a:r>
              <a:rPr lang="en-US" sz="1900"/>
              <a:t>Crisis and Emergency Communication</a:t>
            </a:r>
          </a:p>
          <a:p>
            <a:pPr indent="-228600" defTabSz="914400">
              <a:lnSpc>
                <a:spcPct val="90000"/>
              </a:lnSpc>
              <a:buFont typeface="Arial" panose="020B0604020202020204" pitchFamily="34" charset="0"/>
              <a:buChar char="•"/>
            </a:pPr>
            <a:r>
              <a:rPr lang="en-US" sz="1900"/>
              <a:t>Strategic Planning and Innovation</a:t>
            </a:r>
          </a:p>
          <a:p>
            <a:pPr indent="-228600" defTabSz="914400">
              <a:lnSpc>
                <a:spcPct val="90000"/>
              </a:lnSpc>
              <a:buFont typeface="Arial" panose="020B0604020202020204" pitchFamily="34" charset="0"/>
              <a:buChar char="•"/>
            </a:pPr>
            <a:r>
              <a:rPr lang="en-US" sz="1900"/>
              <a:t>Public Sector Budgeting and Finance</a:t>
            </a:r>
          </a:p>
          <a:p>
            <a:pPr indent="-228600" defTabSz="914400">
              <a:lnSpc>
                <a:spcPct val="90000"/>
              </a:lnSpc>
              <a:buFont typeface="Arial" panose="020B0604020202020204" pitchFamily="34" charset="0"/>
              <a:buChar char="•"/>
            </a:pPr>
            <a:r>
              <a:rPr lang="en-US" sz="1900"/>
              <a:t>Data-Driven Decision-Making</a:t>
            </a:r>
          </a:p>
          <a:p>
            <a:pPr indent="-228600" defTabSz="914400">
              <a:lnSpc>
                <a:spcPct val="90000"/>
              </a:lnSpc>
              <a:buFont typeface="Arial" panose="020B0604020202020204" pitchFamily="34" charset="0"/>
              <a:buChar char="•"/>
            </a:pPr>
            <a:r>
              <a:rPr lang="en-US" sz="1900"/>
              <a:t>Ethics and Accountability in Government</a:t>
            </a:r>
          </a:p>
        </p:txBody>
      </p:sp>
    </p:spTree>
    <p:extLst>
      <p:ext uri="{BB962C8B-B14F-4D97-AF65-F5344CB8AC3E}">
        <p14:creationId xmlns:p14="http://schemas.microsoft.com/office/powerpoint/2010/main" val="671723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C220775C-2CA3-CD06-B59E-C79696F26793}"/>
              </a:ext>
            </a:extLst>
          </p:cNvPr>
          <p:cNvSpPr>
            <a:spLocks noGrp="1"/>
          </p:cNvSpPr>
          <p:nvPr>
            <p:ph type="title"/>
          </p:nvPr>
        </p:nvSpPr>
        <p:spPr>
          <a:xfrm>
            <a:off x="5497322" y="329184"/>
            <a:ext cx="4688333" cy="1783080"/>
          </a:xfrm>
        </p:spPr>
        <p:txBody>
          <a:bodyPr vert="horz" lIns="91440" tIns="45720" rIns="91440" bIns="45720" rtlCol="0" anchor="b">
            <a:normAutofit/>
          </a:bodyPr>
          <a:lstStyle/>
          <a:p>
            <a:pPr algn="l" defTabSz="914400">
              <a:lnSpc>
                <a:spcPct val="90000"/>
              </a:lnSpc>
            </a:pPr>
            <a:r>
              <a:rPr lang="en-US" sz="4000" b="1"/>
              <a:t>BS Public Safety Management: Core Courses Part 1</a:t>
            </a:r>
          </a:p>
        </p:txBody>
      </p:sp>
      <p:pic>
        <p:nvPicPr>
          <p:cNvPr id="5" name="Content Placeholder 4" descr="Police car on the street">
            <a:extLst>
              <a:ext uri="{FF2B5EF4-FFF2-40B4-BE49-F238E27FC236}">
                <a16:creationId xmlns:a16="http://schemas.microsoft.com/office/drawing/2014/main" id="{66E96AD3-967B-43CC-BBDB-7F18F204A313}"/>
              </a:ext>
            </a:extLst>
          </p:cNvPr>
          <p:cNvPicPr>
            <a:picLocks noGrp="1" noChangeAspect="1"/>
          </p:cNvPicPr>
          <p:nvPr>
            <p:ph sz="half" idx="1"/>
          </p:nvPr>
        </p:nvPicPr>
        <p:blipFill>
          <a:blip r:embed="rId3"/>
          <a:srcRect l="33026" r="33026"/>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Content Placeholder 3">
            <a:extLst>
              <a:ext uri="{FF2B5EF4-FFF2-40B4-BE49-F238E27FC236}">
                <a16:creationId xmlns:a16="http://schemas.microsoft.com/office/drawing/2014/main" id="{2C77AF38-2214-EB36-F501-E163019F34DE}"/>
              </a:ext>
            </a:extLst>
          </p:cNvPr>
          <p:cNvSpPr>
            <a:spLocks noGrp="1"/>
          </p:cNvSpPr>
          <p:nvPr>
            <p:ph sz="half" idx="2"/>
          </p:nvPr>
        </p:nvSpPr>
        <p:spPr>
          <a:xfrm>
            <a:off x="5497322" y="2706624"/>
            <a:ext cx="4688333" cy="348386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dirty="0"/>
              <a:t>PSMA 401: Foundations in Public Safety Management</a:t>
            </a:r>
          </a:p>
          <a:p>
            <a:pPr indent="-228600" defTabSz="914400">
              <a:lnSpc>
                <a:spcPct val="90000"/>
              </a:lnSpc>
              <a:buFont typeface="Arial" panose="020B0604020202020204" pitchFamily="34" charset="0"/>
              <a:buChar char="•"/>
            </a:pPr>
            <a:r>
              <a:rPr lang="en-US" sz="1900" dirty="0"/>
              <a:t>ENGL 402: Advanced Technical Writing</a:t>
            </a:r>
          </a:p>
          <a:p>
            <a:pPr indent="-228600" defTabSz="914400">
              <a:lnSpc>
                <a:spcPct val="90000"/>
              </a:lnSpc>
              <a:buFont typeface="Arial" panose="020B0604020202020204" pitchFamily="34" charset="0"/>
              <a:buChar char="•"/>
            </a:pPr>
            <a:r>
              <a:rPr lang="en-US" sz="1900" dirty="0"/>
              <a:t>PSMA 405: Contemporary Public Safety Practices</a:t>
            </a:r>
          </a:p>
          <a:p>
            <a:pPr indent="-228600" defTabSz="914400">
              <a:lnSpc>
                <a:spcPct val="90000"/>
              </a:lnSpc>
              <a:buFont typeface="Arial" panose="020B0604020202020204" pitchFamily="34" charset="0"/>
              <a:buChar char="•"/>
            </a:pPr>
            <a:r>
              <a:rPr lang="en-US" sz="1900" dirty="0"/>
              <a:t>PADM 420: Ethics in Public Safety</a:t>
            </a:r>
          </a:p>
          <a:p>
            <a:pPr indent="-228600" defTabSz="914400">
              <a:lnSpc>
                <a:spcPct val="90000"/>
              </a:lnSpc>
              <a:buFont typeface="Arial" panose="020B0604020202020204" pitchFamily="34" charset="0"/>
              <a:buChar char="•"/>
            </a:pPr>
            <a:r>
              <a:rPr lang="en-US" sz="1900" dirty="0"/>
              <a:t>SOCO 410: Sociological Perspectives on Public Safety</a:t>
            </a:r>
          </a:p>
          <a:p>
            <a:pPr indent="-228600" defTabSz="914400">
              <a:lnSpc>
                <a:spcPct val="90000"/>
              </a:lnSpc>
              <a:buFont typeface="Arial" panose="020B0604020202020204" pitchFamily="34" charset="0"/>
              <a:buChar char="•"/>
            </a:pPr>
            <a:r>
              <a:rPr lang="en-US" sz="1900" dirty="0"/>
              <a:t>PSMA 410: Public Safety Finance</a:t>
            </a:r>
          </a:p>
        </p:txBody>
      </p:sp>
    </p:spTree>
    <p:extLst>
      <p:ext uri="{BB962C8B-B14F-4D97-AF65-F5344CB8AC3E}">
        <p14:creationId xmlns:p14="http://schemas.microsoft.com/office/powerpoint/2010/main" val="2663610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0FA105BA-A745-C712-F4CF-1AC3B3FBA5CA}"/>
              </a:ext>
            </a:extLst>
          </p:cNvPr>
          <p:cNvSpPr>
            <a:spLocks noGrp="1"/>
          </p:cNvSpPr>
          <p:nvPr>
            <p:ph type="title"/>
          </p:nvPr>
        </p:nvSpPr>
        <p:spPr>
          <a:xfrm>
            <a:off x="1953369" y="238540"/>
            <a:ext cx="8285260" cy="1434415"/>
          </a:xfrm>
        </p:spPr>
        <p:txBody>
          <a:bodyPr vert="horz" lIns="91440" tIns="45720" rIns="91440" bIns="45720" rtlCol="0" anchor="b">
            <a:normAutofit/>
          </a:bodyPr>
          <a:lstStyle/>
          <a:p>
            <a:pPr algn="l" defTabSz="914400">
              <a:lnSpc>
                <a:spcPct val="90000"/>
              </a:lnSpc>
            </a:pPr>
            <a:r>
              <a:rPr lang="en-US" sz="4700" b="1"/>
              <a:t>BS Public Safety Management: Core Courses Part 2</a:t>
            </a:r>
          </a:p>
        </p:txBody>
      </p:sp>
      <p:sp>
        <p:nvSpPr>
          <p:cNvPr id="1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Content Placeholder 4" descr="Stack of colorful files">
            <a:extLst>
              <a:ext uri="{FF2B5EF4-FFF2-40B4-BE49-F238E27FC236}">
                <a16:creationId xmlns:a16="http://schemas.microsoft.com/office/drawing/2014/main" id="{D56A1950-D8C5-41F7-9167-A6E086AE6B01}"/>
              </a:ext>
            </a:extLst>
          </p:cNvPr>
          <p:cNvPicPr>
            <a:picLocks noGrp="1" noChangeAspect="1"/>
          </p:cNvPicPr>
          <p:nvPr>
            <p:ph sz="half" idx="1"/>
          </p:nvPr>
        </p:nvPicPr>
        <p:blipFill>
          <a:blip r:embed="rId3"/>
          <a:srcRect l="47975" r="12260" b="1"/>
          <a:stretch>
            <a:fillRect/>
          </a:stretch>
        </p:blipFill>
        <p:spPr>
          <a:xfrm>
            <a:off x="1953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4" name="Content Placeholder 3">
            <a:extLst>
              <a:ext uri="{FF2B5EF4-FFF2-40B4-BE49-F238E27FC236}">
                <a16:creationId xmlns:a16="http://schemas.microsoft.com/office/drawing/2014/main" id="{45094782-F9CF-8BC5-05BC-697932ED17E4}"/>
              </a:ext>
            </a:extLst>
          </p:cNvPr>
          <p:cNvSpPr>
            <a:spLocks noGrp="1"/>
          </p:cNvSpPr>
          <p:nvPr>
            <p:ph sz="half" idx="2"/>
          </p:nvPr>
        </p:nvSpPr>
        <p:spPr>
          <a:xfrm>
            <a:off x="5203466" y="2071316"/>
            <a:ext cx="5035164" cy="4114800"/>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1900"/>
              <a:t>PSMA 415: Legal Issues &amp; Public Policy</a:t>
            </a:r>
          </a:p>
          <a:p>
            <a:pPr indent="-228600" defTabSz="914400">
              <a:lnSpc>
                <a:spcPct val="90000"/>
              </a:lnSpc>
              <a:buFont typeface="Arial" panose="020B0604020202020204" pitchFamily="34" charset="0"/>
              <a:buChar char="•"/>
            </a:pPr>
            <a:r>
              <a:rPr lang="en-US" sz="1900"/>
              <a:t>PSMA 420: Human Resources in Public Safety Management</a:t>
            </a:r>
          </a:p>
          <a:p>
            <a:pPr indent="-228600" defTabSz="914400">
              <a:lnSpc>
                <a:spcPct val="90000"/>
              </a:lnSpc>
              <a:buFont typeface="Arial" panose="020B0604020202020204" pitchFamily="34" charset="0"/>
              <a:buChar char="•"/>
            </a:pPr>
            <a:r>
              <a:rPr lang="en-US" sz="1900"/>
              <a:t>PSMA 425: Strategic Planning in Public Safety Management</a:t>
            </a:r>
          </a:p>
          <a:p>
            <a:pPr indent="-228600" defTabSz="914400">
              <a:lnSpc>
                <a:spcPct val="90000"/>
              </a:lnSpc>
              <a:buFont typeface="Arial" panose="020B0604020202020204" pitchFamily="34" charset="0"/>
              <a:buChar char="•"/>
            </a:pPr>
            <a:r>
              <a:rPr lang="en-US" sz="1900"/>
              <a:t>PSMA 430: Leader Communications</a:t>
            </a:r>
          </a:p>
          <a:p>
            <a:pPr indent="-228600" defTabSz="914400">
              <a:lnSpc>
                <a:spcPct val="90000"/>
              </a:lnSpc>
              <a:buFont typeface="Arial" panose="020B0604020202020204" pitchFamily="34" charset="0"/>
              <a:buChar char="•"/>
            </a:pPr>
            <a:r>
              <a:rPr lang="en-US" sz="1900"/>
              <a:t>PSMA 435: Native American Relations in Public Safety</a:t>
            </a:r>
          </a:p>
          <a:p>
            <a:pPr indent="-228600" defTabSz="914400">
              <a:lnSpc>
                <a:spcPct val="90000"/>
              </a:lnSpc>
              <a:buFont typeface="Arial" panose="020B0604020202020204" pitchFamily="34" charset="0"/>
              <a:buChar char="•"/>
            </a:pPr>
            <a:r>
              <a:rPr lang="en-US" sz="1900"/>
              <a:t>PSMA 440: Whole Community Approach</a:t>
            </a:r>
          </a:p>
          <a:p>
            <a:pPr indent="-228600" defTabSz="914400">
              <a:lnSpc>
                <a:spcPct val="90000"/>
              </a:lnSpc>
              <a:buFont typeface="Arial" panose="020B0604020202020204" pitchFamily="34" charset="0"/>
              <a:buChar char="•"/>
            </a:pPr>
            <a:r>
              <a:rPr lang="en-US" sz="1900"/>
              <a:t>PSMA 490: Applied Research Project</a:t>
            </a:r>
          </a:p>
        </p:txBody>
      </p:sp>
    </p:spTree>
    <p:extLst>
      <p:ext uri="{BB962C8B-B14F-4D97-AF65-F5344CB8AC3E}">
        <p14:creationId xmlns:p14="http://schemas.microsoft.com/office/powerpoint/2010/main" val="31639578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HNYXMCCMVK3K-464-1295</_dlc_DocId>
    <_dlc_DocIdUrl xmlns="431189f8-a51b-453f-9f0c-3a0b3b65b12f">
      <Url>https://sac.edu/President/AcademicSenate/_layouts/15/DocIdRedir.aspx?ID=HNYXMCCMVK3K-464-1295</Url>
      <Description>HNYXMCCMVK3K-464-1295</Description>
    </_dlc_DocIdUrl>
  </documentManagement>
</p:properties>
</file>

<file path=customXml/itemProps1.xml><?xml version="1.0" encoding="utf-8"?>
<ds:datastoreItem xmlns:ds="http://schemas.openxmlformats.org/officeDocument/2006/customXml" ds:itemID="{8C483C21-D23F-4B4C-AB30-D37799006EA4}"/>
</file>

<file path=customXml/itemProps2.xml><?xml version="1.0" encoding="utf-8"?>
<ds:datastoreItem xmlns:ds="http://schemas.openxmlformats.org/officeDocument/2006/customXml" ds:itemID="{0A9A679D-C87B-4486-8D38-81B974A7D71B}"/>
</file>

<file path=customXml/itemProps3.xml><?xml version="1.0" encoding="utf-8"?>
<ds:datastoreItem xmlns:ds="http://schemas.openxmlformats.org/officeDocument/2006/customXml" ds:itemID="{4CD322A3-B7A8-4A37-90A9-FA90F422F512}"/>
</file>

<file path=customXml/itemProps4.xml><?xml version="1.0" encoding="utf-8"?>
<ds:datastoreItem xmlns:ds="http://schemas.openxmlformats.org/officeDocument/2006/customXml" ds:itemID="{79186E69-20E2-4323-8D47-A25DE19207E9}"/>
</file>

<file path=docProps/app.xml><?xml version="1.0" encoding="utf-8"?>
<Properties xmlns="http://schemas.openxmlformats.org/officeDocument/2006/extended-properties" xmlns:vt="http://schemas.openxmlformats.org/officeDocument/2006/docPropsVTypes">
  <TotalTime>2</TotalTime>
  <Words>1344</Words>
  <Application>Microsoft Office PowerPoint</Application>
  <PresentationFormat>Widescreen</PresentationFormat>
  <Paragraphs>134</Paragraphs>
  <Slides>16</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Aptos</vt:lpstr>
      <vt:lpstr>Arial</vt:lpstr>
      <vt:lpstr>Calibri</vt:lpstr>
      <vt:lpstr>Calibri Light</vt:lpstr>
      <vt:lpstr>1_Office Theme</vt:lpstr>
      <vt:lpstr>2_Office Theme</vt:lpstr>
      <vt:lpstr>Criminal Justice Academies  </vt:lpstr>
      <vt:lpstr>BS Public Safety Management: Program Overview</vt:lpstr>
      <vt:lpstr>Purpose of the Degree</vt:lpstr>
      <vt:lpstr>Program Highlights</vt:lpstr>
      <vt:lpstr>Target Student Populations</vt:lpstr>
      <vt:lpstr>Curriculum Overview</vt:lpstr>
      <vt:lpstr>Sample Upper-Division Courses</vt:lpstr>
      <vt:lpstr>BS Public Safety Management: Core Courses Part 1</vt:lpstr>
      <vt:lpstr>BS Public Safety Management: Core Courses Part 2</vt:lpstr>
      <vt:lpstr>BS Public Safety Management: Emphasis Tracks</vt:lpstr>
      <vt:lpstr>Benefits of Implementation</vt:lpstr>
      <vt:lpstr>BS Public Safety Management: Program Structure Highlights</vt:lpstr>
      <vt:lpstr>Community &amp; Employer Partnerships</vt:lpstr>
      <vt:lpstr>Institutional Support</vt:lpstr>
      <vt:lpstr>Why Choose SAC?</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Vu</dc:creator>
  <cp:lastModifiedBy>Tim Vu</cp:lastModifiedBy>
  <cp:revision>1</cp:revision>
  <dcterms:created xsi:type="dcterms:W3CDTF">2025-11-04T01:34:23Z</dcterms:created>
  <dcterms:modified xsi:type="dcterms:W3CDTF">2025-11-17T20:06:50Z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cb472be9-6b55-4694-8449-ec0997156153</vt:lpwstr>
  </property>
</Properties>
</file>