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4630400" cy="8229600"/>
  <p:notesSz cx="8229600" cy="14630400"/>
  <p:embeddedFontLst>
    <p:embeddedFont>
      <p:font typeface="Dela Gothic One" panose="020B0604020202020204" charset="-128"/>
      <p:regular r:id="rId13"/>
    </p:embeddedFont>
    <p:embeddedFont>
      <p:font typeface="DM Sans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4" d="100"/>
          <a:sy n="64" d="100"/>
        </p:scale>
        <p:origin x="43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24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cintyre_michelle@sac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c.edu/pathway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ac.sandbox.curriqunet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aftonhills.curriqunet.com/Report/Program/GetReport/1372?reportId=37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3162538"/>
            <a:ext cx="6255425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Program Maps 2.0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44709" y="4200168"/>
            <a:ext cx="7627382" cy="866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1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 collaborative initiative to update and modernize student pathway guidance at SAC</a:t>
            </a:r>
            <a:endParaRPr lang="en-US" sz="2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686991"/>
            <a:ext cx="3599736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6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Leadership Team:</a:t>
            </a:r>
            <a:endParaRPr lang="en-US" sz="2650" dirty="0"/>
          </a:p>
        </p:txBody>
      </p:sp>
      <p:sp>
        <p:nvSpPr>
          <p:cNvPr id="3" name="Text 1"/>
          <p:cNvSpPr/>
          <p:nvPr/>
        </p:nvSpPr>
        <p:spPr>
          <a:xfrm>
            <a:off x="758309" y="1547813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Matt Morin, Dean of Academic Affairs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758309" y="1970246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Maria Dela Cruz, Dean of Counseling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758309" y="2392680"/>
            <a:ext cx="131137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Maria Aguilar Beltran, Vice President of Culture and Engagement, SAC Academic Senate, Professor of Counseling/Coordinator, Assessment Center, Counseling Department Co-Chair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758309" y="3161824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Michelle Macintyre, Professor of Counseling, Lead Counselor for Program Maps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58309" y="3833455"/>
            <a:ext cx="5184338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6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Counseling Faculty Team:</a:t>
            </a:r>
            <a:endParaRPr lang="en-US" sz="2650" dirty="0"/>
          </a:p>
        </p:txBody>
      </p:sp>
      <p:sp>
        <p:nvSpPr>
          <p:cNvPr id="8" name="Text 6"/>
          <p:cNvSpPr/>
          <p:nvPr/>
        </p:nvSpPr>
        <p:spPr>
          <a:xfrm>
            <a:off x="758309" y="4585930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Michelle Macintyre, Jeanell Parayno, Lisa Macafee, Moises Perez-Martinez, Angela Brown, *Monique Moreno (*Admin Support)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758309" y="5284581"/>
            <a:ext cx="13113782" cy="34647"/>
          </a:xfrm>
          <a:prstGeom prst="rect">
            <a:avLst/>
          </a:prstGeom>
          <a:solidFill>
            <a:srgbClr val="FFE5E5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758309" y="5644039"/>
            <a:ext cx="13113782" cy="11401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C91313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We are looking forward to this journey with all of you!</a:t>
            </a:r>
            <a:endParaRPr lang="en-US" sz="3550" dirty="0"/>
          </a:p>
        </p:txBody>
      </p:sp>
      <p:sp>
        <p:nvSpPr>
          <p:cNvPr id="11" name="Text 9"/>
          <p:cNvSpPr/>
          <p:nvPr/>
        </p:nvSpPr>
        <p:spPr>
          <a:xfrm>
            <a:off x="758309" y="7109103"/>
            <a:ext cx="13113782" cy="433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100" b="1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Questions:</a:t>
            </a:r>
            <a:r>
              <a:rPr lang="en-US" sz="21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Michelle Macintyre, </a:t>
            </a:r>
            <a:r>
              <a:rPr lang="en-US" sz="2100" u="sng" dirty="0">
                <a:solidFill>
                  <a:srgbClr val="C91313"/>
                </a:solidFill>
                <a:latin typeface="DM Sans" pitchFamily="34" charset="0"/>
                <a:ea typeface="DM Sans" pitchFamily="34" charset="-122"/>
                <a:cs typeface="DM Sans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macintyre_michelle@sac.edu</a:t>
            </a:r>
            <a:r>
              <a:rPr lang="en-US" sz="21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, 714-564-6117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72962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C91313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The What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758309" y="2172414"/>
            <a:ext cx="11351895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Understanding Program Maps 2.0</a:t>
            </a:r>
            <a:endParaRPr lang="en-US" sz="4450" dirty="0"/>
          </a:p>
        </p:txBody>
      </p:sp>
      <p:sp>
        <p:nvSpPr>
          <p:cNvPr id="4" name="Text 2"/>
          <p:cNvSpPr/>
          <p:nvPr/>
        </p:nvSpPr>
        <p:spPr>
          <a:xfrm>
            <a:off x="758309" y="3210044"/>
            <a:ext cx="13113782" cy="866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1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Counselors are currently updating our outdated Program Maps. Program Maps 1.0: Most maps are from 2018-2019: </a:t>
            </a:r>
            <a:r>
              <a:rPr lang="en-US" sz="2100" u="sng" dirty="0">
                <a:solidFill>
                  <a:srgbClr val="C91313"/>
                </a:solidFill>
                <a:latin typeface="DM Sans" pitchFamily="34" charset="0"/>
                <a:ea typeface="DM Sans" pitchFamily="34" charset="-122"/>
                <a:cs typeface="DM Sans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www.sac.edu/pathways</a:t>
            </a:r>
            <a:endParaRPr lang="en-US" sz="2100" dirty="0"/>
          </a:p>
        </p:txBody>
      </p:sp>
      <p:sp>
        <p:nvSpPr>
          <p:cNvPr id="5" name="Shape 3"/>
          <p:cNvSpPr/>
          <p:nvPr/>
        </p:nvSpPr>
        <p:spPr>
          <a:xfrm>
            <a:off x="758309" y="4428760"/>
            <a:ext cx="13113782" cy="34647"/>
          </a:xfrm>
          <a:prstGeom prst="rect">
            <a:avLst/>
          </a:prstGeom>
          <a:solidFill>
            <a:srgbClr val="FFE5E5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758309" y="4707017"/>
            <a:ext cx="13113782" cy="433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100" b="1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Program Maps 2.0 Goal for the 2025-2026 academic year: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758309" y="5907634"/>
            <a:ext cx="13113782" cy="592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To establish a collaborative, consistent and sustainable process through Curriculum &amp; Instruction for maps to be updated. </a:t>
            </a:r>
          </a:p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Further discussion is necessary on how updating Program Maps can be incorporated into the Curriculum process. 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758309" y="5533507"/>
            <a:ext cx="131137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Counselors are currently working on updating maps, incorporating curriculum changes based on the 2026-2027 catalog year. 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8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4034076"/>
            <a:ext cx="7558921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Program Design Framework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58309" y="4929068"/>
            <a:ext cx="6448544" cy="1974652"/>
          </a:xfrm>
          <a:prstGeom prst="roundRect">
            <a:avLst>
              <a:gd name="adj" fmla="val 4608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82504" y="5153263"/>
            <a:ext cx="5691307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Associate's &amp; Bachelor's Degrees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982504" y="5639395"/>
            <a:ext cx="6000155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Design a 4-semester map with the option for students to see intersession, summer, and part-time course sequencing options.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7423428" y="4929068"/>
            <a:ext cx="6448663" cy="1974652"/>
          </a:xfrm>
          <a:prstGeom prst="roundRect">
            <a:avLst>
              <a:gd name="adj" fmla="val 4608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647623" y="515326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Certificates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647623" y="5639395"/>
            <a:ext cx="6000274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Design a map that represents a common approach for SAC students in an efficient matter of time depending on the industry.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28540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C91313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The Why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758309" y="2728198"/>
            <a:ext cx="6891695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Purpose and Impact</a:t>
            </a:r>
            <a:endParaRPr lang="en-US" sz="4450" dirty="0"/>
          </a:p>
        </p:txBody>
      </p:sp>
      <p:sp>
        <p:nvSpPr>
          <p:cNvPr id="4" name="Shape 2"/>
          <p:cNvSpPr/>
          <p:nvPr/>
        </p:nvSpPr>
        <p:spPr>
          <a:xfrm>
            <a:off x="758309" y="3765828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1462326" y="3806428"/>
            <a:ext cx="5717500" cy="2137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6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Present big picture Program Maps for students that will allow them to see a sample roadmap of their pathway in digestible bites</a:t>
            </a:r>
            <a:endParaRPr lang="en-US" sz="2650" dirty="0"/>
          </a:p>
        </p:txBody>
      </p:sp>
      <p:sp>
        <p:nvSpPr>
          <p:cNvPr id="6" name="Shape 4"/>
          <p:cNvSpPr/>
          <p:nvPr/>
        </p:nvSpPr>
        <p:spPr>
          <a:xfrm>
            <a:off x="7450574" y="3765828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8154591" y="3806428"/>
            <a:ext cx="5717500" cy="1710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6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Maps will live on the updated SAC website and will also serve as an outreach tool for departments</a:t>
            </a:r>
            <a:endParaRPr lang="en-US" sz="2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755809"/>
            <a:ext cx="9610130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2000" dirty="0">
                <a:solidFill>
                  <a:srgbClr val="C00000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The Why  </a:t>
            </a:r>
            <a:r>
              <a:rPr lang="en-US" sz="2000" dirty="0">
                <a:solidFill>
                  <a:srgbClr val="FF0000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  </a:t>
            </a:r>
            <a:r>
              <a:rPr lang="en-US" sz="35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Alignment with </a:t>
            </a:r>
            <a:r>
              <a:rPr lang="en-US" sz="3550" dirty="0">
                <a:solidFill>
                  <a:srgbClr val="740B0A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Strategic Initiatives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58309" y="1759148"/>
            <a:ext cx="13113782" cy="866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1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Regularly updated Program Maps are in line with Guided Pathways, SAC Completion Goals, and SAC's Student Equity and Achievement Program (SEAP):</a:t>
            </a:r>
            <a:endParaRPr lang="en-US" sz="2100" dirty="0"/>
          </a:p>
        </p:txBody>
      </p:sp>
      <p:sp>
        <p:nvSpPr>
          <p:cNvPr id="4" name="Shape 2"/>
          <p:cNvSpPr/>
          <p:nvPr/>
        </p:nvSpPr>
        <p:spPr>
          <a:xfrm>
            <a:off x="758309" y="2869644"/>
            <a:ext cx="6448544" cy="1673662"/>
          </a:xfrm>
          <a:prstGeom prst="roundRect">
            <a:avLst>
              <a:gd name="adj" fmla="val 8742"/>
            </a:avLst>
          </a:prstGeom>
          <a:solidFill>
            <a:srgbClr val="0A0A0A">
              <a:alpha val="95000"/>
            </a:srgbClr>
          </a:solidFill>
          <a:ln w="30480">
            <a:solidFill>
              <a:srgbClr val="8D242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727829" y="2869644"/>
            <a:ext cx="121920" cy="1673662"/>
          </a:xfrm>
          <a:prstGeom prst="roundRect">
            <a:avLst>
              <a:gd name="adj" fmla="val 74638"/>
            </a:avLst>
          </a:prstGeom>
          <a:solidFill>
            <a:srgbClr val="C9131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096804" y="3116699"/>
            <a:ext cx="4319468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Simplify Decision-Making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096804" y="3602831"/>
            <a:ext cx="5862995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Simplify student decision-making and facilitate consistency amongst counselors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7423428" y="2869644"/>
            <a:ext cx="6448663" cy="1673662"/>
          </a:xfrm>
          <a:prstGeom prst="roundRect">
            <a:avLst>
              <a:gd name="adj" fmla="val 8742"/>
            </a:avLst>
          </a:prstGeom>
          <a:solidFill>
            <a:srgbClr val="0A0A0A">
              <a:alpha val="95000"/>
            </a:srgbClr>
          </a:solidFill>
          <a:ln w="30480">
            <a:solidFill>
              <a:srgbClr val="8D242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7392948" y="2869644"/>
            <a:ext cx="121920" cy="1673662"/>
          </a:xfrm>
          <a:prstGeom prst="roundRect">
            <a:avLst>
              <a:gd name="adj" fmla="val 74638"/>
            </a:avLst>
          </a:prstGeom>
          <a:solidFill>
            <a:srgbClr val="C9131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7761923" y="3116699"/>
            <a:ext cx="489037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Reduce Unnecessary Credits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7761923" y="3602831"/>
            <a:ext cx="5863114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Reduce unnecessary credits and maximize on-time graduation/completion/transfer</a:t>
            </a:r>
            <a:endParaRPr lang="en-US" sz="1700" dirty="0"/>
          </a:p>
        </p:txBody>
      </p:sp>
      <p:sp>
        <p:nvSpPr>
          <p:cNvPr id="12" name="Shape 10"/>
          <p:cNvSpPr/>
          <p:nvPr/>
        </p:nvSpPr>
        <p:spPr>
          <a:xfrm>
            <a:off x="758309" y="4759881"/>
            <a:ext cx="6448544" cy="2713792"/>
          </a:xfrm>
          <a:prstGeom prst="roundRect">
            <a:avLst>
              <a:gd name="adj" fmla="val 5391"/>
            </a:avLst>
          </a:prstGeom>
          <a:solidFill>
            <a:srgbClr val="0A0A0A">
              <a:alpha val="95000"/>
            </a:srgbClr>
          </a:solidFill>
          <a:ln w="30480">
            <a:solidFill>
              <a:srgbClr val="8D242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727829" y="4759881"/>
            <a:ext cx="121920" cy="2713792"/>
          </a:xfrm>
          <a:prstGeom prst="roundRect">
            <a:avLst>
              <a:gd name="adj" fmla="val 74638"/>
            </a:avLst>
          </a:prstGeom>
          <a:solidFill>
            <a:srgbClr val="C9131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096804" y="5006935"/>
            <a:ext cx="3449598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Predictable Support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1096804" y="5493068"/>
            <a:ext cx="5862995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Enable the college "to provide predictable schedules, frequent feedback, and targeted support as needed to help students stay on track and complete their programs more efficiently." -SAC Guided Pathways Website, Oct 2025</a:t>
            </a:r>
            <a:endParaRPr lang="en-US" sz="1700" dirty="0"/>
          </a:p>
        </p:txBody>
      </p:sp>
      <p:sp>
        <p:nvSpPr>
          <p:cNvPr id="16" name="Shape 14"/>
          <p:cNvSpPr/>
          <p:nvPr/>
        </p:nvSpPr>
        <p:spPr>
          <a:xfrm>
            <a:off x="7423428" y="4759881"/>
            <a:ext cx="6448663" cy="2713792"/>
          </a:xfrm>
          <a:prstGeom prst="roundRect">
            <a:avLst>
              <a:gd name="adj" fmla="val 5391"/>
            </a:avLst>
          </a:prstGeom>
          <a:solidFill>
            <a:srgbClr val="0A0A0A">
              <a:alpha val="95000"/>
            </a:srgbClr>
          </a:solidFill>
          <a:ln w="30480">
            <a:solidFill>
              <a:srgbClr val="8D242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7392948" y="4759881"/>
            <a:ext cx="121920" cy="2713792"/>
          </a:xfrm>
          <a:prstGeom prst="roundRect">
            <a:avLst>
              <a:gd name="adj" fmla="val 74638"/>
            </a:avLst>
          </a:prstGeom>
          <a:solidFill>
            <a:srgbClr val="C9131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7761923" y="5006935"/>
            <a:ext cx="3645098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Equity &amp; Achievement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7761923" y="5493068"/>
            <a:ext cx="5863114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Improved outcomes for all students regardless of their gender, race, income, disability, veteran status or foster youth status." -SAC SEAP Website, Oct 2025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836652"/>
            <a:ext cx="10045541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The How   </a:t>
            </a:r>
            <a:r>
              <a:rPr lang="en-US" sz="35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Collaborative Development Approach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58309" y="1839992"/>
            <a:ext cx="216575" cy="270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ela Gothic One Light" pitchFamily="34" charset="0"/>
                <a:ea typeface="Dela Gothic One Light" pitchFamily="34" charset="-122"/>
                <a:cs typeface="Dela Gothic One Light" pitchFamily="34" charset="-120"/>
              </a:rPr>
              <a:t>01</a:t>
            </a:r>
            <a:endParaRPr lang="en-US" sz="1700" dirty="0"/>
          </a:p>
        </p:txBody>
      </p:sp>
      <p:sp>
        <p:nvSpPr>
          <p:cNvPr id="4" name="Shape 2"/>
          <p:cNvSpPr/>
          <p:nvPr/>
        </p:nvSpPr>
        <p:spPr>
          <a:xfrm>
            <a:off x="758309" y="2177534"/>
            <a:ext cx="4226838" cy="30480"/>
          </a:xfrm>
          <a:prstGeom prst="rect">
            <a:avLst/>
          </a:prstGeom>
          <a:solidFill>
            <a:srgbClr val="C9131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758309" y="2346722"/>
            <a:ext cx="4226838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Incorporating Curriculum Changes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8309" y="3189089"/>
            <a:ext cx="422683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Incorporating curriculum changes based on the 2026-2027 catalog year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5201722" y="1839992"/>
            <a:ext cx="216575" cy="270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ela Gothic One Light" pitchFamily="34" charset="0"/>
                <a:ea typeface="Dela Gothic One Light" pitchFamily="34" charset="-122"/>
                <a:cs typeface="Dela Gothic One Light" pitchFamily="34" charset="-120"/>
              </a:rPr>
              <a:t>02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5201722" y="2177534"/>
            <a:ext cx="4226838" cy="30480"/>
          </a:xfrm>
          <a:prstGeom prst="rect">
            <a:avLst/>
          </a:prstGeom>
          <a:solidFill>
            <a:srgbClr val="C9131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5201722" y="2346722"/>
            <a:ext cx="3775591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Collaborative Process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201722" y="2832854"/>
            <a:ext cx="4226838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Collaborative process that takes advantage of </a:t>
            </a:r>
            <a:r>
              <a:rPr lang="en-US" sz="1700" b="1" dirty="0">
                <a:solidFill>
                  <a:srgbClr val="FF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counselor's broad degree and transfer knowledge </a:t>
            </a: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combined with </a:t>
            </a:r>
            <a:r>
              <a:rPr lang="en-US" sz="1700" b="1" dirty="0">
                <a:solidFill>
                  <a:srgbClr val="FF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discipline faculty's industry and discipline specific expertise</a:t>
            </a:r>
            <a:endParaRPr lang="en-US" sz="1700" dirty="0">
              <a:solidFill>
                <a:srgbClr val="FF0000"/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9645134" y="1839992"/>
            <a:ext cx="216575" cy="270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ela Gothic One Light" pitchFamily="34" charset="0"/>
                <a:ea typeface="Dela Gothic One Light" pitchFamily="34" charset="-122"/>
                <a:cs typeface="Dela Gothic One Light" pitchFamily="34" charset="-120"/>
              </a:rPr>
              <a:t>03</a:t>
            </a:r>
            <a:endParaRPr lang="en-US" sz="1700" dirty="0"/>
          </a:p>
        </p:txBody>
      </p:sp>
      <p:sp>
        <p:nvSpPr>
          <p:cNvPr id="12" name="Shape 10"/>
          <p:cNvSpPr/>
          <p:nvPr/>
        </p:nvSpPr>
        <p:spPr>
          <a:xfrm>
            <a:off x="9645134" y="2177534"/>
            <a:ext cx="4226957" cy="30480"/>
          </a:xfrm>
          <a:prstGeom prst="rect">
            <a:avLst/>
          </a:prstGeom>
          <a:solidFill>
            <a:srgbClr val="C9131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9645134" y="2346722"/>
            <a:ext cx="4226957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Intentional Course Selection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9645134" y="3189089"/>
            <a:ext cx="4226957" cy="2080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Counselors will work with departments on the intentional selection and sequencing of courses to ensure preparation, relevance, skill/knowledge development, and on-time graduation/completion/transfer</a:t>
            </a:r>
            <a:endParaRPr lang="en-US" sz="1700" dirty="0"/>
          </a:p>
        </p:txBody>
      </p:sp>
      <p:sp>
        <p:nvSpPr>
          <p:cNvPr id="15" name="Shape 13"/>
          <p:cNvSpPr/>
          <p:nvPr/>
        </p:nvSpPr>
        <p:spPr>
          <a:xfrm>
            <a:off x="758309" y="5783691"/>
            <a:ext cx="13113782" cy="34647"/>
          </a:xfrm>
          <a:prstGeom prst="rect">
            <a:avLst/>
          </a:prstGeom>
          <a:solidFill>
            <a:srgbClr val="FFE5E5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758309" y="6278523"/>
            <a:ext cx="470118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Program Maps 2.0 Platform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758309" y="6851333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u="sng" dirty="0">
                <a:solidFill>
                  <a:srgbClr val="C91313"/>
                </a:solidFill>
                <a:latin typeface="DM Sans" pitchFamily="34" charset="0"/>
                <a:ea typeface="DM Sans" pitchFamily="34" charset="-122"/>
                <a:cs typeface="DM Sans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Curriqunet Program Mapper</a:t>
            </a:r>
            <a:endParaRPr lang="en-US" sz="1700" dirty="0"/>
          </a:p>
        </p:txBody>
      </p:sp>
      <p:sp>
        <p:nvSpPr>
          <p:cNvPr id="18" name="Text 16"/>
          <p:cNvSpPr/>
          <p:nvPr/>
        </p:nvSpPr>
        <p:spPr>
          <a:xfrm>
            <a:off x="7587139" y="6278523"/>
            <a:ext cx="309836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Sample Reference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7587139" y="6851333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u="sng" dirty="0">
                <a:solidFill>
                  <a:srgbClr val="C91313"/>
                </a:solidFill>
                <a:latin typeface="DM Sans" pitchFamily="34" charset="0"/>
                <a:ea typeface="DM Sans" pitchFamily="34" charset="-122"/>
                <a:cs typeface="DM Sans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Crafton Hills Curriqunet Program Mapper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679258"/>
            <a:ext cx="12685871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What to expect/</a:t>
            </a:r>
            <a:r>
              <a:rPr lang="en-US" sz="4450" dirty="0">
                <a:solidFill>
                  <a:srgbClr val="C91313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what we need from you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2825234"/>
            <a:ext cx="6556891" cy="8665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74884" y="3908346"/>
            <a:ext cx="3132058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Outreach Timeline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974884" y="4394478"/>
            <a:ext cx="612374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 counselor will reach out to department chairs </a:t>
            </a:r>
            <a:r>
              <a:rPr lang="en-US" sz="1700" b="1" dirty="0">
                <a:solidFill>
                  <a:srgbClr val="FF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WITH A PROPOSED PROGRAM MAP </a:t>
            </a: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to get feedback via a zoom meeting and/or email. We are working on the maps throughout 2025-2026 for the 2026-2027 academic year.</a:t>
            </a:r>
            <a:endParaRPr lang="en-US" sz="17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825234"/>
            <a:ext cx="6556891" cy="86653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31775" y="3908346"/>
            <a:ext cx="4373880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Prompt Response Needed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531775" y="4394478"/>
            <a:ext cx="612374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PLEASE RESPOND PROMPTLY!</a:t>
            </a:r>
            <a:endParaRPr lang="en-US" sz="1700" dirty="0"/>
          </a:p>
        </p:txBody>
      </p:sp>
      <p:sp>
        <p:nvSpPr>
          <p:cNvPr id="9" name="Text 5"/>
          <p:cNvSpPr/>
          <p:nvPr/>
        </p:nvSpPr>
        <p:spPr>
          <a:xfrm>
            <a:off x="7531775" y="4871085"/>
            <a:ext cx="612374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There are over 330 programs that need your input and only 5 counselors on the project.</a:t>
            </a:r>
            <a:endParaRPr lang="en-US" sz="1700" dirty="0"/>
          </a:p>
        </p:txBody>
      </p:sp>
      <p:sp>
        <p:nvSpPr>
          <p:cNvPr id="10" name="Text 6"/>
          <p:cNvSpPr/>
          <p:nvPr/>
        </p:nvSpPr>
        <p:spPr>
          <a:xfrm>
            <a:off x="7531775" y="5564505"/>
            <a:ext cx="612374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Started with ADTs and BA/BS programs, then moving into AA/AS and Certificates</a:t>
            </a:r>
          </a:p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</a:rPr>
              <a:t>Please relay this information to your Divisions/Departments!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91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6750" y="523875"/>
            <a:ext cx="4011097" cy="501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Feedback Areas</a:t>
            </a:r>
            <a:endParaRPr lang="en-US" sz="3150" dirty="0"/>
          </a:p>
        </p:txBody>
      </p:sp>
      <p:sp>
        <p:nvSpPr>
          <p:cNvPr id="4" name="Text 1"/>
          <p:cNvSpPr/>
          <p:nvPr/>
        </p:nvSpPr>
        <p:spPr>
          <a:xfrm>
            <a:off x="666750" y="1310997"/>
            <a:ext cx="78105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We are looking for feedback on the following: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666750" y="1906310"/>
            <a:ext cx="3810000" cy="3109913"/>
          </a:xfrm>
          <a:prstGeom prst="roundRect">
            <a:avLst>
              <a:gd name="adj" fmla="val 2573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864870" y="2104430"/>
            <a:ext cx="571500" cy="571500"/>
          </a:xfrm>
          <a:prstGeom prst="roundRect">
            <a:avLst>
              <a:gd name="adj" fmla="val 15998400"/>
            </a:avLst>
          </a:prstGeom>
          <a:solidFill>
            <a:srgbClr val="C9131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2033" y="2261592"/>
            <a:ext cx="257175" cy="25717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64870" y="2866430"/>
            <a:ext cx="2882622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Course Sequencing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864870" y="3294102"/>
            <a:ext cx="341376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Major course sequencing and availability</a:t>
            </a:r>
            <a:endParaRPr lang="en-US" sz="1500" dirty="0"/>
          </a:p>
        </p:txBody>
      </p:sp>
      <p:sp>
        <p:nvSpPr>
          <p:cNvPr id="10" name="Shape 6"/>
          <p:cNvSpPr/>
          <p:nvPr/>
        </p:nvSpPr>
        <p:spPr>
          <a:xfrm>
            <a:off x="4667250" y="1906310"/>
            <a:ext cx="3810000" cy="3109913"/>
          </a:xfrm>
          <a:prstGeom prst="roundRect">
            <a:avLst>
              <a:gd name="adj" fmla="val 2573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4865370" y="2104430"/>
            <a:ext cx="571500" cy="571500"/>
          </a:xfrm>
          <a:prstGeom prst="roundRect">
            <a:avLst>
              <a:gd name="adj" fmla="val 15998400"/>
            </a:avLst>
          </a:prstGeom>
          <a:solidFill>
            <a:srgbClr val="C9131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22533" y="2261592"/>
            <a:ext cx="257175" cy="25717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4865370" y="2866430"/>
            <a:ext cx="2724031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General Education</a:t>
            </a:r>
            <a:endParaRPr lang="en-US" sz="1950" dirty="0"/>
          </a:p>
        </p:txBody>
      </p:sp>
      <p:sp>
        <p:nvSpPr>
          <p:cNvPr id="14" name="Text 9"/>
          <p:cNvSpPr/>
          <p:nvPr/>
        </p:nvSpPr>
        <p:spPr>
          <a:xfrm>
            <a:off x="4865370" y="3294102"/>
            <a:ext cx="341376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General education recommendations when relevant to the major/industry. Example: COMM C1000 Public Speaking for Fire Tech or Elementary Education</a:t>
            </a:r>
            <a:endParaRPr lang="en-US" sz="1500" dirty="0"/>
          </a:p>
        </p:txBody>
      </p:sp>
      <p:sp>
        <p:nvSpPr>
          <p:cNvPr id="15" name="Shape 10"/>
          <p:cNvSpPr/>
          <p:nvPr/>
        </p:nvSpPr>
        <p:spPr>
          <a:xfrm>
            <a:off x="666750" y="5206722"/>
            <a:ext cx="7810500" cy="2500313"/>
          </a:xfrm>
          <a:prstGeom prst="roundRect">
            <a:avLst>
              <a:gd name="adj" fmla="val 320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864870" y="5404842"/>
            <a:ext cx="571500" cy="571500"/>
          </a:xfrm>
          <a:prstGeom prst="roundRect">
            <a:avLst>
              <a:gd name="adj" fmla="val 15998400"/>
            </a:avLst>
          </a:prstGeom>
          <a:solidFill>
            <a:srgbClr val="C9131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2033" y="5562005"/>
            <a:ext cx="257175" cy="2571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864870" y="6166842"/>
            <a:ext cx="2523411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Elective Courses</a:t>
            </a:r>
            <a:endParaRPr lang="en-US" sz="1950" dirty="0"/>
          </a:p>
        </p:txBody>
      </p:sp>
      <p:sp>
        <p:nvSpPr>
          <p:cNvPr id="19" name="Text 13"/>
          <p:cNvSpPr/>
          <p:nvPr/>
        </p:nvSpPr>
        <p:spPr>
          <a:xfrm>
            <a:off x="864870" y="6594515"/>
            <a:ext cx="74142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Recommendations for elective courses when relevant to the major/industry. Example: LAW 100, 121, 105, 299 are core classes towards all Legal Studies certificates/degrees that lead to job opportunities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174915"/>
            <a:ext cx="8678347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Future Discussion/Action Items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830026" y="3178254"/>
            <a:ext cx="13113782" cy="3903864"/>
          </a:xfrm>
          <a:prstGeom prst="roundRect">
            <a:avLst>
              <a:gd name="adj" fmla="val 3655"/>
            </a:avLst>
          </a:prstGeom>
          <a:solidFill>
            <a:srgbClr val="46070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84" y="3496627"/>
            <a:ext cx="356235" cy="28503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547693" y="3448883"/>
            <a:ext cx="5253514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Action Items for Consideration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47693" y="3905782"/>
            <a:ext cx="1210782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FFFFFF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What steps are needed to establish a collaborative, consistent and sustainable process through Curriculum &amp; Instruction for maps to be updated in the future?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1547693" y="4699866"/>
            <a:ext cx="1210782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FFFFFF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Technology Obstacles</a:t>
            </a:r>
          </a:p>
          <a:p>
            <a:pPr marL="800100" lvl="1" indent="-342900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FFFFFF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Eg: We still do not have live access to the </a:t>
            </a:r>
            <a:r>
              <a:rPr lang="en-US" sz="1700" dirty="0" err="1">
                <a:solidFill>
                  <a:srgbClr val="FFFFFF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Curriqunet</a:t>
            </a:r>
            <a:r>
              <a:rPr lang="en-US" sz="1700" dirty="0">
                <a:solidFill>
                  <a:srgbClr val="FFFFFF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Program Mapper</a:t>
            </a:r>
          </a:p>
          <a:p>
            <a:pPr marL="800100" lvl="1" indent="-342900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FFFFFF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Self Service Program Maps are currently not possible due to both credit and non-credit semesters in the student timeline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758309" y="6020149"/>
            <a:ext cx="13113782" cy="34647"/>
          </a:xfrm>
          <a:prstGeom prst="rect">
            <a:avLst/>
          </a:prstGeom>
          <a:solidFill>
            <a:srgbClr val="FFE5E5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HNYXMCCMVK3K-464-1289</_dlc_DocId>
    <_dlc_DocIdUrl xmlns="431189f8-a51b-453f-9f0c-3a0b3b65b12f">
      <Url>https://sac.edu/President/AcademicSenate/_layouts/15/DocIdRedir.aspx?ID=HNYXMCCMVK3K-464-1289</Url>
      <Description>HNYXMCCMVK3K-464-1289</Description>
    </_dlc_DocIdUrl>
  </documentManagement>
</p:properties>
</file>

<file path=customXml/itemProps1.xml><?xml version="1.0" encoding="utf-8"?>
<ds:datastoreItem xmlns:ds="http://schemas.openxmlformats.org/officeDocument/2006/customXml" ds:itemID="{504F67F2-98CF-49A5-A2CE-4741E6D388B5}"/>
</file>

<file path=customXml/itemProps2.xml><?xml version="1.0" encoding="utf-8"?>
<ds:datastoreItem xmlns:ds="http://schemas.openxmlformats.org/officeDocument/2006/customXml" ds:itemID="{8EDC2645-21F8-473D-AA1A-5757EF57807A}"/>
</file>

<file path=customXml/itemProps3.xml><?xml version="1.0" encoding="utf-8"?>
<ds:datastoreItem xmlns:ds="http://schemas.openxmlformats.org/officeDocument/2006/customXml" ds:itemID="{923C1DF5-E44A-4D94-A2E8-BE9964517746}"/>
</file>

<file path=customXml/itemProps4.xml><?xml version="1.0" encoding="utf-8"?>
<ds:datastoreItem xmlns:ds="http://schemas.openxmlformats.org/officeDocument/2006/customXml" ds:itemID="{E67EE7B5-D32B-4D06-8350-B127EB542212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797</Words>
  <Application>Microsoft Office PowerPoint</Application>
  <PresentationFormat>Custom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DM Sans</vt:lpstr>
      <vt:lpstr>Dela Gothic One</vt:lpstr>
      <vt:lpstr>Dela Gothic One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Loaner</dc:creator>
  <cp:lastModifiedBy>Macintyre, Michelle</cp:lastModifiedBy>
  <cp:revision>2</cp:revision>
  <dcterms:created xsi:type="dcterms:W3CDTF">2025-10-27T17:41:15Z</dcterms:created>
  <dcterms:modified xsi:type="dcterms:W3CDTF">2025-10-28T20:03:45Z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_dlc_DocIdItemGuid">
    <vt:lpwstr>66fd9c8e-3c01-4083-b527-78527a9aa08b</vt:lpwstr>
  </property>
</Properties>
</file>