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heme/theme1.xml" ContentType="application/vnd.openxmlformats-officedocument.theme+xml"/>
  <Override PartName="/ppt/ink/ink2.xml" ContentType="application/inkml+xml"/>
  <Override PartName="/ppt/theme/theme2.xml" ContentType="application/vnd.openxmlformats-officedocument.theme+xml"/>
  <Override PartName="/ppt/ink/ink1.xml" ContentType="application/inkml+xml"/>
  <Override PartName="/ppt/authors.xml" ContentType="application/vnd.ms-powerpoint.authors+xml"/>
  <Override PartName="/ppt/theme/theme3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customXml/itemProps5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1" r:id="rId5"/>
  </p:sldMasterIdLst>
  <p:notesMasterIdLst>
    <p:notesMasterId r:id="rId10"/>
  </p:notesMasterIdLst>
  <p:handoutMasterIdLst>
    <p:handoutMasterId r:id="rId11"/>
  </p:handoutMasterIdLst>
  <p:sldIdLst>
    <p:sldId id="367" r:id="rId6"/>
    <p:sldId id="368" r:id="rId7"/>
    <p:sldId id="364" r:id="rId8"/>
    <p:sldId id="362" r:id="rId9"/>
  </p:sldIdLst>
  <p:sldSz cx="9144000" cy="6858000" type="screen4x3"/>
  <p:notesSz cx="7099300" cy="93853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A4C5A84-E7D6-3BEA-3627-4097091A2A6F}" name="Bautista, Steve" initials="BS" userId="S::bautista_steve@sac.edu::0446b041-e3c1-4789-9dad-4afc365ff899" providerId="AD"/>
  <p188:author id="{2563EEC8-D951-6E33-9156-0A7D33417D9E}" name="Knight, Annie" initials="KA" userId="S::Knight_Annie@sac.edu::c9ba30ae-7533-4731-8ceb-a17c33370b1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53" d="100"/>
          <a:sy n="53" d="100"/>
        </p:scale>
        <p:origin x="1797" y="6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17" Type="http://schemas.openxmlformats.org/officeDocument/2006/relationships/customXml" Target="../customXml/item5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C5BED79A-D796-8B87-A981-942EE8D7FF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C92547A-AFC3-7BE7-B2BE-A14CC478979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1653" y="0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D28A690-3280-474F-B7B3-F97E4769A11B}" type="datetimeFigureOut">
              <a:rPr lang="en-US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41C4C57-FE00-1C29-6B53-F0F72CC1E36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914594"/>
            <a:ext cx="3076042" cy="469105"/>
          </a:xfrm>
          <a:prstGeom prst="rect">
            <a:avLst/>
          </a:prstGeom>
        </p:spPr>
        <p:txBody>
          <a:bodyPr vert="horz" lIns="92327" tIns="46163" rIns="92327" bIns="46163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48CB0CA-37CD-1C17-E658-00B13786D52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1653" y="8914594"/>
            <a:ext cx="3076042" cy="469105"/>
          </a:xfrm>
          <a:prstGeom prst="rect">
            <a:avLst/>
          </a:prstGeom>
        </p:spPr>
        <p:txBody>
          <a:bodyPr vert="horz" wrap="square" lIns="92327" tIns="46163" rIns="92327" bIns="46163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3EE7E6B-5C3D-6648-8D19-466B03915ED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00:43:32.39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14658 4542 16383 0 0,'0'0'0'0'0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5-09-05T00:43:32.396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13976 4730 16383 0 0,'0'0'0'0'0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0E1A077-1896-77B5-8DE3-78556BF45A2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E49EAF-ACF4-5F1B-BAF4-EF40C5B2BA52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4021653" y="0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ACEAB7A-9620-C848-A0B2-663A39A8DF7F}" type="datetimeFigureOut">
              <a:rPr lang="en-US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09C2B90E-0239-DDFA-6A24-552145DDE79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438275" y="1173163"/>
            <a:ext cx="4222750" cy="31670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2" tIns="47096" rIns="94192" bIns="47096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9C45CA19-312A-AE4C-3B22-B03A7888C6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09610" y="4516536"/>
            <a:ext cx="5680082" cy="3695202"/>
          </a:xfrm>
          <a:prstGeom prst="rect">
            <a:avLst/>
          </a:prstGeom>
        </p:spPr>
        <p:txBody>
          <a:bodyPr vert="horz" lIns="94192" tIns="47096" rIns="94192" bIns="47096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44AB6C-0FA0-7349-611A-EB144C894EB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914595"/>
            <a:ext cx="3076042" cy="470706"/>
          </a:xfrm>
          <a:prstGeom prst="rect">
            <a:avLst/>
          </a:prstGeom>
        </p:spPr>
        <p:txBody>
          <a:bodyPr vert="horz" lIns="94192" tIns="47096" rIns="94192" bIns="47096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991464-2D2F-FA38-0D7F-9890B9AEC65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4021653" y="8914595"/>
            <a:ext cx="3076042" cy="470706"/>
          </a:xfrm>
          <a:prstGeom prst="rect">
            <a:avLst/>
          </a:prstGeom>
        </p:spPr>
        <p:txBody>
          <a:bodyPr vert="horz" wrap="square" lIns="94192" tIns="47096" rIns="94192" bIns="4709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C612C39-F34C-8C49-9A37-1560B1725A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612C39-F34C-8C49-9A37-1560B1725A6B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1459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C0D3A-D9D2-5BED-B3C3-CB899BBA83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3074F9-241B-4FB3-D07E-1A31E5F1E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7E2B04-5247-7984-8D93-DF810FB45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1FE65D7-49EC-F64F-988B-AB1432F72216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6A6654-AD4A-846A-BFBC-41A5006C4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97D0AE-D52F-A923-78B3-D34A8287D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8F7FC6-5299-7A47-B256-5F55B7C29DFE}" type="slidenum">
              <a:rPr lang="en-US" altLang="en-US" smtClean="0"/>
              <a:pPr/>
              <a:t>‹#›</a:t>
            </a:fld>
            <a:endParaRPr lang="en-US" alt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640E37D-7A6C-9070-BF1D-0B24F887758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4D5A6271-2A5C-FE9A-714A-BD9DDCB3061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6970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9AF101-A050-A319-6F2D-5694A5591A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4FB841-6271-2976-A71A-EB4586D0D2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4741D4D-A15B-ABC8-C1B8-FC6CE1BB5D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6684890-1508-374A-9C79-C9F9794E29E3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92600-71C6-1A69-FC3A-5226CC16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7A2079-0E24-F8BB-14CC-261483B0E7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5E3958-CD0C-5E48-9CB8-1623F9E63B86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8126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A9DA629-5EAF-CDFD-6F03-6E368C8DE7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B282B6-C394-40B7-4CB7-409CA30526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29491-791C-1A82-79CE-41D7E41C6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F8A8A12-3554-3B48-B974-034869DE278F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34979-B3DE-0148-56AC-AA71FB9AB9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4E6756-67A4-529E-8A55-08CC4E39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A7209-2159-D041-AE35-E1F80C2141E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155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B9C393-5435-F723-6992-4876DC8B9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EBD284-B628-124A-ECB1-7FD1A4B5ED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6613CC-C175-F10B-FD26-1269353439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AD4C8A0-E0B0-CA40-8AF2-8E2EA1AA5C7A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A8AE71-4F39-C434-E2F3-0E5A6E3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3BDEF-4F95-2553-0AC9-117C5B889E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‹#›</a:t>
            </a:fld>
            <a:endParaRPr lang="en-US" alt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D3A5470-429D-5A36-4F8F-F61F73C8005B}"/>
              </a:ext>
            </a:extLst>
          </p:cNvPr>
          <p:cNvCxnSpPr/>
          <p:nvPr userDrawn="1"/>
        </p:nvCxnSpPr>
        <p:spPr>
          <a:xfrm>
            <a:off x="0" y="1690688"/>
            <a:ext cx="9144000" cy="0"/>
          </a:xfrm>
          <a:prstGeom prst="line">
            <a:avLst/>
          </a:prstGeom>
          <a:ln w="76200">
            <a:solidFill>
              <a:srgbClr val="C00000"/>
            </a:solidFill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909813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D29055-0280-424B-95E8-F9A89253CC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0C6E65-8F76-7012-538C-EB9FC209AA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4CD60D-FE2E-F1DC-7F4B-DD8E1812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08F330-01CF-2B4D-99A5-78172FD8F0A8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6E05BE-1149-159E-B19C-8319A6C67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53BCA2-E7B8-FA7C-4BD8-25BA3A470E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C8ED31-BE07-154F-9812-D0B1E2D3B430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4858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7D809-E0A7-1EF4-5427-455C8F322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BB6532-D51B-F4E1-2552-F42C4754B5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7F7859D-F427-80E2-D833-0F86E9D7DE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26D602-A94D-2480-8E57-B85F651B3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18F1553-3630-4143-AD72-90147ED9C2EB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BB130B-29C1-0AB3-6D56-E26ECC663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107F05-0A50-A2DA-083C-A11CFFE23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218898-3D4B-B147-A230-3CAF2022438F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8353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81F9A7-D546-B942-9E2F-A0789579D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5C06CD7-31BC-771D-6679-BC231BE18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ED5B15-956A-9C86-CC18-33F6660E18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6C773A-8606-C1C5-7288-A7392D77A7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1115ECA-2BB6-FA99-5FB3-DEC35F100F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E094556-355F-2F71-630F-A4B05BB14D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5524E01-67E6-6147-A242-2B96035076E9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3ABDDF-8263-1AE1-0C83-B498EC62C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5A6C8F-7EBD-1D75-C570-7EC87DD7E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ADD74D-3EC1-9C42-B006-7F03FA8FDF0D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2882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5353F-7535-EE53-2A8E-BE92A5E64D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55E83D-8910-E6FE-8BC6-26AA6C488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BCCEA51-12FC-1A40-B3FA-635204CF0763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438C73-89F7-E9F5-8FD0-F1ECFE046D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92070F-A6FB-EF65-79FF-B1F320F7E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B725A4-62E2-2347-8471-D1DA7C53BB3B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5835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C2111C0-3612-704E-66C9-F5BAA5800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FA389BF-AEBF-FB45-90E7-0AC96C9CEFF4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E29084B-BF8E-66B6-E569-97261152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72144F-02B1-C92E-0906-3065F9F4B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301D99-5056-BC43-9AB6-19F39FAC6E88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877709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4626CA-5EEE-F729-14FB-BFEE81B044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2F1FE1-C796-7E31-D711-B458950084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818CB8-9E6A-A25E-5645-A1BD7756B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913D52-1C6D-97DF-32F9-242761264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E56ACF4-15F7-3F42-9FA1-03E5B00AC0FC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E07BF1-9A3E-BD53-D506-C38D9847B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1F4FAB-474F-99DD-E0CA-32DCE44AD6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AF630C-C849-7C41-BCF9-D786A1ACC089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45024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565CF-DB51-6456-7517-5E1B13D555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A58DA7-58D0-96BE-BDBA-AC4F149E81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84AFA-01CB-64E6-A19A-694451DE68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686C47-4390-14B9-3CB5-4CC9D284F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FBB1270-D220-AA4B-A51C-96C4A4D73261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315414-2549-B9B6-2670-E383AD40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64BE94-FE3E-9FBF-46A4-4D0EA36E2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CF0A7-D3B5-EA4B-B28A-E0CDFF7C4C72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08273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E4CCDD-52C7-C463-6046-77313774D6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D43661-6312-F5C3-6BEF-285E65B24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370E34-1A2D-5A72-2F61-325E56769C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E6BB1C6-CD55-7448-BEB9-0CD1ABF31E22}" type="datetime1">
              <a:rPr lang="en-US" smtClean="0"/>
              <a:pPr>
                <a:defRPr/>
              </a:pPr>
              <a:t>9/9/2025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E6444-5D7A-DF01-D333-9B51A4F7D4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54BE59-91AE-DE76-32BB-9CED2D761AE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0458F1-2E4A-934F-BE82-84C0DE95817A}" type="slidenum">
              <a:rPr lang="en-US" altLang="en-US" smtClean="0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647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hyperlink" Target="mailto:AcademicSenate@sac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350D6B-D045-F8CC-CA11-0FC061754C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FC98AAA-B421-918C-5841-FA05BAC2FE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1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E7216A-C7CB-3FF6-7AE6-0CB163C886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9" y="65422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74C22C6B-EF01-5541-A930-29514DA4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6C10D793-FAB4-AB3E-B73F-161014A5514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4861889-7EAC-1785-88A1-DACE30890988}"/>
              </a:ext>
            </a:extLst>
          </p:cNvPr>
          <p:cNvSpPr txBox="1"/>
          <p:nvPr/>
        </p:nvSpPr>
        <p:spPr>
          <a:xfrm>
            <a:off x="188691" y="1680473"/>
            <a:ext cx="9113669" cy="56630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Faculty Prioritization Process Timeline 2025</a:t>
            </a:r>
          </a:p>
          <a:p>
            <a:endParaRPr lang="en-US" dirty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/>
                <a:ea typeface="Calibri"/>
                <a:cs typeface="Calibri"/>
              </a:rPr>
              <a:t>Hiring Request Forms available (Canvas):</a:t>
            </a:r>
            <a:r>
              <a:rPr lang="en-US" altLang="en-US" sz="2000" dirty="0">
                <a:latin typeface="Calibri"/>
                <a:ea typeface="Calibri"/>
                <a:cs typeface="Calibri"/>
              </a:rPr>
              <a:t> Friday, September 12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Training: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Thursday, September 18 at 4:30 PM (via Zoom, will be recorded)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	Will be added to Gateway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Full-Time Faculty Hiring Request Form Due: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Friday, October 3 by 11:59 PM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FPC Review and Rank Requests: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October 6 – October 20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Senior Senators/Department Chairs – SAVE THE DATE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Final Ranking Meeting:</a:t>
            </a:r>
            <a:r>
              <a:rPr lang="en-US" altLang="en-US" sz="2000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Friday, October 24, 9 AM – 4 PM in SC-111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*Affirmation of Final Rankings by the SAC Academic Senate:</a:t>
            </a: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20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Tuesday, October 28</a:t>
            </a:r>
          </a:p>
          <a:p>
            <a:endParaRPr lang="en-US" sz="2000" dirty="0"/>
          </a:p>
          <a:p>
            <a:endParaRPr lang="en-US" sz="2000" b="1" dirty="0">
              <a:highlight>
                <a:srgbClr val="FFFF00"/>
              </a:highlight>
            </a:endParaRPr>
          </a:p>
          <a:p>
            <a:endParaRPr lang="en-US" sz="2200" b="1" dirty="0">
              <a:highlight>
                <a:srgbClr val="FFFF00"/>
              </a:highlight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19123832-3C9B-A462-43C7-A877A5D32527}"/>
                  </a:ext>
                </a:extLst>
              </p14:cNvPr>
              <p14:cNvContentPartPr/>
              <p14:nvPr/>
            </p14:nvContentPartPr>
            <p14:xfrm>
              <a:off x="5298935" y="1888776"/>
              <a:ext cx="14130" cy="14130"/>
            </p14:xfrm>
          </p:contentPart>
        </mc:Choice>
        <mc:Fallback xmlns=""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19123832-3C9B-A462-43C7-A877A5D3252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193565" y="-2350224"/>
                <a:ext cx="4239000" cy="847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02E51EC-BD55-A43D-6316-B24E61C446C7}"/>
                  </a:ext>
                </a:extLst>
              </p14:cNvPr>
              <p14:cNvContentPartPr/>
              <p14:nvPr/>
            </p14:nvContentPartPr>
            <p14:xfrm>
              <a:off x="4934683" y="1989259"/>
              <a:ext cx="14130" cy="1413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02E51EC-BD55-A43D-6316-B24E61C446C7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2829313" y="-2249741"/>
                <a:ext cx="4239000" cy="8478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497391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48BD5D-8A54-F613-90A4-468E6971AF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97FA9-B11F-FD42-BF33-6D8D1D3BAA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B1AE8-1DDF-B42C-439A-6E73585F8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b="1" i="0" dirty="0">
                <a:effectLst/>
                <a:highlight>
                  <a:srgbClr val="FFFF00"/>
                </a:highlight>
                <a:latin typeface="Calibri" panose="020F0502020204030204" pitchFamily="34" charset="0"/>
              </a:rPr>
              <a:t>SAC-SCC Joint Taskforce – Administrative Regulation (AR) 4231 Grade Changes </a:t>
            </a:r>
          </a:p>
          <a:p>
            <a:pPr marL="0" indent="0">
              <a:buNone/>
            </a:pPr>
            <a:r>
              <a:rPr lang="en-US" sz="2000" dirty="0">
                <a:latin typeface="Calibri" panose="020F0502020204030204" pitchFamily="34" charset="0"/>
              </a:rPr>
              <a:t>Tentatively, Final Draft for College Council 1</a:t>
            </a:r>
            <a:r>
              <a:rPr lang="en-US" sz="2000" baseline="30000" dirty="0">
                <a:latin typeface="Calibri" panose="020F0502020204030204" pitchFamily="34" charset="0"/>
              </a:rPr>
              <a:t>st</a:t>
            </a:r>
            <a:r>
              <a:rPr lang="en-US" sz="2000" dirty="0">
                <a:latin typeface="Calibri" panose="020F0502020204030204" pitchFamily="34" charset="0"/>
              </a:rPr>
              <a:t> Reading: 11/26, 2</a:t>
            </a:r>
            <a:r>
              <a:rPr lang="en-US" sz="2000" baseline="30000" dirty="0">
                <a:latin typeface="Calibri" panose="020F0502020204030204" pitchFamily="34" charset="0"/>
              </a:rPr>
              <a:t>nd</a:t>
            </a:r>
            <a:r>
              <a:rPr lang="en-US" sz="2000" dirty="0">
                <a:latin typeface="Calibri" panose="020F0502020204030204" pitchFamily="34" charset="0"/>
              </a:rPr>
              <a:t> Reading: 12/10</a:t>
            </a:r>
          </a:p>
          <a:p>
            <a:pPr marL="0" indent="0">
              <a:buNone/>
            </a:pPr>
            <a:endParaRPr lang="en-US" sz="2800" i="0" dirty="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i="0" dirty="0">
                <a:effectLst/>
                <a:latin typeface="Calibri" panose="020F0502020204030204" pitchFamily="34" charset="0"/>
              </a:rPr>
              <a:t>Interested faculty please email </a:t>
            </a:r>
            <a:r>
              <a:rPr lang="en-US" sz="2800" i="0" dirty="0">
                <a:effectLst/>
                <a:latin typeface="Calibri" panose="020F0502020204030204" pitchFamily="34" charset="0"/>
                <a:hlinkClick r:id="rId2"/>
              </a:rPr>
              <a:t>AcademicSenate@sac.edu</a:t>
            </a:r>
            <a:endParaRPr lang="en-US" sz="2800" i="0" dirty="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dirty="0"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2800" dirty="0">
                <a:latin typeface="Calibri" panose="020F0502020204030204" pitchFamily="34" charset="0"/>
              </a:rPr>
              <a:t>Meetings to begin in October</a:t>
            </a:r>
            <a:endParaRPr lang="en-US" sz="2800" i="0" dirty="0">
              <a:effectLst/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i="1" dirty="0"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en-US" sz="2800" i="1" dirty="0">
              <a:effectLst/>
              <a:latin typeface="Calibri" panose="020F050202020403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E99C6F-BBBF-C4DA-AC64-6983560080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2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580F596-523B-ED72-3B62-53A6A304D8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528893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55C8E4-52C1-56D7-5ED0-62CAD4FB82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8CB473C-31C6-234E-2F69-22EEA72A1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3</a:t>
            </a:fld>
            <a:endParaRPr lang="en-US" alt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6A3848F0-BC89-241F-C61A-D25FBBE8CB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089" y="65422"/>
            <a:ext cx="1647757" cy="1504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668D660D-FB41-025D-2724-3EBAA9C827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30D59E1-9ED0-3055-60B2-F64BE38F2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95" t="10546"/>
          <a:stretch/>
        </p:blipFill>
        <p:spPr>
          <a:xfrm>
            <a:off x="1948846" y="309270"/>
            <a:ext cx="6073616" cy="1198857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75B2C49-551A-180C-0C31-F23951C6CF4C}"/>
              </a:ext>
            </a:extLst>
          </p:cNvPr>
          <p:cNvSpPr txBox="1"/>
          <p:nvPr/>
        </p:nvSpPr>
        <p:spPr>
          <a:xfrm>
            <a:off x="184731" y="1807831"/>
            <a:ext cx="8326659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dirty="0">
                <a:highlight>
                  <a:srgbClr val="FFFF00"/>
                </a:highlight>
              </a:rPr>
              <a:t>Governance Committee Reports</a:t>
            </a:r>
          </a:p>
          <a:p>
            <a:endParaRPr lang="en-US" dirty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/>
              <a:t>Planning and Organizational Effectiveness (POE): </a:t>
            </a:r>
            <a:r>
              <a:rPr lang="en-US" altLang="en-US" dirty="0"/>
              <a:t>met on August 27,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Working meeting on the recommended updates to District Planning and Process Manual – to be an action item at September meeting.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/>
              <a:t>Next Up for Review on September 24: Processes for updating Board Policies and Administrative Regulations – discussion item.</a:t>
            </a:r>
          </a:p>
          <a:p>
            <a:r>
              <a:rPr lang="en-US" dirty="0"/>
              <a:t> </a:t>
            </a:r>
          </a:p>
          <a:p>
            <a:r>
              <a:rPr lang="en-US" dirty="0"/>
              <a:t>Upcoming Meetings:</a:t>
            </a:r>
          </a:p>
          <a:p>
            <a:r>
              <a:rPr lang="en-US" dirty="0"/>
              <a:t>Board Facilities Meeting: Today, Tuesday, September 9 5:30pm (emailed to all SAC faculty)</a:t>
            </a:r>
          </a:p>
          <a:p>
            <a:endParaRPr lang="en-US" dirty="0"/>
          </a:p>
          <a:p>
            <a:r>
              <a:rPr lang="en-US" dirty="0"/>
              <a:t>Board of Trustees Meeting: Monday, September 15 5:30pm</a:t>
            </a:r>
          </a:p>
          <a:p>
            <a:endParaRPr lang="en-US" dirty="0"/>
          </a:p>
          <a:p>
            <a:r>
              <a:rPr lang="en-US" dirty="0"/>
              <a:t>Fiscal Resources Committee: Next Meeting Wednesday, September 17 1:30 – 3pm</a:t>
            </a:r>
          </a:p>
          <a:p>
            <a:endParaRPr lang="en-US" dirty="0"/>
          </a:p>
          <a:p>
            <a:r>
              <a:rPr lang="en-US" dirty="0"/>
              <a:t>District Council: Next Meeting Monday, October 6 1:30 – 3pm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3060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F9DAC6-07C8-878E-FCD9-5C7DE8E34B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65F234-131D-5590-A893-D00C26B24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095AB7-52FB-96F0-0AEB-4B57DFCC99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012" y="1825624"/>
            <a:ext cx="8901866" cy="484663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>
                <a:highlight>
                  <a:srgbClr val="FFFF00"/>
                </a:highlight>
              </a:rPr>
              <a:t>SAC Governance Committees</a:t>
            </a:r>
          </a:p>
          <a:p>
            <a:pPr marL="0" indent="0">
              <a:buNone/>
            </a:pPr>
            <a:r>
              <a:rPr lang="en-US" sz="2800" dirty="0"/>
              <a:t>College Council – Next Meeting September 24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000" dirty="0"/>
              <a:t>New Membership Approved:  8 Administrators (4 VPs, 3 Deans and President)</a:t>
            </a:r>
          </a:p>
          <a:p>
            <a:pPr marL="0" indent="0">
              <a:buNone/>
            </a:pPr>
            <a:r>
              <a:rPr lang="en-US" sz="2000" dirty="0"/>
              <a:t>		8 Faculty,  8 Classified Professionals, 4 Students (1 from SCE)</a:t>
            </a:r>
          </a:p>
          <a:p>
            <a:pPr marL="0" indent="0">
              <a:buNone/>
            </a:pPr>
            <a:r>
              <a:rPr lang="en-US" sz="2400" dirty="0"/>
              <a:t>SAC Faculty Appointments</a:t>
            </a:r>
          </a:p>
          <a:p>
            <a:pPr marL="342900" lvl="1" indent="0">
              <a:buNone/>
            </a:pPr>
            <a:r>
              <a:rPr lang="en-US" sz="2100" dirty="0"/>
              <a:t>Claire Coyne, Senate President</a:t>
            </a:r>
          </a:p>
          <a:p>
            <a:pPr marL="342900" lvl="1" indent="0">
              <a:buNone/>
            </a:pPr>
            <a:r>
              <a:rPr lang="en-US" sz="2100" b="1" dirty="0"/>
              <a:t>Alejandro Moreno</a:t>
            </a:r>
            <a:r>
              <a:rPr lang="en-US" sz="2100" dirty="0"/>
              <a:t>, Counseling, Continuing Education (CE)</a:t>
            </a:r>
          </a:p>
          <a:p>
            <a:pPr marL="342900" lvl="1" indent="0">
              <a:buNone/>
            </a:pPr>
            <a:r>
              <a:rPr lang="en-US" sz="2100" b="1" dirty="0"/>
              <a:t>Susan Hoang</a:t>
            </a:r>
            <a:r>
              <a:rPr lang="en-US" sz="2100" dirty="0"/>
              <a:t>, Library and Credit PD (Academic Affairs)</a:t>
            </a:r>
          </a:p>
          <a:p>
            <a:pPr marL="342900" lvl="1" indent="0">
              <a:buNone/>
            </a:pPr>
            <a:r>
              <a:rPr lang="en-US" sz="2100" b="1" dirty="0"/>
              <a:t>Maria Aguilar Beltran</a:t>
            </a:r>
            <a:r>
              <a:rPr lang="en-US" sz="2100" dirty="0"/>
              <a:t>, VP Culture &amp; Engagement, Counseling (Student Services)</a:t>
            </a:r>
          </a:p>
          <a:p>
            <a:pPr marL="342900" lvl="1" indent="0">
              <a:buNone/>
            </a:pPr>
            <a:r>
              <a:rPr lang="en-US" sz="2100" b="1" dirty="0"/>
              <a:t>Matthew Beyersdorf</a:t>
            </a:r>
            <a:r>
              <a:rPr lang="en-US" sz="2100" dirty="0"/>
              <a:t>, English (Academic Affairs)</a:t>
            </a:r>
          </a:p>
          <a:p>
            <a:pPr marL="342900" lvl="1" indent="0">
              <a:buNone/>
            </a:pPr>
            <a:r>
              <a:rPr lang="en-US" sz="2100" b="1" dirty="0"/>
              <a:t>Jill Kapil</a:t>
            </a:r>
            <a:r>
              <a:rPr lang="en-US" sz="2100" dirty="0"/>
              <a:t>, Psychologist, Student Services</a:t>
            </a:r>
          </a:p>
          <a:p>
            <a:pPr marL="342900" lvl="1" indent="0">
              <a:buNone/>
            </a:pPr>
            <a:r>
              <a:rPr lang="en-US" sz="2100" b="1" dirty="0"/>
              <a:t>Jennifer Meloni</a:t>
            </a:r>
            <a:r>
              <a:rPr lang="en-US" sz="2100" dirty="0"/>
              <a:t>, Fire Tech (Academic Affairs)</a:t>
            </a:r>
            <a:endParaRPr lang="en-US" sz="1700" dirty="0"/>
          </a:p>
          <a:p>
            <a:pPr marL="342900" lvl="1" indent="0">
              <a:buNone/>
            </a:pPr>
            <a:r>
              <a:rPr lang="en-US" sz="2100" b="1" dirty="0"/>
              <a:t>Merari Weber</a:t>
            </a:r>
            <a:r>
              <a:rPr lang="en-US" sz="2100" dirty="0"/>
              <a:t>, VP Community Operations, Continuing Education, CE PD</a:t>
            </a:r>
          </a:p>
          <a:p>
            <a:pPr marL="342900" lvl="1" indent="0">
              <a:buNone/>
            </a:pPr>
            <a:endParaRPr lang="en-US" sz="21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97A592-2055-4F89-5536-49CBC3406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00016E-99F8-9347-A961-82CC4417FFA5}" type="slidenum">
              <a:rPr lang="en-US" altLang="en-US" smtClean="0"/>
              <a:pPr/>
              <a:t>4</a:t>
            </a:fld>
            <a:endParaRPr lang="en-US" alt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357F068-1A0F-DD49-FD19-5DD5FC25635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012" y="185738"/>
            <a:ext cx="7478420" cy="1386243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10276105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708A9741AC48E46AEE4941DE1E12C0F" ma:contentTypeVersion="2" ma:contentTypeDescription="Create a new document." ma:contentTypeScope="" ma:versionID="64770a9ad993aec554518785b51db2e6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6f609ce8-7218-4c60-b337-266ea7b1fd45" targetNamespace="http://schemas.microsoft.com/office/2006/metadata/properties" ma:root="true" ma:fieldsID="1dd063ee8e164e8fcdf0fbf71a193719" ns1:_="" ns2:_="" ns3:_="">
    <xsd:import namespace="http://schemas.microsoft.com/sharepoint/v3"/>
    <xsd:import namespace="431189f8-a51b-453f-9f0c-3a0b3b65b12f"/>
    <xsd:import namespace="6f609ce8-7218-4c60-b337-266ea7b1fd45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609ce8-7218-4c60-b337-266ea7b1fd4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HNYXMCCMVK3K-464-1245</_dlc_DocId>
    <_dlc_DocIdUrl xmlns="431189f8-a51b-453f-9f0c-3a0b3b65b12f">
      <Url>https://www.sac.edu/President/AcademicSenate/_layouts/15/DocIdRedir.aspx?ID=HNYXMCCMVK3K-464-1245</Url>
      <Description>HNYXMCCMVK3K-464-1245</Description>
    </_dlc_DocIdUrl>
  </documentManagement>
</p:properties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8CEDA44-5DB9-4425-86FF-2A3C217BF519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B8CC7EEE-9E7B-4835-9F57-9938075EA08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1D11D2-B3DE-4CAA-917C-D361C84F562A}"/>
</file>

<file path=customXml/itemProps4.xml><?xml version="1.0" encoding="utf-8"?>
<ds:datastoreItem xmlns:ds="http://schemas.openxmlformats.org/officeDocument/2006/customXml" ds:itemID="{F4FB23BE-91B5-4DD0-812C-804A09DCC178}">
  <ds:schemaRefs>
    <ds:schemaRef ds:uri="http://schemas.microsoft.com/office/2006/documentManagement/types"/>
    <ds:schemaRef ds:uri="http://schemas.microsoft.com/office/2006/metadata/properties"/>
    <ds:schemaRef ds:uri="http://purl.org/dc/dcmitype/"/>
    <ds:schemaRef ds:uri="http://purl.org/dc/terms/"/>
    <ds:schemaRef ds:uri="http://schemas.openxmlformats.org/package/2006/metadata/core-properties"/>
    <ds:schemaRef ds:uri="http://www.w3.org/XML/1998/namespace"/>
    <ds:schemaRef ds:uri="1acb9adc-ec33-475f-8130-c1c307b91901"/>
    <ds:schemaRef ds:uri="http://purl.org/dc/elements/1.1/"/>
    <ds:schemaRef ds:uri="http://schemas.microsoft.com/office/infopath/2007/PartnerControls"/>
    <ds:schemaRef ds:uri="12292255-f18b-4d92-9e60-ebc7b63bbd6b"/>
  </ds:schemaRefs>
</ds:datastoreItem>
</file>

<file path=customXml/itemProps5.xml><?xml version="1.0" encoding="utf-8"?>
<ds:datastoreItem xmlns:ds="http://schemas.openxmlformats.org/officeDocument/2006/customXml" ds:itemID="{C7A54763-FDD0-4837-9621-2799D4961FB2}"/>
</file>

<file path=docMetadata/LabelInfo.xml><?xml version="1.0" encoding="utf-8"?>
<clbl:labelList xmlns:clbl="http://schemas.microsoft.com/office/2020/mipLabelMetadata">
  <clbl:label id="{a8040095-716d-4e49-b783-b5f746eea8b3}" enabled="0" method="" siteId="{a8040095-716d-4e49-b783-b5f746eea8b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1877</TotalTime>
  <Words>386</Words>
  <Application>Microsoft Office PowerPoint</Application>
  <PresentationFormat>On-screen Show (4:3)</PresentationFormat>
  <Paragraphs>54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Kymberly Spector</dc:creator>
  <cp:lastModifiedBy>Claire Coyne</cp:lastModifiedBy>
  <cp:revision>41</cp:revision>
  <cp:lastPrinted>2023-10-10T19:17:11Z</cp:lastPrinted>
  <dcterms:created xsi:type="dcterms:W3CDTF">2015-01-16T04:28:57Z</dcterms:created>
  <dcterms:modified xsi:type="dcterms:W3CDTF">2025-09-09T16:03:05Z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0x010100D708A9741AC48E46AEE4941DE1E12C0F</vt:lpwstr>
  </property>
  <property fmtid="{D5CDD505-2E9C-101B-9397-08002B2CF9AE}" pid="3" name="_dlc_DocIdItemGuid">
    <vt:lpwstr>24fbb797-cd97-4655-8b9b-a8cea2b5a3b7</vt:lpwstr>
  </property>
  <property fmtid="{D5CDD505-2E9C-101B-9397-08002B2CF9AE}" pid="4" name="_dlc_DocId">
    <vt:lpwstr>HNYXMCCMVK3K-1637-14</vt:lpwstr>
  </property>
  <property fmtid="{D5CDD505-2E9C-101B-9397-08002B2CF9AE}" pid="5" name="_dlc_DocIdUrl">
    <vt:lpwstr>http://sac.edu/PublicAffairs/Graphics/_layouts/15/DocIdRedir.aspx?ID=HNYXMCCMVK3K-1637-14, HNYXMCCMVK3K-1637-14</vt:lpwstr>
  </property>
  <property fmtid="{D5CDD505-2E9C-101B-9397-08002B2CF9AE}" pid="6" name="MediaServiceImageTags">
    <vt:lpwstr/>
  </property>
</Properties>
</file>