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12"/>
  </p:notesMasterIdLst>
  <p:handoutMasterIdLst>
    <p:handoutMasterId r:id="rId13"/>
  </p:handoutMasterIdLst>
  <p:sldIdLst>
    <p:sldId id="306" r:id="rId6"/>
    <p:sldId id="309" r:id="rId7"/>
    <p:sldId id="310" r:id="rId8"/>
    <p:sldId id="312" r:id="rId9"/>
    <p:sldId id="308" r:id="rId10"/>
    <p:sldId id="30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54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1292" y="8830153"/>
            <a:ext cx="3037523" cy="464662"/>
          </a:xfrm>
          <a:prstGeom prst="rect">
            <a:avLst/>
          </a:prstGeom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523" cy="466247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292" y="1"/>
            <a:ext cx="3037523" cy="466247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723" y="4473754"/>
            <a:ext cx="5608954" cy="366020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0153"/>
            <a:ext cx="3037523" cy="466247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292" y="8830153"/>
            <a:ext cx="3037523" cy="466247"/>
          </a:xfrm>
          <a:prstGeom prst="rect">
            <a:avLst/>
          </a:prstGeom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C09A5-11A8-2C8F-FA7E-4D7D8A53C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A9AC353-9083-D88B-5206-37FD15856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57A8C1A-DB8D-AB90-B8ED-2F16BC43A5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053BF9A-14E6-F6E3-69C6-D5A7086859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58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C3569-DCCC-1BC2-F81F-643981B61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546C592-D3E3-DB72-B105-B5495E1888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28E9FE03-18B3-D91B-5B86-BF55C93B51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5AAB86A2-5470-AEDD-D3A4-546DFA89E7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095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14D10-60A5-5C06-9475-54FE233F1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B7A9F2A3-21F2-C962-91E0-8248F34D50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2436A03D-877B-226D-C037-2A908FE3EF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03BF1A8-4F30-3143-D723-93240351F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727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C6EFB-DC05-DA4C-0040-1DB8A46E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C71492B-056B-B300-B060-9FA266E4ED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D156A97-C6D1-9B75-6D3C-A20843B3EA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CD430814-BBC8-CCC0-6E88-9DA6A1CFB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2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DABD0-16D5-DDB6-B8A9-A97F012C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92623AA-B623-50A7-5388-B32007BC85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54B902B-C0FD-A4A4-921B-1B379D96E0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6888901-6508-D966-4E23-39A3BC5036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808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1E7E6-4AC0-5377-C7B3-7F898138B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883DAD6-67AF-7864-ACBF-A38C553A2E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C7CEBCD-89A4-5B22-6638-BC1F4E1892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E696225-71BD-A516-5E2A-F03D82990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CEA49FE-F0E8-D541-97E3-3C9328D87114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87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52821-55B2-6748-B0AD-8EDEEC5C2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2AB4334-6C0E-DC87-4959-0F136F2C914C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 Process Review Updates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37AE243-3F63-BAA3-CE5E-BA86CFF674B0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indent="-573088" algn="l"/>
            <a:endParaRPr lang="en-US" sz="1800" b="1" dirty="0"/>
          </a:p>
          <a:p>
            <a:pPr lvl="2" indent="-573088" algn="l"/>
            <a:r>
              <a:rPr lang="en-US" sz="2400" b="1" dirty="0" err="1"/>
              <a:t>CiC</a:t>
            </a:r>
            <a:r>
              <a:rPr lang="en-US" sz="2400" b="1" dirty="0"/>
              <a:t> currently on a “Curriculum Snooze”. </a:t>
            </a:r>
          </a:p>
          <a:p>
            <a:pPr lvl="2" indent="-573088" algn="l"/>
            <a:endParaRPr lang="en-US" sz="2400" b="1" dirty="0"/>
          </a:p>
          <a:p>
            <a:pPr lvl="2" indent="-573088" algn="l"/>
            <a:r>
              <a:rPr lang="en-US" sz="2400" b="1" dirty="0"/>
              <a:t>You can continue the normal process.</a:t>
            </a:r>
          </a:p>
          <a:p>
            <a:pPr lvl="2" indent="-573088" algn="l"/>
            <a:endParaRPr lang="en-US" sz="2400" b="1" dirty="0"/>
          </a:p>
          <a:p>
            <a:pPr lvl="2" indent="-573088" algn="l"/>
            <a:r>
              <a:rPr lang="en-US" sz="2400" b="1" dirty="0"/>
              <a:t>Gives faculty “optional extra time” (1-year) for Quadrennials</a:t>
            </a:r>
          </a:p>
          <a:p>
            <a:pPr lvl="2" indent="-573088" algn="l"/>
            <a:endParaRPr lang="en-US" sz="2400" b="1" dirty="0"/>
          </a:p>
          <a:p>
            <a:pPr lvl="2" indent="-573088" algn="l"/>
            <a:r>
              <a:rPr lang="en-US" sz="2400" b="1" dirty="0"/>
              <a:t>Does not apply to certain things, i.e., CE Program Review or CCNs.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0DB2F4-EBC2-853C-BF55-C5A9D3CB39AE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</p:spTree>
    <p:extLst>
      <p:ext uri="{BB962C8B-B14F-4D97-AF65-F5344CB8AC3E}">
        <p14:creationId xmlns:p14="http://schemas.microsoft.com/office/powerpoint/2010/main" val="102586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C5F70-DEB7-967D-CCD6-90661A045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53EFEC8-95E5-57B5-BD64-A7B6046E4292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 Process Review Updates continued…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FC993EE-6B25-F52C-9708-27AEA8F417E7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indent="-573088" algn="l"/>
            <a:endParaRPr lang="en-US" sz="2400" b="1" dirty="0"/>
          </a:p>
          <a:p>
            <a:pPr lvl="2" indent="-573088" algn="l"/>
            <a:r>
              <a:rPr lang="en-US" sz="2400" b="1" dirty="0" err="1"/>
              <a:t>curriQunet</a:t>
            </a:r>
            <a:r>
              <a:rPr lang="en-US" sz="2400" b="1" dirty="0"/>
              <a:t> is now </a:t>
            </a:r>
            <a:r>
              <a:rPr lang="en-US" sz="2400" b="1" dirty="0" err="1"/>
              <a:t>Acadea</a:t>
            </a:r>
            <a:endParaRPr lang="en-US" sz="2400" b="1" dirty="0"/>
          </a:p>
          <a:p>
            <a:pPr lvl="2" indent="-573088" algn="l"/>
            <a:endParaRPr lang="en-US" sz="2400" b="1" dirty="0"/>
          </a:p>
          <a:p>
            <a:pPr lvl="2" indent="-573088" algn="l"/>
            <a:r>
              <a:rPr lang="en-US" sz="2400" b="1" dirty="0"/>
              <a:t>To make the Fall 2026-2027 catalog, proposals need to be in the </a:t>
            </a:r>
          </a:p>
          <a:p>
            <a:pPr lvl="2" indent="-573088" algn="l"/>
            <a:r>
              <a:rPr lang="en-US" sz="2400" b="1" dirty="0"/>
              <a:t>curriculum office’s queue by 10/13/2025.</a:t>
            </a:r>
          </a:p>
          <a:p>
            <a:pPr lvl="2" indent="-573088" algn="l"/>
            <a:r>
              <a:rPr lang="en-US" sz="2400" b="1" dirty="0"/>
              <a:t> </a:t>
            </a:r>
          </a:p>
          <a:p>
            <a:pPr lvl="2" indent="-573088" algn="l"/>
            <a:r>
              <a:rPr lang="en-US" sz="2400" b="1" dirty="0"/>
              <a:t>Curriculum Approval Workflow:</a:t>
            </a:r>
          </a:p>
          <a:p>
            <a:pPr lvl="2" indent="-573088" algn="l"/>
            <a:r>
              <a:rPr lang="en-US" sz="2400" i="1" dirty="0"/>
              <a:t>Originator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r>
              <a:rPr lang="en-US" sz="2400" b="1" dirty="0"/>
              <a:t> </a:t>
            </a:r>
            <a:r>
              <a:rPr lang="en-US" sz="2400" i="1" dirty="0"/>
              <a:t>Department Chair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r>
              <a:rPr lang="en-US" sz="2400" b="1" dirty="0"/>
              <a:t> </a:t>
            </a:r>
            <a:r>
              <a:rPr lang="en-US" sz="2400" i="1" dirty="0"/>
              <a:t>Division Secretary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r>
              <a:rPr lang="en-US" sz="2400" b="1" dirty="0"/>
              <a:t> </a:t>
            </a:r>
            <a:r>
              <a:rPr lang="en-US" sz="2400" i="1" dirty="0"/>
              <a:t>Division Curriculum Committee Chair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r>
              <a:rPr lang="en-US" sz="2400" b="1" dirty="0"/>
              <a:t> </a:t>
            </a:r>
            <a:r>
              <a:rPr lang="en-US" sz="2400" i="1" dirty="0"/>
              <a:t>Division Dean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r>
              <a:rPr lang="en-US" sz="2400" b="1" dirty="0"/>
              <a:t> </a:t>
            </a:r>
            <a:r>
              <a:rPr lang="en-US" sz="2400" i="1" dirty="0">
                <a:highlight>
                  <a:srgbClr val="00FFFF"/>
                </a:highlight>
              </a:rPr>
              <a:t>Curriculum</a:t>
            </a:r>
            <a:r>
              <a:rPr lang="en-US" sz="2400" b="1" i="1" dirty="0">
                <a:highlight>
                  <a:srgbClr val="00FFFF"/>
                </a:highlight>
              </a:rPr>
              <a:t> </a:t>
            </a:r>
            <a:r>
              <a:rPr lang="en-US" sz="2400" i="1" dirty="0">
                <a:highlight>
                  <a:srgbClr val="00FFFF"/>
                </a:highlight>
              </a:rPr>
              <a:t>Office</a:t>
            </a:r>
          </a:p>
          <a:p>
            <a:pPr lvl="2" indent="-573088" algn="l"/>
            <a:endParaRPr lang="en-US" sz="2400" b="1" dirty="0"/>
          </a:p>
          <a:p>
            <a:pPr lvl="2" indent="-573088" algn="l"/>
            <a:endParaRPr lang="en-US" sz="2400" b="1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558DD61-E1A2-B478-2CFC-E48DD7FC06F1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</p:spTree>
    <p:extLst>
      <p:ext uri="{BB962C8B-B14F-4D97-AF65-F5344CB8AC3E}">
        <p14:creationId xmlns:p14="http://schemas.microsoft.com/office/powerpoint/2010/main" val="398688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1904-3BE2-3841-AA39-F8D5D6A23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5132BCB-1394-AFD8-A049-8274AD92336E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V Updates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C31C3C2-59E7-2928-FAA3-CFC13B8223A2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indent="-573088" algn="l"/>
            <a:r>
              <a:rPr lang="en-US" sz="2400" b="1" dirty="0"/>
              <a:t>All CCCs are required to implement the following into their curriculum...</a:t>
            </a:r>
          </a:p>
          <a:p>
            <a:pPr lvl="2" indent="-573088" algn="l">
              <a:buFont typeface="+mj-lt"/>
              <a:buAutoNum type="arabicParenR"/>
            </a:pPr>
            <a:r>
              <a:rPr lang="en-US" sz="2400" b="1" dirty="0"/>
              <a:t>I.D.E.A – Inclusion, Diversity, Equity, and Anti-Racism. (</a:t>
            </a:r>
            <a:r>
              <a:rPr lang="en-US" sz="2400" dirty="0"/>
              <a:t>AKA Diversity, Equity, &amp; Inclusion </a:t>
            </a:r>
            <a:r>
              <a:rPr lang="en-US" sz="2400" b="1" dirty="0"/>
              <a:t>D.E.I.)</a:t>
            </a:r>
          </a:p>
          <a:p>
            <a:pPr lvl="3" indent="-573088" algn="l">
              <a:buFont typeface="Wingdings" panose="05000000000000000000" pitchFamily="2" charset="2"/>
              <a:buChar char="§"/>
            </a:pPr>
            <a:r>
              <a:rPr lang="en-US" sz="2250" dirty="0"/>
              <a:t>The California Community Colleges Curriculum Committee (5C) created a framework with a set of principles and practices for faculty, curriculum committees, and local academic senates. </a:t>
            </a:r>
          </a:p>
          <a:p>
            <a:pPr lvl="4" indent="-573088" algn="l">
              <a:buFont typeface="Wingdings" panose="05000000000000000000" pitchFamily="2" charset="2"/>
              <a:buChar char="q"/>
            </a:pPr>
            <a:r>
              <a:rPr lang="en-US" sz="2250" dirty="0"/>
              <a:t>Review local processes involving curriculum to ensure consideration of these DEI principles frame local practices.</a:t>
            </a:r>
          </a:p>
          <a:p>
            <a:pPr lvl="4" indent="-573088" algn="l">
              <a:buFont typeface="Wingdings" panose="05000000000000000000" pitchFamily="2" charset="2"/>
              <a:buChar char="q"/>
            </a:pPr>
            <a:r>
              <a:rPr lang="en-US" sz="2250" dirty="0"/>
              <a:t>Prepare leaders to facilitate conversations on implementing DEI practices.</a:t>
            </a:r>
          </a:p>
          <a:p>
            <a:pPr lvl="4" indent="-573088" algn="l">
              <a:buFont typeface="Wingdings" panose="05000000000000000000" pitchFamily="2" charset="2"/>
              <a:buChar char="q"/>
            </a:pPr>
            <a:r>
              <a:rPr lang="en-US" sz="2250" dirty="0"/>
              <a:t>Provide professional learning opportunities noted in the framework</a:t>
            </a:r>
          </a:p>
          <a:p>
            <a:pPr lvl="4" indent="-573088" algn="l">
              <a:buFont typeface="Wingdings" panose="05000000000000000000" pitchFamily="2" charset="2"/>
              <a:buChar char="q"/>
            </a:pPr>
            <a:r>
              <a:rPr lang="en-US" sz="2250" dirty="0"/>
              <a:t>Discuss the intentionality of DEI work as a recursive process. </a:t>
            </a:r>
            <a:br>
              <a:rPr lang="en-US" sz="2250" b="1" dirty="0"/>
            </a:br>
            <a:endParaRPr lang="en-US" sz="2250" b="1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6F41D42-6D69-B473-569B-07622DAC976D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</p:spTree>
    <p:extLst>
      <p:ext uri="{BB962C8B-B14F-4D97-AF65-F5344CB8AC3E}">
        <p14:creationId xmlns:p14="http://schemas.microsoft.com/office/powerpoint/2010/main" val="14900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BC46E-76F8-FE59-68AE-11BDABE07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DBDA18E-B462-E384-1CC7-C3FB31082EC7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V Updates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266F4E3-61B5-510C-D6F4-FDCC439F5761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2712" lvl="2" algn="l"/>
            <a:br>
              <a:rPr lang="en-US" sz="3200" b="1" dirty="0"/>
            </a:br>
            <a:r>
              <a:rPr lang="en-US" sz="3200" b="1" dirty="0"/>
              <a:t>2) Faculty Minimum Qualifications</a:t>
            </a:r>
          </a:p>
          <a:p>
            <a:pPr marL="569912" lvl="2" indent="-457200" algn="l">
              <a:buFont typeface="Wingdings" panose="05000000000000000000" pitchFamily="2" charset="2"/>
              <a:buChar char="q"/>
            </a:pPr>
            <a:r>
              <a:rPr lang="en-US" sz="3200" b="1" dirty="0"/>
              <a:t>	</a:t>
            </a:r>
            <a:r>
              <a:rPr lang="en-US" sz="3200" dirty="0"/>
              <a:t>Must be included in COR</a:t>
            </a:r>
          </a:p>
          <a:p>
            <a:pPr marL="569912" lvl="2" indent="-457200" algn="l">
              <a:buFont typeface="Wingdings" panose="05000000000000000000" pitchFamily="2" charset="2"/>
              <a:buChar char="q"/>
            </a:pPr>
            <a:r>
              <a:rPr lang="en-US" sz="3200" dirty="0"/>
              <a:t>Create a Workgroup to figure out best approach. </a:t>
            </a:r>
          </a:p>
          <a:p>
            <a:pPr marL="455612" lvl="2" indent="-342900" algn="l">
              <a:buFont typeface="Arial" panose="020B0604020202020204" pitchFamily="34" charset="0"/>
              <a:buChar char="•"/>
            </a:pPr>
            <a:endParaRPr lang="en-US" sz="3200" b="1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109A072-C1A2-E411-49EF-75381E237619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</p:spTree>
    <p:extLst>
      <p:ext uri="{BB962C8B-B14F-4D97-AF65-F5344CB8AC3E}">
        <p14:creationId xmlns:p14="http://schemas.microsoft.com/office/powerpoint/2010/main" val="132829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D7B0E-0A30-0AAA-1F0C-79FE026C1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018C131-32B6-1353-C5CC-E604315E5A26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CCN Phase II Part B Classes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635AAA7-EF97-57C8-486B-4837F578AF3B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None/>
            </a:pPr>
            <a:endParaRPr lang="en-US" sz="2000" b="0" i="0" dirty="0">
              <a:solidFill>
                <a:srgbClr val="222222"/>
              </a:solidFill>
              <a:effectLst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D2B4465-4845-434B-8985-5ED885A1CC73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4383F-0E68-6963-37BA-49C7DFA9551E}"/>
              </a:ext>
            </a:extLst>
          </p:cNvPr>
          <p:cNvSpPr txBox="1"/>
          <p:nvPr/>
        </p:nvSpPr>
        <p:spPr>
          <a:xfrm>
            <a:off x="176980" y="2151619"/>
            <a:ext cx="862133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indent="-573088" algn="l"/>
            <a:r>
              <a:rPr lang="en-US" sz="2000" b="1" dirty="0"/>
              <a:t>Templates have been released</a:t>
            </a:r>
          </a:p>
          <a:p>
            <a:pPr lvl="2" indent="-573088" algn="l"/>
            <a:endParaRPr lang="en-US" sz="2000" b="1" dirty="0"/>
          </a:p>
          <a:p>
            <a:pPr lvl="2" indent="-573088" algn="l"/>
            <a:r>
              <a:rPr lang="en-US" sz="2000" b="1" dirty="0"/>
              <a:t>SAC Courses that will have to be revised:</a:t>
            </a:r>
          </a:p>
          <a:p>
            <a:pPr lvl="2" indent="-573088">
              <a:buFont typeface="Arial" panose="020B0604020202020204" pitchFamily="34" charset="0"/>
              <a:buChar char="•"/>
            </a:pPr>
            <a:r>
              <a:rPr lang="en-US" sz="2000" b="1" dirty="0"/>
              <a:t>ANTH 101 </a:t>
            </a:r>
            <a:r>
              <a:rPr lang="en-US" sz="2000" dirty="0"/>
              <a:t>and</a:t>
            </a:r>
            <a:r>
              <a:rPr lang="en-US" sz="2000" b="1" dirty="0"/>
              <a:t> 101L – Mario Robertson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ASTR 109 </a:t>
            </a:r>
            <a:r>
              <a:rPr lang="en-US" sz="2000" dirty="0"/>
              <a:t>and</a:t>
            </a:r>
            <a:r>
              <a:rPr lang="en-US" sz="2000" b="1" dirty="0"/>
              <a:t> 140 – Alexander Natale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BIOL 109, 109H, &amp; 109L – Jorge Lopez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CDEV 107 – Trudy Naman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CMST 101 and 101H – Cathryn Pierce &amp; Reyna Cummings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MATH 180 </a:t>
            </a:r>
            <a:r>
              <a:rPr lang="en-US" sz="2000" dirty="0"/>
              <a:t>and</a:t>
            </a:r>
            <a:r>
              <a:rPr lang="en-US" sz="2000" b="1" dirty="0"/>
              <a:t> 185 – Kelly Ro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r>
              <a:rPr lang="en-US" sz="2000" b="1" dirty="0"/>
              <a:t>SOC 100 </a:t>
            </a:r>
            <a:r>
              <a:rPr lang="en-US" sz="2000" dirty="0"/>
              <a:t>and </a:t>
            </a:r>
            <a:r>
              <a:rPr lang="en-US" sz="2000" b="1" dirty="0"/>
              <a:t>100H – Alondo Campbell</a:t>
            </a:r>
          </a:p>
          <a:p>
            <a:pPr lvl="2" indent="-573088" algn="l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1312" lvl="2" algn="l"/>
            <a:r>
              <a:rPr lang="en-US" sz="2000" b="1" dirty="0"/>
              <a:t>CCN Division Leads</a:t>
            </a:r>
          </a:p>
          <a:p>
            <a:pPr marL="627062" lvl="2" indent="-285750" algn="l">
              <a:buFont typeface="Arial" panose="020B0604020202020204" pitchFamily="34" charset="0"/>
              <a:buChar char="•"/>
            </a:pPr>
            <a:r>
              <a:rPr lang="en-US" sz="2000" b="1" dirty="0"/>
              <a:t>Brandon Rocke – English Faculty</a:t>
            </a:r>
          </a:p>
          <a:p>
            <a:pPr marL="627062" lvl="2" indent="-285750" algn="l">
              <a:buFont typeface="Arial" panose="020B0604020202020204" pitchFamily="34" charset="0"/>
              <a:buChar char="•"/>
            </a:pPr>
            <a:r>
              <a:rPr lang="en-US" sz="2000" b="1" dirty="0"/>
              <a:t>Justin Tolentino – Math Faculty</a:t>
            </a:r>
          </a:p>
          <a:p>
            <a:pPr marL="627062" lvl="2" indent="-285750" algn="l">
              <a:buFont typeface="Arial" panose="020B0604020202020204" pitchFamily="34" charset="0"/>
              <a:buChar char="•"/>
            </a:pPr>
            <a:r>
              <a:rPr lang="en-US" sz="2000" b="1" dirty="0"/>
              <a:t>Philippe Andrade – Political Science Faculty</a:t>
            </a:r>
          </a:p>
        </p:txBody>
      </p:sp>
    </p:spTree>
    <p:extLst>
      <p:ext uri="{BB962C8B-B14F-4D97-AF65-F5344CB8AC3E}">
        <p14:creationId xmlns:p14="http://schemas.microsoft.com/office/powerpoint/2010/main" val="2370422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A313-26E6-E61B-C954-952B4ECF5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A558B0D-944D-1E58-5225-6990A9088711}"/>
              </a:ext>
            </a:extLst>
          </p:cNvPr>
          <p:cNvSpPr txBox="1">
            <a:spLocks/>
          </p:cNvSpPr>
          <p:nvPr/>
        </p:nvSpPr>
        <p:spPr>
          <a:xfrm>
            <a:off x="501444" y="1578386"/>
            <a:ext cx="8141109" cy="4219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</a:t>
            </a: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Membership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415A482-27CB-2C91-F584-7C737C9EF5A9}"/>
              </a:ext>
            </a:extLst>
          </p:cNvPr>
          <p:cNvSpPr txBox="1">
            <a:spLocks/>
          </p:cNvSpPr>
          <p:nvPr/>
        </p:nvSpPr>
        <p:spPr>
          <a:xfrm>
            <a:off x="176980" y="2151619"/>
            <a:ext cx="8790039" cy="470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</a:rPr>
              <a:t>Dori Dumon</a:t>
            </a:r>
            <a:r>
              <a:rPr lang="en-US" sz="2000" b="1" dirty="0">
                <a:solidFill>
                  <a:srgbClr val="222222"/>
                </a:solidFill>
              </a:rPr>
              <a:t> </a:t>
            </a:r>
            <a:r>
              <a:rPr lang="en-US" sz="2000" dirty="0">
                <a:solidFill>
                  <a:srgbClr val="222222"/>
                </a:solidFill>
              </a:rPr>
              <a:t>- Business</a:t>
            </a:r>
            <a:br>
              <a:rPr lang="en-US" sz="2000" dirty="0">
                <a:solidFill>
                  <a:srgbClr val="222222"/>
                </a:solidFill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Donna Khalid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Continuing Education ​                    </a:t>
            </a:r>
            <a:br>
              <a:rPr lang="en-US" sz="2000" b="1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Lisa Macafee​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Counseling​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100" b="1" i="0" dirty="0">
                <a:solidFill>
                  <a:srgbClr val="C00000"/>
                </a:solidFill>
                <a:effectLst/>
              </a:rPr>
              <a:t>Vacant</a:t>
            </a:r>
            <a:r>
              <a:rPr lang="en-US" sz="2100" b="1" i="0" dirty="0">
                <a:solidFill>
                  <a:srgbClr val="222222"/>
                </a:solidFill>
                <a:effectLst/>
              </a:rPr>
              <a:t> </a:t>
            </a:r>
            <a:r>
              <a:rPr lang="en-US" sz="2100" b="0" i="0" dirty="0">
                <a:solidFill>
                  <a:srgbClr val="222222"/>
                </a:solidFill>
                <a:effectLst/>
              </a:rPr>
              <a:t>- </a:t>
            </a:r>
            <a:r>
              <a:rPr lang="en-US" sz="2100" b="1" i="0" dirty="0">
                <a:solidFill>
                  <a:srgbClr val="222222"/>
                </a:solidFill>
                <a:effectLst/>
                <a:highlight>
                  <a:srgbClr val="FFFF00"/>
                </a:highlight>
              </a:rPr>
              <a:t>Fine &amp; Performing Arts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Zachary Fish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Humanities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Wendy Wang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Human Services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Brian Sos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Kinesiology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Jaki King​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Library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George Sweeney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Mathematics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Laura Derr​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Health Sciences​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Minhan Dinh-</a:t>
            </a:r>
            <a:r>
              <a:rPr lang="en-US" sz="2000" b="1" i="0" dirty="0" err="1">
                <a:solidFill>
                  <a:srgbClr val="222222"/>
                </a:solidFill>
                <a:effectLst/>
              </a:rPr>
              <a:t>Mahavongtrakul</a:t>
            </a:r>
            <a:r>
              <a:rPr lang="en-US" sz="2000" b="1" i="0" dirty="0">
                <a:solidFill>
                  <a:srgbClr val="222222"/>
                </a:solidFill>
                <a:effectLst/>
              </a:rPr>
              <a:t>​​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 Sciences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100" b="1" i="0" dirty="0">
                <a:solidFill>
                  <a:srgbClr val="C00000"/>
                </a:solidFill>
                <a:effectLst/>
              </a:rPr>
              <a:t>Vacant </a:t>
            </a:r>
            <a:r>
              <a:rPr lang="en-US" sz="2100" b="1" i="0" dirty="0">
                <a:solidFill>
                  <a:srgbClr val="222222"/>
                </a:solidFill>
                <a:effectLst/>
              </a:rPr>
              <a:t> </a:t>
            </a:r>
            <a:r>
              <a:rPr lang="en-US" sz="2100" b="0" i="0" dirty="0">
                <a:solidFill>
                  <a:srgbClr val="222222"/>
                </a:solidFill>
                <a:effectLst/>
              </a:rPr>
              <a:t>- </a:t>
            </a:r>
            <a:r>
              <a:rPr lang="en-US" sz="2100" b="1" i="0" dirty="0">
                <a:solidFill>
                  <a:srgbClr val="222222"/>
                </a:solidFill>
                <a:effectLst/>
                <a:highlight>
                  <a:srgbClr val="FFFF00"/>
                </a:highlight>
              </a:rPr>
              <a:t>Social Sciences​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dirty="0">
                <a:solidFill>
                  <a:srgbClr val="222222"/>
                </a:solidFill>
              </a:rPr>
              <a:t>Yonathan Medina​​​​ </a:t>
            </a:r>
            <a:r>
              <a:rPr lang="en-US" sz="2000" dirty="0">
                <a:solidFill>
                  <a:srgbClr val="222222"/>
                </a:solidFill>
              </a:rPr>
              <a:t>- Student Representative</a:t>
            </a:r>
            <a:br>
              <a:rPr lang="en-US" sz="2000" dirty="0">
                <a:solidFill>
                  <a:srgbClr val="222222"/>
                </a:solidFill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Louise Janus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Student Services​​​</a:t>
            </a:r>
            <a:br>
              <a:rPr lang="en-US" sz="2000" b="0" i="0" dirty="0">
                <a:solidFill>
                  <a:srgbClr val="222222"/>
                </a:solidFill>
                <a:effectLst/>
              </a:rPr>
            </a:br>
            <a:r>
              <a:rPr lang="en-US" sz="2000" b="1" i="0" dirty="0">
                <a:solidFill>
                  <a:srgbClr val="222222"/>
                </a:solidFill>
                <a:effectLst/>
              </a:rPr>
              <a:t>Jaime Gonzalez </a:t>
            </a:r>
            <a:r>
              <a:rPr lang="en-US" sz="2000" b="0" i="0" dirty="0">
                <a:solidFill>
                  <a:srgbClr val="222222"/>
                </a:solidFill>
                <a:effectLst/>
              </a:rPr>
              <a:t>- Technology​​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31FCE74-54BE-79C0-018E-17358A08E34D}"/>
              </a:ext>
            </a:extLst>
          </p:cNvPr>
          <p:cNvSpPr txBox="1">
            <a:spLocks/>
          </p:cNvSpPr>
          <p:nvPr/>
        </p:nvSpPr>
        <p:spPr>
          <a:xfrm>
            <a:off x="3430843" y="169866"/>
            <a:ext cx="4975737" cy="9425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CIC Chair Report</a:t>
            </a:r>
          </a:p>
        </p:txBody>
      </p:sp>
    </p:spTree>
    <p:extLst>
      <p:ext uri="{BB962C8B-B14F-4D97-AF65-F5344CB8AC3E}">
        <p14:creationId xmlns:p14="http://schemas.microsoft.com/office/powerpoint/2010/main" val="198132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HNYXMCCMVK3K-464-1235</_dlc_DocId>
    <_dlc_DocIdUrl xmlns="431189f8-a51b-453f-9f0c-3a0b3b65b12f">
      <Url>https://sac.edu/President/AcademicSenate/_layouts/15/DocIdRedir.aspx?ID=HNYXMCCMVK3K-464-1235</Url>
      <Description>HNYXMCCMVK3K-464-1235</Description>
    </_dlc_DocIdUrl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B3359C-72FE-4E78-88AD-F3C77A0F064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e6bcaf8-cd23-4b11-a04b-0565d80db4d3"/>
    <ds:schemaRef ds:uri="209fde14-8475-4f3e-a030-da40cab2f3e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663F8EE3-9416-4D42-966D-1D22ABF5EDF6}"/>
</file>

<file path=customXml/itemProps5.xml><?xml version="1.0" encoding="utf-8"?>
<ds:datastoreItem xmlns:ds="http://schemas.openxmlformats.org/officeDocument/2006/customXml" ds:itemID="{A7793D56-F344-41F3-AB73-76D4F870C472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4378</TotalTime>
  <Words>493</Words>
  <Application>Microsoft Office PowerPoint</Application>
  <PresentationFormat>On-screen Show (4:3)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Cass, Ann</cp:lastModifiedBy>
  <cp:revision>87</cp:revision>
  <cp:lastPrinted>2023-08-28T15:47:22Z</cp:lastPrinted>
  <dcterms:created xsi:type="dcterms:W3CDTF">2015-01-16T04:28:57Z</dcterms:created>
  <dcterms:modified xsi:type="dcterms:W3CDTF">2025-08-27T06:09:34Z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71ebebc1-6365-41ed-9b74-d2224cdd1130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</Properties>
</file>