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fntdata" ContentType="application/x-fontdata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7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notesSlides/notesSlide6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docMetadata/LabelInfo.xml" ContentType="application/vnd.ms-office.classificationlabels+xml"/>
  <Override PartName="/ppt/revisionInfo.xml" ContentType="application/vnd.ms-powerpoint.revisioninfo+xml"/>
  <Override PartName="/docProps/app.xml" ContentType="application/vnd.openxmlformats-officedocument.extended-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9" r:id="rId4"/>
  </p:sldMasterIdLst>
  <p:notesMasterIdLst>
    <p:notesMasterId r:id="rId28"/>
  </p:notesMasterIdLst>
  <p:sldIdLst>
    <p:sldId id="256" r:id="rId5"/>
    <p:sldId id="299" r:id="rId6"/>
    <p:sldId id="275" r:id="rId7"/>
    <p:sldId id="277" r:id="rId8"/>
    <p:sldId id="351" r:id="rId9"/>
    <p:sldId id="281" r:id="rId10"/>
    <p:sldId id="341" r:id="rId11"/>
    <p:sldId id="326" r:id="rId12"/>
    <p:sldId id="324" r:id="rId13"/>
    <p:sldId id="327" r:id="rId14"/>
    <p:sldId id="340" r:id="rId15"/>
    <p:sldId id="353" r:id="rId16"/>
    <p:sldId id="323" r:id="rId17"/>
    <p:sldId id="342" r:id="rId18"/>
    <p:sldId id="343" r:id="rId19"/>
    <p:sldId id="344" r:id="rId20"/>
    <p:sldId id="345" r:id="rId21"/>
    <p:sldId id="346" r:id="rId22"/>
    <p:sldId id="347" r:id="rId23"/>
    <p:sldId id="349" r:id="rId24"/>
    <p:sldId id="352" r:id="rId25"/>
    <p:sldId id="355" r:id="rId26"/>
    <p:sldId id="354" r:id="rId27"/>
  </p:sldIdLst>
  <p:sldSz cx="9144000" cy="5143500" type="screen16x9"/>
  <p:notesSz cx="6858000" cy="9144000"/>
  <p:embeddedFontLst>
    <p:embeddedFont>
      <p:font typeface="Adobe Heiti Std R" panose="020B0400000000000000" pitchFamily="34" charset="-128"/>
      <p:regular r:id="rId29"/>
    </p:embeddedFont>
    <p:embeddedFont>
      <p:font typeface="Neutra Text Alt" panose="020B0604020202020204" charset="0"/>
      <p:regular r:id="rId30"/>
      <p:bold r:id="rId31"/>
      <p:italic r:id="rId32"/>
      <p:boldItalic r:id="rId33"/>
    </p:embeddedFont>
    <p:embeddedFont>
      <p:font typeface="Neutra Text Light Alt" panose="020B0604020202020204" charset="0"/>
      <p:regular r:id="rId34"/>
      <p:bold r:id="rId35"/>
      <p:italic r:id="rId36"/>
      <p:boldItalic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7A770DC-4F71-5031-3EE7-A5B4FE850DB1}" v="24" dt="2024-10-04T21:11:57.285"/>
  </p1510:revLst>
</p1510:revInfo>
</file>

<file path=ppt/tableStyles.xml><?xml version="1.0" encoding="utf-8"?>
<a:tblStyleLst xmlns:a="http://schemas.openxmlformats.org/drawingml/2006/main" def="{0EC10CB1-0B8A-4461-BEDC-C1B61E8207B3}">
  <a:tblStyle styleId="{0EC10CB1-0B8A-4461-BEDC-C1B61E8207B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ECE2ADBB-B701-4FE1-8DC0-B7F9EDC07F62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8" d="100"/>
          <a:sy n="118" d="100"/>
        </p:scale>
        <p:origin x="36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font" Target="fonts/font6.fntdata"/><Relationship Id="rId42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1.fntdata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3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customXml" Target="../customXml/item4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5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Submitted by Christina Wagner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B67DB0-0E81-465D-BB59-154B27F80CB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3365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B67DB0-0E81-465D-BB59-154B27F80CB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377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B67DB0-0E81-465D-BB59-154B27F80CB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8124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Dedicate A Slide for Parents Instead – Time Self / </a:t>
            </a:r>
            <a:r>
              <a:rPr lang="en-US" err="1"/>
              <a:t>Pagina</a:t>
            </a:r>
            <a:r>
              <a:rPr lang="en-US"/>
              <a:t> </a:t>
            </a:r>
            <a:r>
              <a:rPr lang="en-US" err="1"/>
              <a:t>en</a:t>
            </a:r>
            <a:r>
              <a:rPr lang="en-US"/>
              <a:t> </a:t>
            </a:r>
            <a:r>
              <a:rPr lang="en-US" err="1"/>
              <a:t>espanol</a:t>
            </a:r>
            <a:r>
              <a:rPr lang="en-US"/>
              <a:t> </a:t>
            </a:r>
          </a:p>
          <a:p>
            <a:r>
              <a:rPr lang="en-US"/>
              <a:t>La Mission del Program </a:t>
            </a:r>
          </a:p>
          <a:p>
            <a:r>
              <a:rPr lang="en-US"/>
              <a:t>Para mas </a:t>
            </a:r>
            <a:r>
              <a:rPr lang="en-US" err="1"/>
              <a:t>informacion</a:t>
            </a:r>
            <a:r>
              <a:rPr lang="en-US"/>
              <a:t> refer to Flyer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F844C9-4D43-4853-8733-5EEC280BA3B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2456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F844C9-4D43-4853-8733-5EEC280BA3B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3460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836241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chemeClr val="accent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3493950"/>
            <a:ext cx="9144000" cy="1649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11" name="Google Shape;11;p2"/>
          <p:cNvSpPr/>
          <p:nvPr/>
        </p:nvSpPr>
        <p:spPr>
          <a:xfrm>
            <a:off x="3747300" y="3493900"/>
            <a:ext cx="1649400" cy="16494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984050" y="0"/>
            <a:ext cx="7175700" cy="349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 b="1" i="0">
                <a:latin typeface="Neutra Text Alt" panose="02000000000000000000" pitchFamily="2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6219ABCB-9058-E57B-00DC-36EF5A0597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71911" y="3854415"/>
            <a:ext cx="799978" cy="92837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3AE870-A556-EA0D-7029-9CA0BC756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77EB68-50B1-C9FA-75F3-CA161B947E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95130F-284B-3FF9-3DE7-C6069B6AB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BEBBD-F692-45ED-B14A-970C1BFF21F9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04AF20-808B-EE89-05A6-8E0C315C79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06DD1D-91FA-4871-E829-98DD8BF9C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8F602-25E9-4D15-99FD-3112429777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4374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3AE870-A556-EA0D-7029-9CA0BC756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77EB68-50B1-C9FA-75F3-CA161B947E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95130F-284B-3FF9-3DE7-C6069B6AB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BEBBD-F692-45ED-B14A-970C1BFF21F9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04AF20-808B-EE89-05A6-8E0C315C79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06DD1D-91FA-4871-E829-98DD8BF9C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8F602-25E9-4D15-99FD-3112429777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2985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"/>
          <p:cNvSpPr/>
          <p:nvPr/>
        </p:nvSpPr>
        <p:spPr>
          <a:xfrm>
            <a:off x="8046600" y="4593700"/>
            <a:ext cx="1097400" cy="5496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title"/>
          </p:nvPr>
        </p:nvSpPr>
        <p:spPr>
          <a:xfrm>
            <a:off x="549600" y="361375"/>
            <a:ext cx="7497000" cy="54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b="1" i="0">
                <a:latin typeface="Neutra Text Alt" panose="02000000000000000000" pitchFamily="2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body" idx="1"/>
          </p:nvPr>
        </p:nvSpPr>
        <p:spPr>
          <a:xfrm>
            <a:off x="549600" y="1200150"/>
            <a:ext cx="7497000" cy="294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SzPts val="2400"/>
              <a:buChar char="▪"/>
              <a:defRPr b="0" i="0">
                <a:latin typeface="Neutra Text Light Alt" panose="02000000000000000000" pitchFamily="2" charset="0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sldNum" idx="12"/>
          </p:nvPr>
        </p:nvSpPr>
        <p:spPr>
          <a:xfrm>
            <a:off x="8046600" y="4593850"/>
            <a:ext cx="1097400" cy="54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 b="1" i="0">
                <a:latin typeface="Neutra Text Alt" panose="02000000000000000000" pitchFamily="2" charset="0"/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grpSp>
        <p:nvGrpSpPr>
          <p:cNvPr id="11" name="Google Shape;59;p8">
            <a:extLst>
              <a:ext uri="{FF2B5EF4-FFF2-40B4-BE49-F238E27FC236}">
                <a16:creationId xmlns:a16="http://schemas.microsoft.com/office/drawing/2014/main" id="{6B587E65-CA21-F3E5-B72A-E6DEF262C862}"/>
              </a:ext>
            </a:extLst>
          </p:cNvPr>
          <p:cNvGrpSpPr/>
          <p:nvPr userDrawn="1"/>
        </p:nvGrpSpPr>
        <p:grpSpPr>
          <a:xfrm>
            <a:off x="-11050" y="887200"/>
            <a:ext cx="9155050" cy="4256100"/>
            <a:chOff x="-11050" y="887200"/>
            <a:chExt cx="9155050" cy="4256100"/>
          </a:xfrm>
        </p:grpSpPr>
        <p:cxnSp>
          <p:nvCxnSpPr>
            <p:cNvPr id="12" name="Google Shape;60;p8">
              <a:extLst>
                <a:ext uri="{FF2B5EF4-FFF2-40B4-BE49-F238E27FC236}">
                  <a16:creationId xmlns:a16="http://schemas.microsoft.com/office/drawing/2014/main" id="{4A04EBA2-B139-B3F2-DF75-074B9F746A1B}"/>
                </a:ext>
              </a:extLst>
            </p:cNvPr>
            <p:cNvCxnSpPr/>
            <p:nvPr/>
          </p:nvCxnSpPr>
          <p:spPr>
            <a:xfrm>
              <a:off x="-11050" y="887200"/>
              <a:ext cx="80604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diamond" w="med" len="med"/>
            </a:ln>
          </p:spPr>
        </p:cxnSp>
        <p:sp>
          <p:nvSpPr>
            <p:cNvPr id="13" name="Google Shape;61;p8">
              <a:extLst>
                <a:ext uri="{FF2B5EF4-FFF2-40B4-BE49-F238E27FC236}">
                  <a16:creationId xmlns:a16="http://schemas.microsoft.com/office/drawing/2014/main" id="{F0A7205B-D367-E0F6-88ED-78C9CF52BAE8}"/>
                </a:ext>
              </a:extLst>
            </p:cNvPr>
            <p:cNvSpPr/>
            <p:nvPr/>
          </p:nvSpPr>
          <p:spPr>
            <a:xfrm>
              <a:off x="0" y="4593700"/>
              <a:ext cx="9144000" cy="5496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14" name="Google Shape;62;p8">
              <a:extLst>
                <a:ext uri="{FF2B5EF4-FFF2-40B4-BE49-F238E27FC236}">
                  <a16:creationId xmlns:a16="http://schemas.microsoft.com/office/drawing/2014/main" id="{9115FFE4-5BEC-3739-2165-DA2FE8305EF2}"/>
                </a:ext>
              </a:extLst>
            </p:cNvPr>
            <p:cNvSpPr/>
            <p:nvPr/>
          </p:nvSpPr>
          <p:spPr>
            <a:xfrm>
              <a:off x="0" y="4593700"/>
              <a:ext cx="549600" cy="5496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5" name="Google Shape;63;p8">
              <a:extLst>
                <a:ext uri="{FF2B5EF4-FFF2-40B4-BE49-F238E27FC236}">
                  <a16:creationId xmlns:a16="http://schemas.microsoft.com/office/drawing/2014/main" id="{6BBE587C-6BC7-642D-876D-40906EE13C0E}"/>
                </a:ext>
              </a:extLst>
            </p:cNvPr>
            <p:cNvCxnSpPr/>
            <p:nvPr/>
          </p:nvCxnSpPr>
          <p:spPr>
            <a:xfrm>
              <a:off x="-11050" y="887200"/>
              <a:ext cx="5529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16" name="Picture 15" descr="Logo, company name&#10;&#10;Description automatically generated">
            <a:extLst>
              <a:ext uri="{FF2B5EF4-FFF2-40B4-BE49-F238E27FC236}">
                <a16:creationId xmlns:a16="http://schemas.microsoft.com/office/drawing/2014/main" id="{4D6F0504-D3C9-890D-FBDA-682CC827B3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522720" y="4409268"/>
            <a:ext cx="2438400" cy="91846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hort + 1 column + image">
  <p:cSld name="TITLE_AND_BODY_1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6"/>
          <p:cNvSpPr/>
          <p:nvPr/>
        </p:nvSpPr>
        <p:spPr>
          <a:xfrm>
            <a:off x="8046600" y="4593700"/>
            <a:ext cx="1097400" cy="549600"/>
          </a:xfrm>
          <a:prstGeom prst="rect">
            <a:avLst/>
          </a:prstGeom>
          <a:solidFill>
            <a:srgbClr val="D4D3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title"/>
          </p:nvPr>
        </p:nvSpPr>
        <p:spPr>
          <a:xfrm>
            <a:off x="549600" y="361375"/>
            <a:ext cx="3740400" cy="54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b="1" i="0">
                <a:latin typeface="Neutra Text Alt" panose="02000000000000000000" pitchFamily="2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body" idx="1"/>
          </p:nvPr>
        </p:nvSpPr>
        <p:spPr>
          <a:xfrm>
            <a:off x="549600" y="1200150"/>
            <a:ext cx="3740400" cy="294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rtl="0">
              <a:spcBef>
                <a:spcPts val="600"/>
              </a:spcBef>
              <a:spcAft>
                <a:spcPts val="0"/>
              </a:spcAft>
              <a:buSzPts val="2400"/>
              <a:buChar char="▪"/>
              <a:defRPr b="0" i="0">
                <a:latin typeface="Neutra Text Light Alt" panose="02000000000000000000" pitchFamily="2" charset="0"/>
              </a:defRPr>
            </a:lvl1pPr>
            <a:lvl2pPr marL="914400" lvl="1" indent="-381000" rtl="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2pPr>
            <a:lvl3pPr marL="1371600" lvl="2" indent="-381000" rtl="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3pPr>
            <a:lvl4pPr marL="1828800" lvl="3" indent="-381000" rtl="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4pPr>
            <a:lvl5pPr marL="2286000" lvl="4" indent="-381000" rtl="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5pPr>
            <a:lvl6pPr marL="2743200" lvl="5" indent="-381000" rtl="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6pPr>
            <a:lvl7pPr marL="3200400" lvl="6" indent="-381000" rtl="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7pPr>
            <a:lvl8pPr marL="3657600" lvl="7" indent="-381000" rtl="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8pPr>
            <a:lvl9pPr marL="4114800" lvl="8" indent="-381000" rtl="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sldNum" idx="12"/>
          </p:nvPr>
        </p:nvSpPr>
        <p:spPr>
          <a:xfrm>
            <a:off x="8046600" y="4593850"/>
            <a:ext cx="1097400" cy="549600"/>
          </a:xfrm>
          <a:prstGeom prst="rect">
            <a:avLst/>
          </a:prstGeom>
          <a:solidFill>
            <a:schemeClr val="accent6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b="1" i="0">
                <a:latin typeface="Neutra Text Alt" panose="02000000000000000000" pitchFamily="2" charset="0"/>
              </a:defRPr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grpSp>
        <p:nvGrpSpPr>
          <p:cNvPr id="11" name="Google Shape;59;p8">
            <a:extLst>
              <a:ext uri="{FF2B5EF4-FFF2-40B4-BE49-F238E27FC236}">
                <a16:creationId xmlns:a16="http://schemas.microsoft.com/office/drawing/2014/main" id="{A70F05FE-CF91-EC65-287B-86E43E8EEF19}"/>
              </a:ext>
            </a:extLst>
          </p:cNvPr>
          <p:cNvGrpSpPr/>
          <p:nvPr userDrawn="1"/>
        </p:nvGrpSpPr>
        <p:grpSpPr>
          <a:xfrm>
            <a:off x="-11050" y="887200"/>
            <a:ext cx="9155050" cy="4256100"/>
            <a:chOff x="-11050" y="887200"/>
            <a:chExt cx="9155050" cy="4256100"/>
          </a:xfrm>
        </p:grpSpPr>
        <p:cxnSp>
          <p:nvCxnSpPr>
            <p:cNvPr id="12" name="Google Shape;60;p8">
              <a:extLst>
                <a:ext uri="{FF2B5EF4-FFF2-40B4-BE49-F238E27FC236}">
                  <a16:creationId xmlns:a16="http://schemas.microsoft.com/office/drawing/2014/main" id="{B1532D5C-E886-50B5-1A7F-93F4E2971AAF}"/>
                </a:ext>
              </a:extLst>
            </p:cNvPr>
            <p:cNvCxnSpPr/>
            <p:nvPr/>
          </p:nvCxnSpPr>
          <p:spPr>
            <a:xfrm>
              <a:off x="-11050" y="887200"/>
              <a:ext cx="80604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diamond" w="med" len="med"/>
            </a:ln>
          </p:spPr>
        </p:cxnSp>
        <p:sp>
          <p:nvSpPr>
            <p:cNvPr id="13" name="Google Shape;61;p8">
              <a:extLst>
                <a:ext uri="{FF2B5EF4-FFF2-40B4-BE49-F238E27FC236}">
                  <a16:creationId xmlns:a16="http://schemas.microsoft.com/office/drawing/2014/main" id="{94155F0E-CC1D-DE57-A563-B5B0F9E213C9}"/>
                </a:ext>
              </a:extLst>
            </p:cNvPr>
            <p:cNvSpPr/>
            <p:nvPr/>
          </p:nvSpPr>
          <p:spPr>
            <a:xfrm>
              <a:off x="0" y="4593700"/>
              <a:ext cx="9144000" cy="5496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14" name="Google Shape;62;p8">
              <a:extLst>
                <a:ext uri="{FF2B5EF4-FFF2-40B4-BE49-F238E27FC236}">
                  <a16:creationId xmlns:a16="http://schemas.microsoft.com/office/drawing/2014/main" id="{87EDA04C-A6F2-A477-A397-7DAA8A779EDB}"/>
                </a:ext>
              </a:extLst>
            </p:cNvPr>
            <p:cNvSpPr/>
            <p:nvPr/>
          </p:nvSpPr>
          <p:spPr>
            <a:xfrm>
              <a:off x="0" y="4593700"/>
              <a:ext cx="549600" cy="5496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5" name="Google Shape;63;p8">
              <a:extLst>
                <a:ext uri="{FF2B5EF4-FFF2-40B4-BE49-F238E27FC236}">
                  <a16:creationId xmlns:a16="http://schemas.microsoft.com/office/drawing/2014/main" id="{D732D6FB-ACF7-4DB6-B289-712E4EA62397}"/>
                </a:ext>
              </a:extLst>
            </p:cNvPr>
            <p:cNvCxnSpPr/>
            <p:nvPr/>
          </p:nvCxnSpPr>
          <p:spPr>
            <a:xfrm>
              <a:off x="-11050" y="887200"/>
              <a:ext cx="5529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16" name="Picture 15" descr="Logo, company name&#10;&#10;Description automatically generated">
            <a:extLst>
              <a:ext uri="{FF2B5EF4-FFF2-40B4-BE49-F238E27FC236}">
                <a16:creationId xmlns:a16="http://schemas.microsoft.com/office/drawing/2014/main" id="{8F989314-39ED-BD9B-E602-032BAB2971F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522720" y="4409268"/>
            <a:ext cx="2438400" cy="91846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7"/>
          <p:cNvSpPr/>
          <p:nvPr/>
        </p:nvSpPr>
        <p:spPr>
          <a:xfrm>
            <a:off x="8046600" y="4593700"/>
            <a:ext cx="1097400" cy="549600"/>
          </a:xfrm>
          <a:prstGeom prst="rect">
            <a:avLst/>
          </a:prstGeom>
          <a:solidFill>
            <a:srgbClr val="D4D3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7"/>
          <p:cNvSpPr txBox="1">
            <a:spLocks noGrp="1"/>
          </p:cNvSpPr>
          <p:nvPr>
            <p:ph type="title"/>
          </p:nvPr>
        </p:nvSpPr>
        <p:spPr>
          <a:xfrm>
            <a:off x="549600" y="361375"/>
            <a:ext cx="7497000" cy="54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b="1" i="0">
                <a:latin typeface="Neutra Text Alt" panose="02000000000000000000" pitchFamily="2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7"/>
          <p:cNvSpPr txBox="1">
            <a:spLocks noGrp="1"/>
          </p:cNvSpPr>
          <p:nvPr>
            <p:ph type="body" idx="1"/>
          </p:nvPr>
        </p:nvSpPr>
        <p:spPr>
          <a:xfrm>
            <a:off x="549600" y="1200150"/>
            <a:ext cx="3639000" cy="310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▪"/>
              <a:defRPr sz="2000" b="0" i="0">
                <a:latin typeface="Neutra Text Light Alt" panose="02000000000000000000" pitchFamily="2" charset="0"/>
              </a:defRPr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▫"/>
              <a:defRPr sz="2000"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▫"/>
              <a:defRPr sz="2000"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▫"/>
              <a:defRPr sz="2000"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▫"/>
              <a:defRPr sz="2000"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▫"/>
              <a:defRPr sz="2000"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▫"/>
              <a:defRPr sz="2000"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▫"/>
              <a:defRPr sz="2000"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▫"/>
              <a:defRPr sz="2000"/>
            </a:lvl9pPr>
          </a:lstStyle>
          <a:p>
            <a:endParaRPr/>
          </a:p>
        </p:txBody>
      </p:sp>
      <p:sp>
        <p:nvSpPr>
          <p:cNvPr id="56" name="Google Shape;56;p7"/>
          <p:cNvSpPr txBox="1">
            <a:spLocks noGrp="1"/>
          </p:cNvSpPr>
          <p:nvPr>
            <p:ph type="body" idx="2"/>
          </p:nvPr>
        </p:nvSpPr>
        <p:spPr>
          <a:xfrm>
            <a:off x="4407604" y="1200150"/>
            <a:ext cx="3639000" cy="310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▪"/>
              <a:defRPr sz="2000" b="0" i="0">
                <a:latin typeface="Neutra Text Light Alt" panose="02000000000000000000" pitchFamily="2" charset="0"/>
              </a:defRPr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▫"/>
              <a:defRPr sz="2000"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▫"/>
              <a:defRPr sz="2000"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▫"/>
              <a:defRPr sz="2000"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▫"/>
              <a:defRPr sz="2000"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▫"/>
              <a:defRPr sz="2000"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▫"/>
              <a:defRPr sz="2000"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▫"/>
              <a:defRPr sz="2000"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▫"/>
              <a:defRPr sz="2000"/>
            </a:lvl9pPr>
          </a:lstStyle>
          <a:p>
            <a:endParaRPr/>
          </a:p>
        </p:txBody>
      </p:sp>
      <p:sp>
        <p:nvSpPr>
          <p:cNvPr id="57" name="Google Shape;57;p7"/>
          <p:cNvSpPr txBox="1">
            <a:spLocks noGrp="1"/>
          </p:cNvSpPr>
          <p:nvPr>
            <p:ph type="sldNum" idx="12"/>
          </p:nvPr>
        </p:nvSpPr>
        <p:spPr>
          <a:xfrm>
            <a:off x="8046600" y="4593850"/>
            <a:ext cx="1097400" cy="549600"/>
          </a:xfrm>
          <a:prstGeom prst="rect">
            <a:avLst/>
          </a:prstGeom>
          <a:solidFill>
            <a:schemeClr val="accent6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 b="1" i="0">
                <a:latin typeface="Neutra Text Alt" panose="02000000000000000000" pitchFamily="2" charset="0"/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grpSp>
        <p:nvGrpSpPr>
          <p:cNvPr id="12" name="Google Shape;59;p8">
            <a:extLst>
              <a:ext uri="{FF2B5EF4-FFF2-40B4-BE49-F238E27FC236}">
                <a16:creationId xmlns:a16="http://schemas.microsoft.com/office/drawing/2014/main" id="{5CCE8B37-2BA9-CA65-D001-3DFC4288EAEA}"/>
              </a:ext>
            </a:extLst>
          </p:cNvPr>
          <p:cNvGrpSpPr/>
          <p:nvPr userDrawn="1"/>
        </p:nvGrpSpPr>
        <p:grpSpPr>
          <a:xfrm>
            <a:off x="-11050" y="887200"/>
            <a:ext cx="9155050" cy="4256100"/>
            <a:chOff x="-11050" y="887200"/>
            <a:chExt cx="9155050" cy="4256100"/>
          </a:xfrm>
        </p:grpSpPr>
        <p:cxnSp>
          <p:nvCxnSpPr>
            <p:cNvPr id="13" name="Google Shape;60;p8">
              <a:extLst>
                <a:ext uri="{FF2B5EF4-FFF2-40B4-BE49-F238E27FC236}">
                  <a16:creationId xmlns:a16="http://schemas.microsoft.com/office/drawing/2014/main" id="{6EC07B12-2041-5762-8197-A4F8998CEE20}"/>
                </a:ext>
              </a:extLst>
            </p:cNvPr>
            <p:cNvCxnSpPr/>
            <p:nvPr/>
          </p:nvCxnSpPr>
          <p:spPr>
            <a:xfrm>
              <a:off x="-11050" y="887200"/>
              <a:ext cx="80604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diamond" w="med" len="med"/>
            </a:ln>
          </p:spPr>
        </p:cxnSp>
        <p:sp>
          <p:nvSpPr>
            <p:cNvPr id="14" name="Google Shape;61;p8">
              <a:extLst>
                <a:ext uri="{FF2B5EF4-FFF2-40B4-BE49-F238E27FC236}">
                  <a16:creationId xmlns:a16="http://schemas.microsoft.com/office/drawing/2014/main" id="{FA058126-9F78-B209-9591-8644B158967B}"/>
                </a:ext>
              </a:extLst>
            </p:cNvPr>
            <p:cNvSpPr/>
            <p:nvPr/>
          </p:nvSpPr>
          <p:spPr>
            <a:xfrm>
              <a:off x="0" y="4593700"/>
              <a:ext cx="9144000" cy="5496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15" name="Google Shape;62;p8">
              <a:extLst>
                <a:ext uri="{FF2B5EF4-FFF2-40B4-BE49-F238E27FC236}">
                  <a16:creationId xmlns:a16="http://schemas.microsoft.com/office/drawing/2014/main" id="{EF27626D-7543-2E00-C403-6A9735D0D37F}"/>
                </a:ext>
              </a:extLst>
            </p:cNvPr>
            <p:cNvSpPr/>
            <p:nvPr/>
          </p:nvSpPr>
          <p:spPr>
            <a:xfrm>
              <a:off x="0" y="4593700"/>
              <a:ext cx="549600" cy="5496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6" name="Google Shape;63;p8">
              <a:extLst>
                <a:ext uri="{FF2B5EF4-FFF2-40B4-BE49-F238E27FC236}">
                  <a16:creationId xmlns:a16="http://schemas.microsoft.com/office/drawing/2014/main" id="{6C544EC9-65F4-FBEB-A266-D8C3671E6841}"/>
                </a:ext>
              </a:extLst>
            </p:cNvPr>
            <p:cNvCxnSpPr/>
            <p:nvPr/>
          </p:nvCxnSpPr>
          <p:spPr>
            <a:xfrm>
              <a:off x="-11050" y="887200"/>
              <a:ext cx="5529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17" name="Picture 16" descr="Logo, company name&#10;&#10;Description automatically generated">
            <a:extLst>
              <a:ext uri="{FF2B5EF4-FFF2-40B4-BE49-F238E27FC236}">
                <a16:creationId xmlns:a16="http://schemas.microsoft.com/office/drawing/2014/main" id="{FFA76988-F109-9F5B-3736-3996DF6849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522720" y="4409268"/>
            <a:ext cx="2438400" cy="91846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Google Shape;59;p8"/>
          <p:cNvGrpSpPr/>
          <p:nvPr/>
        </p:nvGrpSpPr>
        <p:grpSpPr>
          <a:xfrm>
            <a:off x="-11050" y="887200"/>
            <a:ext cx="9155050" cy="4256100"/>
            <a:chOff x="-11050" y="887200"/>
            <a:chExt cx="9155050" cy="4256100"/>
          </a:xfrm>
        </p:grpSpPr>
        <p:cxnSp>
          <p:nvCxnSpPr>
            <p:cNvPr id="60" name="Google Shape;60;p8"/>
            <p:cNvCxnSpPr/>
            <p:nvPr/>
          </p:nvCxnSpPr>
          <p:spPr>
            <a:xfrm>
              <a:off x="-11050" y="887200"/>
              <a:ext cx="80604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diamond" w="med" len="med"/>
            </a:ln>
          </p:spPr>
        </p:cxnSp>
        <p:sp>
          <p:nvSpPr>
            <p:cNvPr id="61" name="Google Shape;61;p8"/>
            <p:cNvSpPr/>
            <p:nvPr/>
          </p:nvSpPr>
          <p:spPr>
            <a:xfrm>
              <a:off x="0" y="4593700"/>
              <a:ext cx="9144000" cy="5496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62" name="Google Shape;62;p8"/>
            <p:cNvSpPr/>
            <p:nvPr/>
          </p:nvSpPr>
          <p:spPr>
            <a:xfrm>
              <a:off x="0" y="4593700"/>
              <a:ext cx="549600" cy="5496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63" name="Google Shape;63;p8"/>
            <p:cNvCxnSpPr/>
            <p:nvPr/>
          </p:nvCxnSpPr>
          <p:spPr>
            <a:xfrm>
              <a:off x="-11050" y="887200"/>
              <a:ext cx="5529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4" name="Google Shape;64;p8"/>
          <p:cNvSpPr/>
          <p:nvPr/>
        </p:nvSpPr>
        <p:spPr>
          <a:xfrm>
            <a:off x="8046600" y="4593700"/>
            <a:ext cx="1097400" cy="549600"/>
          </a:xfrm>
          <a:prstGeom prst="rect">
            <a:avLst/>
          </a:prstGeom>
          <a:solidFill>
            <a:srgbClr val="D4D3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8"/>
          <p:cNvSpPr txBox="1">
            <a:spLocks noGrp="1"/>
          </p:cNvSpPr>
          <p:nvPr>
            <p:ph type="title"/>
          </p:nvPr>
        </p:nvSpPr>
        <p:spPr>
          <a:xfrm>
            <a:off x="549600" y="354315"/>
            <a:ext cx="7497000" cy="54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b="1" i="0">
                <a:latin typeface="Neutra Text Alt" panose="02000000000000000000" pitchFamily="2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8"/>
          <p:cNvSpPr txBox="1">
            <a:spLocks noGrp="1"/>
          </p:cNvSpPr>
          <p:nvPr>
            <p:ph type="body" idx="1"/>
          </p:nvPr>
        </p:nvSpPr>
        <p:spPr>
          <a:xfrm>
            <a:off x="549600" y="1200150"/>
            <a:ext cx="2416500" cy="308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▪"/>
              <a:defRPr sz="1800" b="0" i="0">
                <a:latin typeface="Neutra Text Light Alt" panose="02000000000000000000" pitchFamily="2" charset="0"/>
              </a:defRPr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9pPr>
          </a:lstStyle>
          <a:p>
            <a:endParaRPr/>
          </a:p>
        </p:txBody>
      </p:sp>
      <p:sp>
        <p:nvSpPr>
          <p:cNvPr id="67" name="Google Shape;67;p8"/>
          <p:cNvSpPr txBox="1">
            <a:spLocks noGrp="1"/>
          </p:cNvSpPr>
          <p:nvPr>
            <p:ph type="body" idx="2"/>
          </p:nvPr>
        </p:nvSpPr>
        <p:spPr>
          <a:xfrm>
            <a:off x="3089850" y="1200150"/>
            <a:ext cx="2416500" cy="308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▪"/>
              <a:defRPr sz="1800" b="0" i="0">
                <a:latin typeface="Neutra Text Light Alt" panose="02000000000000000000" pitchFamily="2" charset="0"/>
              </a:defRPr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9pPr>
          </a:lstStyle>
          <a:p>
            <a:endParaRPr/>
          </a:p>
        </p:txBody>
      </p:sp>
      <p:sp>
        <p:nvSpPr>
          <p:cNvPr id="68" name="Google Shape;68;p8"/>
          <p:cNvSpPr txBox="1">
            <a:spLocks noGrp="1"/>
          </p:cNvSpPr>
          <p:nvPr>
            <p:ph type="body" idx="3"/>
          </p:nvPr>
        </p:nvSpPr>
        <p:spPr>
          <a:xfrm>
            <a:off x="5630099" y="1200150"/>
            <a:ext cx="2416500" cy="308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▪"/>
              <a:defRPr sz="1800" b="0" i="0">
                <a:latin typeface="Neutra Text Light Alt" panose="02000000000000000000" pitchFamily="2" charset="0"/>
              </a:defRPr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9pPr>
          </a:lstStyle>
          <a:p>
            <a:endParaRPr/>
          </a:p>
        </p:txBody>
      </p:sp>
      <p:sp>
        <p:nvSpPr>
          <p:cNvPr id="69" name="Google Shape;69;p8"/>
          <p:cNvSpPr txBox="1">
            <a:spLocks noGrp="1"/>
          </p:cNvSpPr>
          <p:nvPr>
            <p:ph type="sldNum" idx="12"/>
          </p:nvPr>
        </p:nvSpPr>
        <p:spPr>
          <a:xfrm>
            <a:off x="8046600" y="4593850"/>
            <a:ext cx="1097400" cy="549600"/>
          </a:xfrm>
          <a:prstGeom prst="rect">
            <a:avLst/>
          </a:prstGeom>
          <a:solidFill>
            <a:schemeClr val="accent6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 b="1" i="0">
                <a:latin typeface="Neutra Text Alt" panose="02000000000000000000" pitchFamily="2" charset="0"/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13" name="Picture 12" descr="Logo, company name&#10;&#10;Description automatically generated">
            <a:extLst>
              <a:ext uri="{FF2B5EF4-FFF2-40B4-BE49-F238E27FC236}">
                <a16:creationId xmlns:a16="http://schemas.microsoft.com/office/drawing/2014/main" id="{1B62C5E8-2F41-810F-9886-998207A040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0500" y="4409268"/>
            <a:ext cx="2438400" cy="91846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9"/>
          <p:cNvSpPr/>
          <p:nvPr/>
        </p:nvSpPr>
        <p:spPr>
          <a:xfrm>
            <a:off x="8046600" y="4593700"/>
            <a:ext cx="1097400" cy="549600"/>
          </a:xfrm>
          <a:prstGeom prst="rect">
            <a:avLst/>
          </a:prstGeom>
          <a:solidFill>
            <a:srgbClr val="D4D3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9"/>
          <p:cNvSpPr txBox="1">
            <a:spLocks noGrp="1"/>
          </p:cNvSpPr>
          <p:nvPr>
            <p:ph type="title"/>
          </p:nvPr>
        </p:nvSpPr>
        <p:spPr>
          <a:xfrm>
            <a:off x="549600" y="361375"/>
            <a:ext cx="7497000" cy="54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b="1" i="0">
                <a:latin typeface="Neutra Text Alt" panose="02000000000000000000" pitchFamily="2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9"/>
          <p:cNvSpPr txBox="1">
            <a:spLocks noGrp="1"/>
          </p:cNvSpPr>
          <p:nvPr>
            <p:ph type="sldNum" idx="12"/>
          </p:nvPr>
        </p:nvSpPr>
        <p:spPr>
          <a:xfrm>
            <a:off x="8046600" y="4593850"/>
            <a:ext cx="1097400" cy="549600"/>
          </a:xfrm>
          <a:prstGeom prst="rect">
            <a:avLst/>
          </a:prstGeom>
          <a:solidFill>
            <a:schemeClr val="accent6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 b="1" i="0">
                <a:latin typeface="Neutra Text Alt" panose="02000000000000000000" pitchFamily="2" charset="0"/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grpSp>
        <p:nvGrpSpPr>
          <p:cNvPr id="10" name="Google Shape;59;p8">
            <a:extLst>
              <a:ext uri="{FF2B5EF4-FFF2-40B4-BE49-F238E27FC236}">
                <a16:creationId xmlns:a16="http://schemas.microsoft.com/office/drawing/2014/main" id="{F1B94FDE-A073-695C-810E-8395C0049DF6}"/>
              </a:ext>
            </a:extLst>
          </p:cNvPr>
          <p:cNvGrpSpPr/>
          <p:nvPr userDrawn="1"/>
        </p:nvGrpSpPr>
        <p:grpSpPr>
          <a:xfrm>
            <a:off x="-11050" y="887200"/>
            <a:ext cx="9155050" cy="4256100"/>
            <a:chOff x="-11050" y="887200"/>
            <a:chExt cx="9155050" cy="4256100"/>
          </a:xfrm>
        </p:grpSpPr>
        <p:cxnSp>
          <p:nvCxnSpPr>
            <p:cNvPr id="11" name="Google Shape;60;p8">
              <a:extLst>
                <a:ext uri="{FF2B5EF4-FFF2-40B4-BE49-F238E27FC236}">
                  <a16:creationId xmlns:a16="http://schemas.microsoft.com/office/drawing/2014/main" id="{800BC553-C4B2-403F-291A-62F212F71D41}"/>
                </a:ext>
              </a:extLst>
            </p:cNvPr>
            <p:cNvCxnSpPr/>
            <p:nvPr/>
          </p:nvCxnSpPr>
          <p:spPr>
            <a:xfrm>
              <a:off x="-11050" y="887200"/>
              <a:ext cx="80604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diamond" w="med" len="med"/>
            </a:ln>
          </p:spPr>
        </p:cxnSp>
        <p:sp>
          <p:nvSpPr>
            <p:cNvPr id="12" name="Google Shape;61;p8">
              <a:extLst>
                <a:ext uri="{FF2B5EF4-FFF2-40B4-BE49-F238E27FC236}">
                  <a16:creationId xmlns:a16="http://schemas.microsoft.com/office/drawing/2014/main" id="{98D5DBD3-FDA8-9468-5E21-45AC78B5614A}"/>
                </a:ext>
              </a:extLst>
            </p:cNvPr>
            <p:cNvSpPr/>
            <p:nvPr/>
          </p:nvSpPr>
          <p:spPr>
            <a:xfrm>
              <a:off x="0" y="4593700"/>
              <a:ext cx="9144000" cy="5496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13" name="Google Shape;62;p8">
              <a:extLst>
                <a:ext uri="{FF2B5EF4-FFF2-40B4-BE49-F238E27FC236}">
                  <a16:creationId xmlns:a16="http://schemas.microsoft.com/office/drawing/2014/main" id="{3BAD16E5-F2FC-5709-3132-34D8E7032052}"/>
                </a:ext>
              </a:extLst>
            </p:cNvPr>
            <p:cNvSpPr/>
            <p:nvPr/>
          </p:nvSpPr>
          <p:spPr>
            <a:xfrm>
              <a:off x="0" y="4593700"/>
              <a:ext cx="549600" cy="5496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4" name="Google Shape;63;p8">
              <a:extLst>
                <a:ext uri="{FF2B5EF4-FFF2-40B4-BE49-F238E27FC236}">
                  <a16:creationId xmlns:a16="http://schemas.microsoft.com/office/drawing/2014/main" id="{B4AAA1A3-B166-6032-AE3A-978CED09FF57}"/>
                </a:ext>
              </a:extLst>
            </p:cNvPr>
            <p:cNvCxnSpPr/>
            <p:nvPr/>
          </p:nvCxnSpPr>
          <p:spPr>
            <a:xfrm>
              <a:off x="-11050" y="887200"/>
              <a:ext cx="5529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17" name="Picture 16" descr="Logo, company name&#10;&#10;Description automatically generated">
            <a:extLst>
              <a:ext uri="{FF2B5EF4-FFF2-40B4-BE49-F238E27FC236}">
                <a16:creationId xmlns:a16="http://schemas.microsoft.com/office/drawing/2014/main" id="{1579B6DD-283A-A96D-754D-5026032617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522720" y="4409268"/>
            <a:ext cx="2438400" cy="91846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1"/>
          <p:cNvSpPr/>
          <p:nvPr/>
        </p:nvSpPr>
        <p:spPr>
          <a:xfrm>
            <a:off x="0" y="4593700"/>
            <a:ext cx="9144000" cy="549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87" name="Google Shape;87;p11"/>
          <p:cNvSpPr/>
          <p:nvPr/>
        </p:nvSpPr>
        <p:spPr>
          <a:xfrm>
            <a:off x="3473700" y="4593700"/>
            <a:ext cx="2196600" cy="549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11"/>
          <p:cNvSpPr txBox="1">
            <a:spLocks noGrp="1"/>
          </p:cNvSpPr>
          <p:nvPr>
            <p:ph type="sldNum" idx="12"/>
          </p:nvPr>
        </p:nvSpPr>
        <p:spPr>
          <a:xfrm>
            <a:off x="4023300" y="4593850"/>
            <a:ext cx="1097400" cy="549600"/>
          </a:xfrm>
          <a:prstGeom prst="rect">
            <a:avLst/>
          </a:prstGeom>
          <a:solidFill>
            <a:schemeClr val="accent6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b="1" i="0">
                <a:latin typeface="Neutra Text Alt" panose="02000000000000000000" pitchFamily="2" charset="0"/>
              </a:defRPr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1A1F3617-B23C-C415-6E4E-2CA1CF85C1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522720" y="4409268"/>
            <a:ext cx="2438400" cy="91846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olored">
  <p:cSld name="BLANK_1">
    <p:bg>
      <p:bgPr>
        <a:solidFill>
          <a:schemeClr val="accent2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2"/>
          <p:cNvSpPr/>
          <p:nvPr/>
        </p:nvSpPr>
        <p:spPr>
          <a:xfrm>
            <a:off x="0" y="4593700"/>
            <a:ext cx="9144000" cy="549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91" name="Google Shape;91;p12"/>
          <p:cNvSpPr/>
          <p:nvPr/>
        </p:nvSpPr>
        <p:spPr>
          <a:xfrm>
            <a:off x="3473700" y="4593700"/>
            <a:ext cx="2196600" cy="5496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12"/>
          <p:cNvSpPr/>
          <p:nvPr/>
        </p:nvSpPr>
        <p:spPr>
          <a:xfrm>
            <a:off x="4023300" y="4593700"/>
            <a:ext cx="1097400" cy="5496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12"/>
          <p:cNvSpPr txBox="1">
            <a:spLocks noGrp="1"/>
          </p:cNvSpPr>
          <p:nvPr>
            <p:ph type="sldNum" idx="12"/>
          </p:nvPr>
        </p:nvSpPr>
        <p:spPr>
          <a:xfrm>
            <a:off x="4023300" y="4593850"/>
            <a:ext cx="1097400" cy="54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b="1" i="0">
                <a:latin typeface="Neutra Text Alt" panose="02000000000000000000" pitchFamily="2" charset="0"/>
              </a:defRPr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DE8F8CE4-05F3-D185-9591-B7FD1590DD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522720" y="4409268"/>
            <a:ext cx="2438400" cy="91846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/>
          <p:nvPr/>
        </p:nvSpPr>
        <p:spPr>
          <a:xfrm>
            <a:off x="0" y="4593700"/>
            <a:ext cx="9144000" cy="549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1" name="Google Shape;21;p4"/>
          <p:cNvSpPr/>
          <p:nvPr/>
        </p:nvSpPr>
        <p:spPr>
          <a:xfrm>
            <a:off x="3473700" y="4593700"/>
            <a:ext cx="2196600" cy="549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4"/>
          <p:cNvSpPr/>
          <p:nvPr/>
        </p:nvSpPr>
        <p:spPr>
          <a:xfrm>
            <a:off x="4023300" y="4593700"/>
            <a:ext cx="1097400" cy="549600"/>
          </a:xfrm>
          <a:prstGeom prst="rect">
            <a:avLst/>
          </a:prstGeom>
          <a:solidFill>
            <a:srgbClr val="D4D3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3" name="Google Shape;23;p4"/>
          <p:cNvCxnSpPr/>
          <p:nvPr/>
        </p:nvCxnSpPr>
        <p:spPr>
          <a:xfrm>
            <a:off x="3527100" y="887200"/>
            <a:ext cx="2089800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diamond" w="med" len="med"/>
            <a:tailEnd type="diamond" w="med" len="med"/>
          </a:ln>
        </p:spPr>
      </p:cxnSp>
      <p:sp>
        <p:nvSpPr>
          <p:cNvPr id="24" name="Google Shape;24;p4"/>
          <p:cNvSpPr txBox="1">
            <a:spLocks noGrp="1"/>
          </p:cNvSpPr>
          <p:nvPr>
            <p:ph type="body" idx="1"/>
          </p:nvPr>
        </p:nvSpPr>
        <p:spPr>
          <a:xfrm>
            <a:off x="1404225" y="1194150"/>
            <a:ext cx="6335400" cy="309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419100" algn="ctr" rtl="0">
              <a:spcBef>
                <a:spcPts val="600"/>
              </a:spcBef>
              <a:spcAft>
                <a:spcPts val="0"/>
              </a:spcAft>
              <a:buSzPts val="3000"/>
              <a:buChar char="▪"/>
              <a:defRPr sz="3000" b="0" i="0">
                <a:latin typeface="Neutra Text Light Alt" panose="02000000000000000000" pitchFamily="2" charset="0"/>
              </a:defRPr>
            </a:lvl1pPr>
            <a:lvl2pPr marL="914400" lvl="1" indent="-419100" algn="ctr" rtl="0">
              <a:spcBef>
                <a:spcPts val="0"/>
              </a:spcBef>
              <a:spcAft>
                <a:spcPts val="0"/>
              </a:spcAft>
              <a:buSzPts val="3000"/>
              <a:buChar char="▫"/>
              <a:defRPr sz="3000" i="1"/>
            </a:lvl2pPr>
            <a:lvl3pPr marL="1371600" lvl="2" indent="-419100" algn="ctr" rtl="0">
              <a:spcBef>
                <a:spcPts val="0"/>
              </a:spcBef>
              <a:spcAft>
                <a:spcPts val="0"/>
              </a:spcAft>
              <a:buSzPts val="3000"/>
              <a:buChar char="▫"/>
              <a:defRPr sz="3000" i="1"/>
            </a:lvl3pPr>
            <a:lvl4pPr marL="1828800" lvl="3" indent="-419100" algn="ctr" rtl="0">
              <a:spcBef>
                <a:spcPts val="0"/>
              </a:spcBef>
              <a:spcAft>
                <a:spcPts val="0"/>
              </a:spcAft>
              <a:buSzPts val="3000"/>
              <a:buChar char="▫"/>
              <a:defRPr sz="3000" i="1"/>
            </a:lvl4pPr>
            <a:lvl5pPr marL="2286000" lvl="4" indent="-419100" algn="ctr" rtl="0">
              <a:spcBef>
                <a:spcPts val="0"/>
              </a:spcBef>
              <a:spcAft>
                <a:spcPts val="0"/>
              </a:spcAft>
              <a:buSzPts val="3000"/>
              <a:buChar char="▫"/>
              <a:defRPr sz="3000" i="1"/>
            </a:lvl5pPr>
            <a:lvl6pPr marL="2743200" lvl="5" indent="-419100" algn="ctr" rtl="0">
              <a:spcBef>
                <a:spcPts val="0"/>
              </a:spcBef>
              <a:spcAft>
                <a:spcPts val="0"/>
              </a:spcAft>
              <a:buSzPts val="3000"/>
              <a:buChar char="▫"/>
              <a:defRPr sz="3000" i="1"/>
            </a:lvl6pPr>
            <a:lvl7pPr marL="3200400" lvl="6" indent="-419100" algn="ctr" rtl="0">
              <a:spcBef>
                <a:spcPts val="0"/>
              </a:spcBef>
              <a:spcAft>
                <a:spcPts val="0"/>
              </a:spcAft>
              <a:buSzPts val="3000"/>
              <a:buChar char="▫"/>
              <a:defRPr sz="3000" i="1"/>
            </a:lvl7pPr>
            <a:lvl8pPr marL="3657600" lvl="7" indent="-419100" algn="ctr" rtl="0">
              <a:spcBef>
                <a:spcPts val="0"/>
              </a:spcBef>
              <a:spcAft>
                <a:spcPts val="0"/>
              </a:spcAft>
              <a:buSzPts val="3000"/>
              <a:buChar char="▫"/>
              <a:defRPr sz="3000" i="1"/>
            </a:lvl8pPr>
            <a:lvl9pPr marL="4114800" lvl="8" indent="-419100" algn="ctr">
              <a:spcBef>
                <a:spcPts val="0"/>
              </a:spcBef>
              <a:spcAft>
                <a:spcPts val="0"/>
              </a:spcAft>
              <a:buSzPts val="3000"/>
              <a:buChar char="▫"/>
              <a:defRPr sz="3000" i="1"/>
            </a:lvl9pPr>
          </a:lstStyle>
          <a:p>
            <a:endParaRPr/>
          </a:p>
        </p:txBody>
      </p:sp>
      <p:sp>
        <p:nvSpPr>
          <p:cNvPr id="25" name="Google Shape;25;p4"/>
          <p:cNvSpPr txBox="1"/>
          <p:nvPr/>
        </p:nvSpPr>
        <p:spPr>
          <a:xfrm>
            <a:off x="3593400" y="84512"/>
            <a:ext cx="1957200" cy="6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800" b="1" i="0">
                <a:solidFill>
                  <a:schemeClr val="accent1"/>
                </a:solidFill>
                <a:latin typeface="Neutra Text Alt" panose="02000000000000000000" pitchFamily="2" charset="0"/>
                <a:ea typeface="Encode Sans"/>
                <a:cs typeface="Encode Sans"/>
                <a:sym typeface="Encode Sans"/>
              </a:rPr>
              <a:t>“</a:t>
            </a:r>
            <a:endParaRPr sz="6800" b="1" i="0">
              <a:solidFill>
                <a:schemeClr val="accent1"/>
              </a:solidFill>
              <a:latin typeface="Neutra Text Alt" panose="02000000000000000000" pitchFamily="2" charset="0"/>
              <a:ea typeface="Encode Sans"/>
              <a:cs typeface="Encode Sans"/>
              <a:sym typeface="Encode Sans"/>
            </a:endParaRPr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4023300" y="4593850"/>
            <a:ext cx="1097400" cy="549600"/>
          </a:xfrm>
          <a:prstGeom prst="rect">
            <a:avLst/>
          </a:prstGeom>
          <a:solidFill>
            <a:schemeClr val="accent6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 b="1" i="0">
                <a:latin typeface="Neutra Text Alt" panose="02000000000000000000" pitchFamily="2" charset="0"/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628D880A-E1FD-9F12-4EDF-49F376B536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522720" y="4409268"/>
            <a:ext cx="2438400" cy="918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9649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accent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49600" y="361375"/>
            <a:ext cx="7497000" cy="5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Encode Sans"/>
              <a:buNone/>
              <a:defRPr sz="1800" b="1">
                <a:solidFill>
                  <a:schemeClr val="lt1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Encode Sans"/>
              <a:buNone/>
              <a:defRPr sz="1800" b="1">
                <a:solidFill>
                  <a:schemeClr val="lt1"/>
                </a:solidFill>
                <a:latin typeface="Encode Sans"/>
                <a:ea typeface="Encode Sans"/>
                <a:cs typeface="Encode Sans"/>
                <a:sym typeface="Encode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Encode Sans"/>
              <a:buNone/>
              <a:defRPr sz="1800" b="1">
                <a:solidFill>
                  <a:schemeClr val="lt1"/>
                </a:solidFill>
                <a:latin typeface="Encode Sans"/>
                <a:ea typeface="Encode Sans"/>
                <a:cs typeface="Encode Sans"/>
                <a:sym typeface="Encode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Encode Sans"/>
              <a:buNone/>
              <a:defRPr sz="1800" b="1">
                <a:solidFill>
                  <a:schemeClr val="lt1"/>
                </a:solidFill>
                <a:latin typeface="Encode Sans"/>
                <a:ea typeface="Encode Sans"/>
                <a:cs typeface="Encode Sans"/>
                <a:sym typeface="Encode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Encode Sans"/>
              <a:buNone/>
              <a:defRPr sz="1800" b="1">
                <a:solidFill>
                  <a:schemeClr val="lt1"/>
                </a:solidFill>
                <a:latin typeface="Encode Sans"/>
                <a:ea typeface="Encode Sans"/>
                <a:cs typeface="Encode Sans"/>
                <a:sym typeface="Encode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Encode Sans"/>
              <a:buNone/>
              <a:defRPr sz="1800" b="1">
                <a:solidFill>
                  <a:schemeClr val="lt1"/>
                </a:solidFill>
                <a:latin typeface="Encode Sans"/>
                <a:ea typeface="Encode Sans"/>
                <a:cs typeface="Encode Sans"/>
                <a:sym typeface="Encode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Encode Sans"/>
              <a:buNone/>
              <a:defRPr sz="1800" b="1">
                <a:solidFill>
                  <a:schemeClr val="lt1"/>
                </a:solidFill>
                <a:latin typeface="Encode Sans"/>
                <a:ea typeface="Encode Sans"/>
                <a:cs typeface="Encode Sans"/>
                <a:sym typeface="Encode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Encode Sans"/>
              <a:buNone/>
              <a:defRPr sz="1800" b="1">
                <a:solidFill>
                  <a:schemeClr val="lt1"/>
                </a:solidFill>
                <a:latin typeface="Encode Sans"/>
                <a:ea typeface="Encode Sans"/>
                <a:cs typeface="Encode Sans"/>
                <a:sym typeface="Encode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Encode Sans"/>
              <a:buNone/>
              <a:defRPr sz="1800" b="1">
                <a:solidFill>
                  <a:schemeClr val="lt1"/>
                </a:solidFill>
                <a:latin typeface="Encode Sans"/>
                <a:ea typeface="Encode Sans"/>
                <a:cs typeface="Encode Sans"/>
                <a:sym typeface="Encode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49600" y="1200150"/>
            <a:ext cx="7497000" cy="29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Encode Sans Condensed Thin"/>
              <a:buChar char="▪"/>
              <a:defRPr sz="2400">
                <a:solidFill>
                  <a:schemeClr val="lt1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1pPr>
            <a:lvl2pPr marL="914400" lvl="1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Encode Sans Condensed Thin"/>
              <a:buChar char="▫"/>
              <a:defRPr sz="2400">
                <a:solidFill>
                  <a:schemeClr val="lt1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2pPr>
            <a:lvl3pPr marL="1371600" lvl="2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Encode Sans Condensed Thin"/>
              <a:buChar char="▫"/>
              <a:defRPr sz="2400">
                <a:solidFill>
                  <a:schemeClr val="lt1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3pPr>
            <a:lvl4pPr marL="1828800" lvl="3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ncode Sans Condensed Thin"/>
              <a:buChar char="▫"/>
              <a:defRPr sz="2400">
                <a:solidFill>
                  <a:schemeClr val="lt1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4pPr>
            <a:lvl5pPr marL="2286000" lvl="4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ncode Sans Condensed Thin"/>
              <a:buChar char="▫"/>
              <a:defRPr sz="2400">
                <a:solidFill>
                  <a:schemeClr val="lt1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5pPr>
            <a:lvl6pPr marL="2743200" lvl="5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ncode Sans Condensed Thin"/>
              <a:buChar char="▫"/>
              <a:defRPr sz="2400">
                <a:solidFill>
                  <a:schemeClr val="lt1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6pPr>
            <a:lvl7pPr marL="3200400" lvl="6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ncode Sans Condensed Thin"/>
              <a:buChar char="▫"/>
              <a:defRPr sz="2400">
                <a:solidFill>
                  <a:schemeClr val="lt1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7pPr>
            <a:lvl8pPr marL="3657600" lvl="7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ncode Sans Condensed Thin"/>
              <a:buChar char="▫"/>
              <a:defRPr sz="2400">
                <a:solidFill>
                  <a:schemeClr val="lt1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8pPr>
            <a:lvl9pPr marL="4114800" lvl="8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ncode Sans Condensed Thin"/>
              <a:buChar char="▫"/>
              <a:defRPr sz="2400">
                <a:solidFill>
                  <a:schemeClr val="lt1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046650" y="4593850"/>
            <a:ext cx="1097400" cy="5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buNone/>
              <a:defRPr sz="1300" b="1" i="0">
                <a:solidFill>
                  <a:schemeClr val="accent4"/>
                </a:solidFill>
                <a:latin typeface="Neutra Text Alt" panose="02000000000000000000" pitchFamily="2" charset="0"/>
                <a:ea typeface="Neutra Text Alt" panose="02000000000000000000" pitchFamily="2" charset="0"/>
                <a:cs typeface="Neutra Text Alt" panose="02000000000000000000" pitchFamily="2" charset="0"/>
                <a:sym typeface="Encode Sans"/>
              </a:defRPr>
            </a:lvl1pPr>
            <a:lvl2pPr lvl="1" algn="ctr">
              <a:buNone/>
              <a:defRPr sz="1300" b="1">
                <a:solidFill>
                  <a:schemeClr val="accent4"/>
                </a:solidFill>
                <a:latin typeface="Encode Sans"/>
                <a:ea typeface="Encode Sans"/>
                <a:cs typeface="Encode Sans"/>
                <a:sym typeface="Encode Sans"/>
              </a:defRPr>
            </a:lvl2pPr>
            <a:lvl3pPr lvl="2" algn="ctr">
              <a:buNone/>
              <a:defRPr sz="1300" b="1">
                <a:solidFill>
                  <a:schemeClr val="accent4"/>
                </a:solidFill>
                <a:latin typeface="Encode Sans"/>
                <a:ea typeface="Encode Sans"/>
                <a:cs typeface="Encode Sans"/>
                <a:sym typeface="Encode Sans"/>
              </a:defRPr>
            </a:lvl3pPr>
            <a:lvl4pPr lvl="3" algn="ctr">
              <a:buNone/>
              <a:defRPr sz="1300" b="1">
                <a:solidFill>
                  <a:schemeClr val="accent4"/>
                </a:solidFill>
                <a:latin typeface="Encode Sans"/>
                <a:ea typeface="Encode Sans"/>
                <a:cs typeface="Encode Sans"/>
                <a:sym typeface="Encode Sans"/>
              </a:defRPr>
            </a:lvl4pPr>
            <a:lvl5pPr lvl="4" algn="ctr">
              <a:buNone/>
              <a:defRPr sz="1300" b="1">
                <a:solidFill>
                  <a:schemeClr val="accent4"/>
                </a:solidFill>
                <a:latin typeface="Encode Sans"/>
                <a:ea typeface="Encode Sans"/>
                <a:cs typeface="Encode Sans"/>
                <a:sym typeface="Encode Sans"/>
              </a:defRPr>
            </a:lvl5pPr>
            <a:lvl6pPr lvl="5" algn="ctr">
              <a:buNone/>
              <a:defRPr sz="1300" b="1">
                <a:solidFill>
                  <a:schemeClr val="accent4"/>
                </a:solidFill>
                <a:latin typeface="Encode Sans"/>
                <a:ea typeface="Encode Sans"/>
                <a:cs typeface="Encode Sans"/>
                <a:sym typeface="Encode Sans"/>
              </a:defRPr>
            </a:lvl6pPr>
            <a:lvl7pPr lvl="6" algn="ctr">
              <a:buNone/>
              <a:defRPr sz="1300" b="1">
                <a:solidFill>
                  <a:schemeClr val="accent4"/>
                </a:solidFill>
                <a:latin typeface="Encode Sans"/>
                <a:ea typeface="Encode Sans"/>
                <a:cs typeface="Encode Sans"/>
                <a:sym typeface="Encode Sans"/>
              </a:defRPr>
            </a:lvl7pPr>
            <a:lvl8pPr lvl="7" algn="ctr">
              <a:buNone/>
              <a:defRPr sz="1300" b="1">
                <a:solidFill>
                  <a:schemeClr val="accent4"/>
                </a:solidFill>
                <a:latin typeface="Encode Sans"/>
                <a:ea typeface="Encode Sans"/>
                <a:cs typeface="Encode Sans"/>
                <a:sym typeface="Encode Sans"/>
              </a:defRPr>
            </a:lvl8pPr>
            <a:lvl9pPr lvl="8" algn="ctr">
              <a:buNone/>
              <a:defRPr sz="1300" b="1">
                <a:solidFill>
                  <a:schemeClr val="accent4"/>
                </a:solidFill>
                <a:latin typeface="Encode Sans"/>
                <a:ea typeface="Encode Sans"/>
                <a:cs typeface="Encode Sans"/>
                <a:sym typeface="Encode Sans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7" r:id="rId7"/>
    <p:sldLayoutId id="2147483658" r:id="rId8"/>
    <p:sldLayoutId id="2147483660" r:id="rId9"/>
    <p:sldLayoutId id="2147483661" r:id="rId10"/>
    <p:sldLayoutId id="2147483662" r:id="rId11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Neutra Text Alt" panose="02000000000000000000" pitchFamily="2" charset="0"/>
          <a:ea typeface="Neutra Text Alt" panose="02000000000000000000" pitchFamily="2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Neutra Text Light Alt" panose="02000000000000000000" pitchFamily="2" charset="0"/>
          <a:ea typeface="Neutra Text Light Alt" panose="02000000000000000000" pitchFamily="2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1.png"/><Relationship Id="rId4" Type="http://schemas.openxmlformats.org/officeDocument/2006/relationships/hyperlink" Target="mailto:Ramirez_Rodrigo@sac.edu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s://www.sac.edu/StudentServices/studentaffairs/Pride/Pages/default.aspx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hyperlink" Target="mailto:u2scholars@sac.edu" TargetMode="Externa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3"/>
          <p:cNvSpPr txBox="1">
            <a:spLocks noGrp="1"/>
          </p:cNvSpPr>
          <p:nvPr>
            <p:ph type="ctrTitle"/>
          </p:nvPr>
        </p:nvSpPr>
        <p:spPr>
          <a:xfrm>
            <a:off x="542441" y="0"/>
            <a:ext cx="8004874" cy="349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" dirty="0">
                <a:latin typeface="Neutra Text Alt"/>
              </a:rPr>
              <a:t>Affinity Centers/Programs</a:t>
            </a:r>
            <a:br>
              <a:rPr lang="en" dirty="0"/>
            </a:br>
            <a:r>
              <a:rPr lang="en" sz="2000" dirty="0">
                <a:latin typeface="Neutra Text Alt"/>
                <a:cs typeface="Neutra Text Alt"/>
              </a:rPr>
              <a:t>Simren Arya, Asian Pacific Student Program</a:t>
            </a:r>
            <a:br>
              <a:rPr lang="en" dirty="0">
                <a:latin typeface="Neutra Text Alt"/>
              </a:rPr>
            </a:br>
            <a:r>
              <a:rPr lang="en" sz="2000" dirty="0">
                <a:latin typeface="Neutra Text Alt"/>
              </a:rPr>
              <a:t>Paula Kincaid, Ujima/Umoja (U2) Scholars </a:t>
            </a:r>
            <a:br>
              <a:rPr lang="en" sz="2000" dirty="0">
                <a:latin typeface="Neutra Text Alt"/>
              </a:rPr>
            </a:br>
            <a:r>
              <a:rPr lang="en" sz="2000" dirty="0">
                <a:latin typeface="Neutra Text Alt"/>
              </a:rPr>
              <a:t>Kelvin Leeds, SAC PRIDE!</a:t>
            </a:r>
            <a:br>
              <a:rPr lang="en" sz="2000" dirty="0"/>
            </a:br>
            <a:r>
              <a:rPr lang="en" sz="2000" dirty="0">
                <a:latin typeface="Neutra Text Alt"/>
              </a:rPr>
              <a:t>Rodrigo Ramirez, Undocu-Scholars Program</a:t>
            </a:r>
            <a:br>
              <a:rPr lang="en" sz="2000" dirty="0"/>
            </a:br>
            <a:r>
              <a:rPr lang="en" sz="2000" dirty="0">
                <a:latin typeface="Neutra Text Alt"/>
              </a:rPr>
              <a:t>Dr. Gregory Toya, Dean of Student Affairs</a:t>
            </a:r>
            <a:endParaRPr dirty="0">
              <a:latin typeface="Neutra Text Al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406F98B-C863-4B2C-B313-972A2B4215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91" t="23391"/>
          <a:stretch/>
        </p:blipFill>
        <p:spPr>
          <a:xfrm>
            <a:off x="15" y="3926"/>
            <a:ext cx="9143985" cy="514349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E3CAACD-B4AA-484E-9A10-A748F3D730FF}"/>
              </a:ext>
            </a:extLst>
          </p:cNvPr>
          <p:cNvSpPr/>
          <p:nvPr/>
        </p:nvSpPr>
        <p:spPr>
          <a:xfrm>
            <a:off x="3534810" y="172430"/>
            <a:ext cx="5609176" cy="4894653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2A972EC-2AD7-4529-94E9-DF5A88F3B482}"/>
              </a:ext>
            </a:extLst>
          </p:cNvPr>
          <p:cNvSpPr/>
          <p:nvPr/>
        </p:nvSpPr>
        <p:spPr>
          <a:xfrm>
            <a:off x="3613839" y="249512"/>
            <a:ext cx="5454397" cy="4721559"/>
          </a:xfrm>
          <a:prstGeom prst="rect">
            <a:avLst/>
          </a:prstGeom>
          <a:solidFill>
            <a:schemeClr val="bg1">
              <a:alpha val="8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7EE678DB-3E85-48C6-9389-58B15A53E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7709" y="248884"/>
            <a:ext cx="4806479" cy="702363"/>
          </a:xfrm>
        </p:spPr>
        <p:txBody>
          <a:bodyPr>
            <a:no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u="sng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Undocu-Scholars Center</a:t>
            </a:r>
            <a:endParaRPr lang="en-US" sz="2800" u="sng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/>
            </a:endParaRP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8B115B08-EBF0-43D1-9C87-1AECB1C75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77709" y="1027701"/>
            <a:ext cx="4998503" cy="3866288"/>
          </a:xfrm>
        </p:spPr>
        <p:txBody>
          <a:bodyPr>
            <a:no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None/>
            </a:pPr>
            <a:r>
              <a:rPr lang="en-US" sz="1700"/>
              <a:t>Is a space for Undocumented Students, Mix-Status Students and students undergoing a status change seeking academic, social &amp; emotional support for those impacted by the U.S. Immigration System. Allies are welcomed!</a:t>
            </a:r>
          </a:p>
          <a:p>
            <a:pPr fontAlgn="base"/>
            <a:r>
              <a:rPr lang="en-US" sz="1875"/>
              <a:t>Services &amp; Resources</a:t>
            </a:r>
          </a:p>
          <a:p>
            <a:pPr lvl="2" fontAlgn="base"/>
            <a:r>
              <a:rPr lang="en-US" sz="1725"/>
              <a:t>Access to Computers</a:t>
            </a:r>
            <a:endParaRPr lang="en-US" sz="1725">
              <a:cs typeface="Arial"/>
            </a:endParaRPr>
          </a:p>
          <a:p>
            <a:pPr lvl="2" fontAlgn="base"/>
            <a:r>
              <a:rPr lang="en-US" sz="1725"/>
              <a:t>Study Area </a:t>
            </a:r>
            <a:endParaRPr lang="en-US" sz="1725">
              <a:cs typeface="Arial"/>
            </a:endParaRPr>
          </a:p>
          <a:p>
            <a:pPr lvl="2" fontAlgn="base"/>
            <a:r>
              <a:rPr lang="en-US" sz="1725"/>
              <a:t>Light Snacks </a:t>
            </a:r>
            <a:endParaRPr lang="en-US" sz="1725">
              <a:cs typeface="Arial"/>
            </a:endParaRPr>
          </a:p>
          <a:p>
            <a:pPr lvl="2" fontAlgn="base"/>
            <a:r>
              <a:rPr lang="en-US" sz="1725"/>
              <a:t>Free Legal Immigration consultations </a:t>
            </a:r>
            <a:endParaRPr lang="en-US" sz="1725">
              <a:cs typeface="Arial"/>
            </a:endParaRPr>
          </a:p>
          <a:p>
            <a:pPr lvl="3"/>
            <a:r>
              <a:rPr lang="en-US" sz="1650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Financial legal support:</a:t>
            </a:r>
            <a:endParaRPr lang="en-US" sz="1650" b="0" i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4"/>
            <a:r>
              <a:rPr lang="en-US" sz="1500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DACA, Advance Parole</a:t>
            </a:r>
            <a:r>
              <a:rPr lang="en-US" sz="1500">
                <a:solidFill>
                  <a:srgbClr val="000000"/>
                </a:solidFill>
                <a:latin typeface="Arial" panose="020B0604020202020204" pitchFamily="34" charset="0"/>
              </a:rPr>
              <a:t>, Naturalization </a:t>
            </a:r>
            <a:r>
              <a:rPr lang="en-US" sz="1500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endParaRPr lang="en-US" sz="1425">
              <a:cs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D2D6F6D-0235-A30F-ED25-1E2AA87078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4469" y="3803178"/>
            <a:ext cx="1314267" cy="1235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3189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building&#10;&#10;Description generated with very high confidence">
            <a:extLst>
              <a:ext uri="{FF2B5EF4-FFF2-40B4-BE49-F238E27FC236}">
                <a16:creationId xmlns:a16="http://schemas.microsoft.com/office/drawing/2014/main" id="{DF1C04F7-E3BC-BA60-C52F-093BBB8756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28" r="9091" b="11964"/>
          <a:stretch/>
        </p:blipFill>
        <p:spPr>
          <a:xfrm>
            <a:off x="15" y="7"/>
            <a:ext cx="9143985" cy="514349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AE19E59-EB95-4593-997C-E5E34A6274A7}"/>
              </a:ext>
            </a:extLst>
          </p:cNvPr>
          <p:cNvGrpSpPr/>
          <p:nvPr/>
        </p:nvGrpSpPr>
        <p:grpSpPr>
          <a:xfrm>
            <a:off x="-372569" y="-418840"/>
            <a:ext cx="7120277" cy="5424344"/>
            <a:chOff x="-639636" y="-558454"/>
            <a:chExt cx="9493703" cy="7232459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1FC77FE4-8AB3-1AC9-4FF1-1BC8FF33C5BE}"/>
                </a:ext>
              </a:extLst>
            </p:cNvPr>
            <p:cNvSpPr/>
            <p:nvPr/>
          </p:nvSpPr>
          <p:spPr>
            <a:xfrm>
              <a:off x="-639636" y="-558454"/>
              <a:ext cx="9493703" cy="7232459"/>
            </a:xfrm>
            <a:prstGeom prst="roundRect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013"/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0A2485FC-CFE5-1960-8A9A-475859AB54EA}"/>
                </a:ext>
              </a:extLst>
            </p:cNvPr>
            <p:cNvSpPr/>
            <p:nvPr/>
          </p:nvSpPr>
          <p:spPr>
            <a:xfrm>
              <a:off x="-639636" y="-516763"/>
              <a:ext cx="9358370" cy="7059153"/>
            </a:xfrm>
            <a:prstGeom prst="roundRect">
              <a:avLst/>
            </a:prstGeom>
            <a:solidFill>
              <a:schemeClr val="bg1">
                <a:alpha val="69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013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DF17F67-5446-A6F0-912E-373E4E4734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425" y="162746"/>
            <a:ext cx="6199951" cy="677693"/>
          </a:xfrm>
        </p:spPr>
        <p:txBody>
          <a:bodyPr>
            <a:normAutofit fontScale="90000"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750" b="1" u="sng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Undocu-Scholars Program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0E1984-D6AE-8C20-5EE8-62761EA282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4812" y="934570"/>
            <a:ext cx="6572897" cy="3899648"/>
          </a:xfrm>
        </p:spPr>
        <p:txBody>
          <a:bodyPr>
            <a:no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None/>
            </a:pPr>
            <a:r>
              <a:rPr lang="en-US" sz="1875" dirty="0"/>
              <a:t>Support students impacted by the US Immigration System to graduate or transfer to a four-year university. </a:t>
            </a:r>
          </a:p>
          <a:p>
            <a:pPr lvl="1"/>
            <a:r>
              <a:rPr lang="en-US" sz="165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Assigned to an </a:t>
            </a:r>
            <a:r>
              <a:rPr lang="en-US" sz="165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Undocu</a:t>
            </a:r>
            <a:r>
              <a:rPr lang="en-US" sz="165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-Scholars Counselor​</a:t>
            </a:r>
            <a:endParaRPr lang="en-US" sz="165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1"/>
            <a:r>
              <a:rPr lang="en-US" sz="165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Access to Immigration Legal Advisor </a:t>
            </a:r>
          </a:p>
          <a:p>
            <a:pPr lvl="1"/>
            <a:r>
              <a:rPr lang="en-US" sz="165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First access to </a:t>
            </a:r>
            <a:r>
              <a:rPr lang="en-US" sz="165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Undocu</a:t>
            </a:r>
            <a:r>
              <a:rPr lang="en-US" sz="165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-workshops </a:t>
            </a:r>
          </a:p>
          <a:p>
            <a:pPr lvl="2"/>
            <a:r>
              <a:rPr lang="en-US" sz="165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Financial aid and scholarship application assistance</a:t>
            </a:r>
          </a:p>
          <a:p>
            <a:pPr lvl="2"/>
            <a:r>
              <a:rPr lang="en-US" sz="1650" dirty="0">
                <a:solidFill>
                  <a:srgbClr val="000000"/>
                </a:solidFill>
                <a:latin typeface="Arial" panose="020B0604020202020204" pitchFamily="34" charset="0"/>
              </a:rPr>
              <a:t>Immigration Workshops </a:t>
            </a:r>
            <a:endParaRPr lang="en-US" sz="165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lvl="1"/>
            <a:r>
              <a:rPr lang="en-US" sz="1650" dirty="0">
                <a:solidFill>
                  <a:srgbClr val="000000"/>
                </a:solidFill>
                <a:latin typeface="Arial" panose="020B0604020202020204" pitchFamily="34" charset="0"/>
              </a:rPr>
              <a:t>Access to Free Printing</a:t>
            </a:r>
          </a:p>
          <a:p>
            <a:pPr lvl="1"/>
            <a:r>
              <a:rPr lang="en-US" sz="1650" dirty="0">
                <a:solidFill>
                  <a:srgbClr val="000000"/>
                </a:solidFill>
                <a:latin typeface="Arial" panose="020B0604020202020204" pitchFamily="34" charset="0"/>
              </a:rPr>
              <a:t>RSVP Study Area</a:t>
            </a:r>
          </a:p>
          <a:p>
            <a:r>
              <a:rPr lang="en-US" sz="1875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Undocu</a:t>
            </a:r>
            <a:r>
              <a:rPr lang="en-US" sz="1875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-Graduation Ceremony</a:t>
            </a:r>
            <a:endParaRPr lang="en-US" sz="1875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1"/>
            <a:r>
              <a:rPr lang="en-US" sz="1650" dirty="0">
                <a:solidFill>
                  <a:srgbClr val="000000"/>
                </a:solidFill>
                <a:latin typeface="Arial" panose="020B0604020202020204" pitchFamily="34" charset="0"/>
              </a:rPr>
              <a:t>Free</a:t>
            </a:r>
            <a:r>
              <a:rPr lang="en-US" sz="165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Graduation Sashes and Cap &amp; Gown </a:t>
            </a:r>
          </a:p>
        </p:txBody>
      </p:sp>
    </p:spTree>
    <p:extLst>
      <p:ext uri="{BB962C8B-B14F-4D97-AF65-F5344CB8AC3E}">
        <p14:creationId xmlns:p14="http://schemas.microsoft.com/office/powerpoint/2010/main" val="42374626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building&#10;&#10;Description generated with very high confidence">
            <a:extLst>
              <a:ext uri="{FF2B5EF4-FFF2-40B4-BE49-F238E27FC236}">
                <a16:creationId xmlns:a16="http://schemas.microsoft.com/office/drawing/2014/main" id="{DF1C04F7-E3BC-BA60-C52F-093BBB8756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28" r="9091" b="11964"/>
          <a:stretch/>
        </p:blipFill>
        <p:spPr>
          <a:xfrm>
            <a:off x="15" y="7"/>
            <a:ext cx="9143985" cy="514349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AE19E59-EB95-4593-997C-E5E34A6274A7}"/>
              </a:ext>
            </a:extLst>
          </p:cNvPr>
          <p:cNvGrpSpPr/>
          <p:nvPr/>
        </p:nvGrpSpPr>
        <p:grpSpPr>
          <a:xfrm>
            <a:off x="-372569" y="-418840"/>
            <a:ext cx="7120277" cy="5424344"/>
            <a:chOff x="-639636" y="-558454"/>
            <a:chExt cx="9493703" cy="7232459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1FC77FE4-8AB3-1AC9-4FF1-1BC8FF33C5BE}"/>
                </a:ext>
              </a:extLst>
            </p:cNvPr>
            <p:cNvSpPr/>
            <p:nvPr/>
          </p:nvSpPr>
          <p:spPr>
            <a:xfrm>
              <a:off x="-639636" y="-558454"/>
              <a:ext cx="9493703" cy="7232459"/>
            </a:xfrm>
            <a:prstGeom prst="roundRect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013"/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0A2485FC-CFE5-1960-8A9A-475859AB54EA}"/>
                </a:ext>
              </a:extLst>
            </p:cNvPr>
            <p:cNvSpPr/>
            <p:nvPr/>
          </p:nvSpPr>
          <p:spPr>
            <a:xfrm>
              <a:off x="-639636" y="-516763"/>
              <a:ext cx="9358370" cy="7059153"/>
            </a:xfrm>
            <a:prstGeom prst="roundRect">
              <a:avLst/>
            </a:prstGeom>
            <a:solidFill>
              <a:schemeClr val="bg1">
                <a:alpha val="69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013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DF17F67-5446-A6F0-912E-373E4E4734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425" y="162746"/>
            <a:ext cx="6199951" cy="677693"/>
          </a:xfrm>
        </p:spPr>
        <p:txBody>
          <a:bodyPr>
            <a:normAutofit fontScale="90000"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75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Events</a:t>
            </a:r>
            <a:endParaRPr lang="en-US" sz="375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0E1984-D6AE-8C20-5EE8-62761EA282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4812" y="934570"/>
            <a:ext cx="6572897" cy="3899648"/>
          </a:xfrm>
        </p:spPr>
        <p:txBody>
          <a:bodyPr>
            <a:no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Undocumented Student Action Week</a:t>
            </a:r>
          </a:p>
          <a:p>
            <a:pPr lvl="2"/>
            <a:r>
              <a:rPr lang="en-US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October 14-18, 2024</a:t>
            </a:r>
          </a:p>
          <a:p>
            <a:pPr lvl="2"/>
            <a:r>
              <a:rPr lang="en-US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State Chancellor’s Office​</a:t>
            </a:r>
          </a:p>
          <a:p>
            <a:pPr lvl="2"/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</a:rPr>
              <a:t>Jose Antonio Vargas – October 18</a:t>
            </a:r>
          </a:p>
          <a:p>
            <a:pPr lvl="3"/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</a:rPr>
              <a:t>Filipinx Month (APSP)</a:t>
            </a:r>
          </a:p>
          <a:p>
            <a:pPr lvl="1"/>
            <a:r>
              <a:rPr lang="en-US" sz="18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Undocu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-workshops </a:t>
            </a:r>
          </a:p>
          <a:p>
            <a:pPr lvl="2"/>
            <a:r>
              <a:rPr lang="en-US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Financial aid and scholarship application assistance</a:t>
            </a:r>
          </a:p>
          <a:p>
            <a:pPr lvl="2"/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</a:rPr>
              <a:t>Immigration Workshops </a:t>
            </a:r>
            <a:endParaRPr lang="en-US" sz="18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r>
              <a:rPr lang="en-US" sz="18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Undocu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-Graduation Ceremony</a:t>
            </a:r>
            <a:endParaRPr lang="en-US" sz="18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19192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9ECAE8C2-8841-34AC-689A-8B31176A5B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39" b="19223"/>
          <a:stretch/>
        </p:blipFill>
        <p:spPr bwMode="auto">
          <a:xfrm>
            <a:off x="0" y="7"/>
            <a:ext cx="4497869" cy="5143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C34315A-61F0-4E1B-8452-5405F929B929}"/>
              </a:ext>
            </a:extLst>
          </p:cNvPr>
          <p:cNvSpPr/>
          <p:nvPr/>
        </p:nvSpPr>
        <p:spPr>
          <a:xfrm>
            <a:off x="0" y="-6"/>
            <a:ext cx="4497869" cy="5143499"/>
          </a:xfrm>
          <a:prstGeom prst="rect">
            <a:avLst/>
          </a:prstGeom>
          <a:solidFill>
            <a:schemeClr val="dk1">
              <a:alpha val="60000"/>
            </a:schemeClr>
          </a:solidFill>
          <a:ln>
            <a:noFill/>
          </a:ln>
          <a:effectLst>
            <a:reflection endPos="0" dist="50800" dir="5400000" sy="-100000" algn="bl" rotWithShape="0"/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0A43D21-EE3B-49CA-9ABE-49F756AE2578}"/>
              </a:ext>
            </a:extLst>
          </p:cNvPr>
          <p:cNvSpPr/>
          <p:nvPr/>
        </p:nvSpPr>
        <p:spPr>
          <a:xfrm>
            <a:off x="148025" y="169874"/>
            <a:ext cx="4158800" cy="4803737"/>
          </a:xfrm>
          <a:prstGeom prst="rect">
            <a:avLst/>
          </a:prstGeom>
          <a:solidFill>
            <a:schemeClr val="dk1">
              <a:alpha val="65000"/>
            </a:schemeClr>
          </a:solidFill>
          <a:effectLst>
            <a:reflection endPos="0" dist="50800" dir="5400000" sy="-100000" algn="bl" rotWithShape="0"/>
            <a:softEdge rad="63500"/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F5C031E-FD06-E848-9795-4D791AC68CFA}"/>
              </a:ext>
            </a:extLst>
          </p:cNvPr>
          <p:cNvSpPr/>
          <p:nvPr/>
        </p:nvSpPr>
        <p:spPr>
          <a:xfrm>
            <a:off x="-461752" y="-717143"/>
            <a:ext cx="1847429" cy="24820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13">
                <a:solidFill>
                  <a:schemeClr val="bg1"/>
                </a:solidFill>
              </a:rPr>
              <a:t>Rodrigo Marcos Ramirez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FBDB0EA-9447-453D-9D2D-D123EC987851}"/>
              </a:ext>
            </a:extLst>
          </p:cNvPr>
          <p:cNvSpPr txBox="1"/>
          <p:nvPr/>
        </p:nvSpPr>
        <p:spPr>
          <a:xfrm>
            <a:off x="310570" y="315355"/>
            <a:ext cx="3996255" cy="45667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400" b="1">
              <a:solidFill>
                <a:schemeClr val="bg1"/>
              </a:solidFill>
            </a:endParaRPr>
          </a:p>
          <a:p>
            <a:pPr algn="ctr"/>
            <a:r>
              <a:rPr lang="en-US" sz="2400" b="1">
                <a:solidFill>
                  <a:schemeClr val="bg1"/>
                </a:solidFill>
              </a:rPr>
              <a:t>Rodrigo Marcos Ramirez</a:t>
            </a:r>
            <a:endParaRPr lang="en-US">
              <a:solidFill>
                <a:schemeClr val="bg1"/>
              </a:solidFill>
            </a:endParaRPr>
          </a:p>
          <a:p>
            <a:pPr algn="ctr"/>
            <a:r>
              <a:rPr lang="en-US" sz="1650" u="sng">
                <a:solidFill>
                  <a:schemeClr val="bg1"/>
                </a:solidFill>
              </a:rPr>
              <a:t>Undocu-Scholars Center Coordinator</a:t>
            </a:r>
          </a:p>
          <a:p>
            <a:endParaRPr lang="en-US" sz="1013">
              <a:solidFill>
                <a:schemeClr val="bg1"/>
              </a:solidFill>
            </a:endParaRPr>
          </a:p>
          <a:p>
            <a:pPr>
              <a:defRPr/>
            </a:pPr>
            <a:endParaRPr lang="en-US" sz="1000">
              <a:solidFill>
                <a:schemeClr val="bg1"/>
              </a:solidFill>
              <a:latin typeface="Arial"/>
              <a:cs typeface="Arial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Email: </a:t>
            </a:r>
            <a:r>
              <a:rPr kumimoji="0" lang="en-US" sz="21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Ramirez_Rodrigo@sac.edu</a:t>
            </a: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endParaRPr lang="en-US" sz="1013">
              <a:solidFill>
                <a:schemeClr val="bg1"/>
              </a:solidFill>
            </a:endParaRPr>
          </a:p>
          <a:p>
            <a:r>
              <a:rPr lang="en-US" sz="2100" b="1">
                <a:solidFill>
                  <a:schemeClr val="bg1"/>
                </a:solidFill>
              </a:rPr>
              <a:t>Phone:   (714) 564-6289</a:t>
            </a:r>
          </a:p>
          <a:p>
            <a:endParaRPr lang="en-US" sz="750">
              <a:solidFill>
                <a:schemeClr val="bg1"/>
              </a:solidFill>
              <a:cs typeface="Arial"/>
            </a:endParaRPr>
          </a:p>
          <a:p>
            <a:endParaRPr lang="en-US" sz="750">
              <a:solidFill>
                <a:schemeClr val="bg1"/>
              </a:solidFill>
              <a:cs typeface="Arial"/>
            </a:endParaRPr>
          </a:p>
          <a:p>
            <a:r>
              <a:rPr lang="en-US" sz="1800" b="1">
                <a:solidFill>
                  <a:schemeClr val="bg1"/>
                </a:solidFill>
              </a:rPr>
              <a:t>Center Hours - Fall 2024:  </a:t>
            </a:r>
            <a:endParaRPr lang="en-US" sz="1800" b="1">
              <a:solidFill>
                <a:schemeClr val="bg1"/>
              </a:solidFill>
              <a:cs typeface="Arial"/>
            </a:endParaRPr>
          </a:p>
          <a:p>
            <a:r>
              <a:rPr lang="en-US" sz="1400">
                <a:solidFill>
                  <a:schemeClr val="bg1"/>
                </a:solidFill>
              </a:rPr>
              <a:t>Monday &amp; Thursday  |  Tuesday &amp; Wednesday</a:t>
            </a:r>
            <a:endParaRPr lang="en-US" sz="1400">
              <a:solidFill>
                <a:schemeClr val="bg1"/>
              </a:solidFill>
              <a:cs typeface="Arial"/>
            </a:endParaRPr>
          </a:p>
          <a:p>
            <a:r>
              <a:rPr lang="en-US" sz="1400">
                <a:solidFill>
                  <a:schemeClr val="bg1"/>
                </a:solidFill>
              </a:rPr>
              <a:t>9:00am – 7:00pm          9:00am – 5:00pm</a:t>
            </a:r>
            <a:endParaRPr lang="en-US" sz="1400">
              <a:solidFill>
                <a:schemeClr val="bg1"/>
              </a:solidFill>
              <a:cs typeface="Arial"/>
            </a:endParaRPr>
          </a:p>
          <a:p>
            <a:endParaRPr lang="en-US" sz="1400">
              <a:solidFill>
                <a:schemeClr val="bg1"/>
              </a:solidFill>
            </a:endParaRPr>
          </a:p>
          <a:p>
            <a:endParaRPr lang="en-US" sz="1400">
              <a:solidFill>
                <a:schemeClr val="bg1"/>
              </a:solidFill>
            </a:endParaRPr>
          </a:p>
          <a:p>
            <a:r>
              <a:rPr lang="en-US" sz="1500">
                <a:solidFill>
                  <a:schemeClr val="bg1"/>
                </a:solidFill>
              </a:rPr>
              <a:t>Friday: 9:00 am – 11:45 am </a:t>
            </a:r>
            <a:endParaRPr lang="en-US" sz="1500">
              <a:solidFill>
                <a:schemeClr val="bg1"/>
              </a:solidFill>
              <a:cs typeface="Arial"/>
            </a:endParaRPr>
          </a:p>
          <a:p>
            <a:endParaRPr lang="en-US" sz="750">
              <a:solidFill>
                <a:schemeClr val="bg1"/>
              </a:solidFill>
            </a:endParaRPr>
          </a:p>
          <a:p>
            <a:endParaRPr lang="en-US" sz="750">
              <a:solidFill>
                <a:schemeClr val="bg1"/>
              </a:solidFill>
            </a:endParaRPr>
          </a:p>
          <a:p>
            <a:r>
              <a:rPr lang="en-US" sz="1800" b="1">
                <a:solidFill>
                  <a:schemeClr val="bg1"/>
                </a:solidFill>
              </a:rPr>
              <a:t>Santa Ana College | The Village</a:t>
            </a:r>
            <a:endParaRPr lang="en-US" sz="1800" b="1">
              <a:solidFill>
                <a:schemeClr val="bg1"/>
              </a:solidFill>
              <a:cs typeface="Arial"/>
            </a:endParaRPr>
          </a:p>
          <a:p>
            <a:r>
              <a:rPr lang="en-US" sz="1700">
                <a:solidFill>
                  <a:schemeClr val="bg1"/>
                </a:solidFill>
              </a:rPr>
              <a:t>Room: VL-109 </a:t>
            </a:r>
            <a:endParaRPr lang="en-US" sz="1700">
              <a:solidFill>
                <a:schemeClr val="bg1"/>
              </a:solidFill>
              <a:cs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C29AE5E-6856-443F-81BC-5DD800AA1EC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806" y="-8"/>
            <a:ext cx="447675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9329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B0C9562-244A-7FD8-5F72-DEBE71ECB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5029" y="211697"/>
            <a:ext cx="7169400" cy="549600"/>
          </a:xfr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2400" b="0">
                <a:latin typeface="Aptos"/>
              </a:rPr>
              <a:t>Santa Ana College </a:t>
            </a:r>
            <a:br>
              <a:rPr lang="en-US" sz="2400" b="0">
                <a:latin typeface="Aptos"/>
              </a:rPr>
            </a:br>
            <a:r>
              <a:rPr lang="en-US" sz="2400">
                <a:latin typeface="Aptos"/>
              </a:rPr>
              <a:t>Asian Pacific Student Program</a:t>
            </a:r>
            <a:endParaRPr lang="en-US" sz="2400"/>
          </a:p>
        </p:txBody>
      </p:sp>
      <p:pic>
        <p:nvPicPr>
          <p:cNvPr id="5" name="Picture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386D4DDF-7DC0-76E9-3088-487DF37F1FB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244" t="7589" r="6399" b="7589"/>
          <a:stretch/>
        </p:blipFill>
        <p:spPr>
          <a:xfrm>
            <a:off x="1952625" y="904875"/>
            <a:ext cx="5245557" cy="3687544"/>
          </a:xfrm>
          <a:prstGeom prst="rect">
            <a:avLst/>
          </a:prstGeom>
        </p:spPr>
      </p:pic>
      <p:pic>
        <p:nvPicPr>
          <p:cNvPr id="6" name="Picture 5" descr="A white and red text on a black background&#10;&#10;Description automatically generated">
            <a:extLst>
              <a:ext uri="{FF2B5EF4-FFF2-40B4-BE49-F238E27FC236}">
                <a16:creationId xmlns:a16="http://schemas.microsoft.com/office/drawing/2014/main" id="{52BF2F4F-4BB0-3CE6-FCDC-5EED2CFA2A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2928" y="3785053"/>
            <a:ext cx="2109108" cy="900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04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E01F19-ED04-609C-1EEC-02BF0EF32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600" y="211697"/>
            <a:ext cx="7497000" cy="549600"/>
          </a:xfrm>
        </p:spPr>
        <p:txBody>
          <a:bodyPr/>
          <a:lstStyle/>
          <a:p>
            <a:r>
              <a:rPr lang="en-US" sz="2800" dirty="0">
                <a:solidFill>
                  <a:schemeClr val="tx2"/>
                </a:solidFill>
                <a:latin typeface="Aptos"/>
              </a:rPr>
              <a:t>APSP Mission Statement</a:t>
            </a:r>
            <a:endParaRPr lang="en-US" sz="2800" dirty="0">
              <a:solidFill>
                <a:schemeClr val="tx2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F19F55-B516-A36F-AA0C-77C22E1B4F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90028" y="1206953"/>
            <a:ext cx="5217803" cy="2946300"/>
          </a:xfrm>
        </p:spPr>
        <p:txBody>
          <a:bodyPr/>
          <a:lstStyle/>
          <a:p>
            <a:r>
              <a:rPr lang="en-US" sz="1800">
                <a:solidFill>
                  <a:schemeClr val="tx2"/>
                </a:solidFill>
                <a:latin typeface="Aptos"/>
              </a:rPr>
              <a:t>We are dedicated to empowering Asian, Pacific Islander, and Desi American (APIDA) students for success, while cultivating connections to their cultural roots &amp; communities. Through cultural &amp; educational experiences, we strive to equip students with the tools &amp; resources to thrive academically, personally, &amp; as community advocates. </a:t>
            </a:r>
            <a:endParaRPr lang="en-US">
              <a:solidFill>
                <a:schemeClr val="tx2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8202A0-119E-A914-D16E-5F2DFA38CCC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15</a:t>
            </a:fld>
            <a:endParaRPr lang="en"/>
          </a:p>
        </p:txBody>
      </p:sp>
      <p:pic>
        <p:nvPicPr>
          <p:cNvPr id="5" name="Picture 4" descr="A circle with text on it&#10;&#10;Description automatically generated">
            <a:extLst>
              <a:ext uri="{FF2B5EF4-FFF2-40B4-BE49-F238E27FC236}">
                <a16:creationId xmlns:a16="http://schemas.microsoft.com/office/drawing/2014/main" id="{224110CD-71F4-DAF2-1686-3CC05FAA91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937" y="1494063"/>
            <a:ext cx="2075090" cy="2032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8920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E01F19-ED04-609C-1EEC-02BF0EF32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636" y="245715"/>
            <a:ext cx="7639875" cy="549600"/>
          </a:xfrm>
        </p:spPr>
        <p:txBody>
          <a:bodyPr/>
          <a:lstStyle/>
          <a:p>
            <a:pPr algn="ctr"/>
            <a:r>
              <a:rPr lang="en-US" sz="2800">
                <a:solidFill>
                  <a:schemeClr val="tx2"/>
                </a:solidFill>
                <a:latin typeface="Aptos"/>
              </a:rPr>
              <a:t>APSP Framework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F19F55-B516-A36F-AA0C-77C22E1B4F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5492" y="975631"/>
            <a:ext cx="8184160" cy="2851050"/>
          </a:xfrm>
        </p:spPr>
        <p:txBody>
          <a:bodyPr/>
          <a:lstStyle/>
          <a:p>
            <a:r>
              <a:rPr lang="en-US" sz="1400">
                <a:solidFill>
                  <a:schemeClr val="bg1"/>
                </a:solidFill>
                <a:latin typeface="Aptos"/>
              </a:rPr>
              <a:t>Together, the </a:t>
            </a:r>
            <a:r>
              <a:rPr lang="en-US" sz="1400" b="1">
                <a:solidFill>
                  <a:schemeClr val="bg1"/>
                </a:solidFill>
                <a:latin typeface="Aptos"/>
              </a:rPr>
              <a:t>APSP Center </a:t>
            </a:r>
            <a:r>
              <a:rPr lang="en-US" sz="1400">
                <a:solidFill>
                  <a:schemeClr val="bg1"/>
                </a:solidFill>
                <a:latin typeface="Aptos"/>
              </a:rPr>
              <a:t>and </a:t>
            </a:r>
            <a:r>
              <a:rPr lang="en-US" sz="1400" b="1">
                <a:solidFill>
                  <a:schemeClr val="bg1"/>
                </a:solidFill>
                <a:latin typeface="Aptos"/>
              </a:rPr>
              <a:t>Program </a:t>
            </a:r>
            <a:r>
              <a:rPr lang="en-US" sz="1400">
                <a:solidFill>
                  <a:schemeClr val="bg1"/>
                </a:solidFill>
                <a:latin typeface="Aptos"/>
              </a:rPr>
              <a:t>establish a culturally responsive framework that supports APIDA students in thriving throughout their college journey at Santa Ana College and beyond.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8202A0-119E-A914-D16E-5F2DFA38CCC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16</a:t>
            </a:fld>
            <a:endParaRPr lang="en"/>
          </a:p>
        </p:txBody>
      </p:sp>
      <p:pic>
        <p:nvPicPr>
          <p:cNvPr id="6" name="Picture 5" descr="A diagram of a community&#10;&#10;Description automatically generated">
            <a:extLst>
              <a:ext uri="{FF2B5EF4-FFF2-40B4-BE49-F238E27FC236}">
                <a16:creationId xmlns:a16="http://schemas.microsoft.com/office/drawing/2014/main" id="{5B9EC7A9-01B4-DFAD-EFDA-F9CFE52BA4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7588" y="1816553"/>
            <a:ext cx="2816678" cy="2564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1118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40B3C-8B9B-DA34-A583-A0DF53E0A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600" y="218500"/>
            <a:ext cx="7497000" cy="549600"/>
          </a:xfrm>
        </p:spPr>
        <p:txBody>
          <a:bodyPr/>
          <a:lstStyle/>
          <a:p>
            <a:r>
              <a:rPr lang="en-US" sz="2400">
                <a:latin typeface="Aptos"/>
              </a:rPr>
              <a:t>APSP Events and Services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AE3965-57AD-3ADD-B29C-4898C44B4C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97599" y="941614"/>
            <a:ext cx="4455802" cy="2966711"/>
          </a:xfrm>
        </p:spPr>
        <p:txBody>
          <a:bodyPr/>
          <a:lstStyle/>
          <a:p>
            <a:pPr marL="76200" indent="0">
              <a:lnSpc>
                <a:spcPct val="90000"/>
              </a:lnSpc>
              <a:spcBef>
                <a:spcPts val="1000"/>
              </a:spcBef>
              <a:buNone/>
            </a:pPr>
            <a:endParaRPr lang="en-US" sz="1400" b="1">
              <a:latin typeface="Aptos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400" b="1">
                <a:solidFill>
                  <a:srgbClr val="FFFFFF"/>
                </a:solidFill>
                <a:latin typeface="Aptos"/>
              </a:rPr>
              <a:t>APSP Counselor- </a:t>
            </a:r>
            <a:r>
              <a:rPr lang="en-US" sz="1400">
                <a:solidFill>
                  <a:srgbClr val="FFFFFF"/>
                </a:solidFill>
                <a:latin typeface="Aptos"/>
              </a:rPr>
              <a:t>Educational Counseling available for personalized academic guidance. Wednesdays, 12pm-5pm. Vietnamese language support offered.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400" b="1">
                <a:solidFill>
                  <a:srgbClr val="FFFFFF"/>
                </a:solidFill>
                <a:latin typeface="Aptos"/>
              </a:rPr>
              <a:t>Leadership Opportunities- </a:t>
            </a:r>
            <a:r>
              <a:rPr lang="en-US" sz="1400">
                <a:solidFill>
                  <a:srgbClr val="FFFFFF"/>
                </a:solidFill>
                <a:latin typeface="Aptos"/>
              </a:rPr>
              <a:t>APSP Club, conferences, field trips, &amp; tours to enhance their leadership and professional growth.</a:t>
            </a:r>
            <a:endParaRPr lang="en-US" sz="1400"/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400" b="1">
                <a:solidFill>
                  <a:srgbClr val="FFFFFF"/>
                </a:solidFill>
                <a:latin typeface="Aptos"/>
              </a:rPr>
              <a:t>Bookstore Voucher- </a:t>
            </a:r>
            <a:r>
              <a:rPr lang="en-US" sz="1400">
                <a:solidFill>
                  <a:srgbClr val="FFFFFF"/>
                </a:solidFill>
                <a:latin typeface="Aptos"/>
              </a:rPr>
              <a:t>$350 per Semester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400" b="1">
                <a:solidFill>
                  <a:srgbClr val="FFFFFF"/>
                </a:solidFill>
                <a:latin typeface="Aptos"/>
              </a:rPr>
              <a:t>Community Support- </a:t>
            </a:r>
            <a:r>
              <a:rPr lang="en-US" sz="1400">
                <a:solidFill>
                  <a:srgbClr val="FFFFFF"/>
                </a:solidFill>
                <a:latin typeface="Aptos"/>
              </a:rPr>
              <a:t>Peer Mentor Program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400" b="1">
                <a:solidFill>
                  <a:srgbClr val="FFFFFF"/>
                </a:solidFill>
                <a:latin typeface="Aptos"/>
              </a:rPr>
              <a:t>APSP Center and Events</a:t>
            </a:r>
            <a:endParaRPr lang="en-US" sz="1400">
              <a:solidFill>
                <a:srgbClr val="FFFFFF"/>
              </a:solidFill>
              <a:latin typeface="Aptos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endParaRPr lang="en-US" sz="1100">
              <a:solidFill>
                <a:srgbClr val="FFFFFF"/>
              </a:solidFill>
              <a:latin typeface="Aptos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endParaRPr lang="en-US" sz="1100">
              <a:solidFill>
                <a:srgbClr val="FFFFFF"/>
              </a:solidFill>
              <a:latin typeface="Apto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A813D1-0A13-6420-01FE-67B82E65608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17</a:t>
            </a:fld>
            <a:endParaRPr lang="en"/>
          </a:p>
        </p:txBody>
      </p:sp>
      <p:pic>
        <p:nvPicPr>
          <p:cNvPr id="5" name="Picture 4" descr="A poster for a book club&#10;&#10;Description automatically generated">
            <a:extLst>
              <a:ext uri="{FF2B5EF4-FFF2-40B4-BE49-F238E27FC236}">
                <a16:creationId xmlns:a16="http://schemas.microsoft.com/office/drawing/2014/main" id="{8125CCDE-99ED-3CF2-25FE-2CFB68CEDB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205" y="2771094"/>
            <a:ext cx="1243694" cy="1601562"/>
          </a:xfrm>
          <a:prstGeom prst="rect">
            <a:avLst/>
          </a:prstGeom>
        </p:spPr>
      </p:pic>
      <p:pic>
        <p:nvPicPr>
          <p:cNvPr id="6" name="Picture 5" descr="A poster for a community tea talk&#10;&#10;Description automatically generated">
            <a:extLst>
              <a:ext uri="{FF2B5EF4-FFF2-40B4-BE49-F238E27FC236}">
                <a16:creationId xmlns:a16="http://schemas.microsoft.com/office/drawing/2014/main" id="{7863DC9D-D1FA-27E0-E720-A9F47E54EB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2779" y="2771095"/>
            <a:ext cx="1243693" cy="1601561"/>
          </a:xfrm>
          <a:prstGeom prst="rect">
            <a:avLst/>
          </a:prstGeom>
        </p:spPr>
      </p:pic>
      <p:pic>
        <p:nvPicPr>
          <p:cNvPr id="7" name="Picture 6" descr="A poster of a student program&#10;&#10;Description automatically generated">
            <a:extLst>
              <a:ext uri="{FF2B5EF4-FFF2-40B4-BE49-F238E27FC236}">
                <a16:creationId xmlns:a16="http://schemas.microsoft.com/office/drawing/2014/main" id="{3BBA2484-B926-9E39-514D-F175070A53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207" y="1049791"/>
            <a:ext cx="1243693" cy="1601561"/>
          </a:xfrm>
          <a:prstGeom prst="rect">
            <a:avLst/>
          </a:prstGeom>
        </p:spPr>
      </p:pic>
      <p:pic>
        <p:nvPicPr>
          <p:cNvPr id="8" name="Picture 7" descr="A poster for a counseling session&#10;&#10;Description automatically generated">
            <a:extLst>
              <a:ext uri="{FF2B5EF4-FFF2-40B4-BE49-F238E27FC236}">
                <a16:creationId xmlns:a16="http://schemas.microsoft.com/office/drawing/2014/main" id="{463974B7-0FB4-0C97-BB0D-9C640CE9D7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2779" y="1049791"/>
            <a:ext cx="1243693" cy="1601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6881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E01F19-ED04-609C-1EEC-02BF0EF32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743" y="313750"/>
            <a:ext cx="7497000" cy="549600"/>
          </a:xfrm>
        </p:spPr>
        <p:txBody>
          <a:bodyPr/>
          <a:lstStyle/>
          <a:p>
            <a:pPr algn="ctr"/>
            <a:r>
              <a:rPr lang="en-US" sz="2800">
                <a:solidFill>
                  <a:schemeClr val="tx2"/>
                </a:solidFill>
                <a:latin typeface="Aptos"/>
              </a:rPr>
              <a:t>APSP Peer Mentoring Program</a:t>
            </a:r>
            <a:endParaRPr lang="en-US">
              <a:solidFill>
                <a:schemeClr val="tx2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F19F55-B516-A36F-AA0C-77C22E1B4F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9600" y="1043668"/>
            <a:ext cx="3639000" cy="3108300"/>
          </a:xfrm>
        </p:spPr>
        <p:txBody>
          <a:bodyPr/>
          <a:lstStyle/>
          <a:p>
            <a:r>
              <a:rPr lang="en-US" sz="1200" b="1">
                <a:solidFill>
                  <a:schemeClr val="bg1"/>
                </a:solidFill>
                <a:latin typeface="Aptos"/>
              </a:rPr>
              <a:t>Guide and Support: </a:t>
            </a:r>
            <a:r>
              <a:rPr lang="en-US" sz="1200">
                <a:solidFill>
                  <a:schemeClr val="bg1"/>
                </a:solidFill>
                <a:latin typeface="Neutra Text Light Alt"/>
                <a:cs typeface="Neutra Text Light Alt"/>
              </a:rPr>
              <a:t>Provide academic and personal guidance to assigned mentees, addressing their unique needs and concerns.</a:t>
            </a:r>
            <a:endParaRPr lang="en-US" sz="1200">
              <a:solidFill>
                <a:schemeClr val="bg1"/>
              </a:solidFill>
              <a:latin typeface="Aptos"/>
            </a:endParaRPr>
          </a:p>
          <a:p>
            <a:pPr>
              <a:lnSpc>
                <a:spcPct val="114999"/>
              </a:lnSpc>
            </a:pPr>
            <a:r>
              <a:rPr lang="en-US" sz="1200" b="1">
                <a:solidFill>
                  <a:schemeClr val="bg1"/>
                </a:solidFill>
                <a:latin typeface="Aptos"/>
              </a:rPr>
              <a:t>Facilitate Connections: </a:t>
            </a:r>
            <a:r>
              <a:rPr lang="en-US" sz="1200">
                <a:solidFill>
                  <a:schemeClr val="bg1"/>
                </a:solidFill>
                <a:latin typeface="Neutra Text Light Alt"/>
                <a:cs typeface="Neutra Text Light Alt"/>
              </a:rPr>
              <a:t>Help mentees connect with campus resources, organizations, and other students to build a strong support network.</a:t>
            </a:r>
            <a:endParaRPr lang="en-US" sz="1200">
              <a:solidFill>
                <a:schemeClr val="bg1"/>
              </a:solidFill>
              <a:latin typeface="Aptos"/>
            </a:endParaRPr>
          </a:p>
          <a:p>
            <a:pPr>
              <a:lnSpc>
                <a:spcPct val="114999"/>
              </a:lnSpc>
            </a:pPr>
            <a:r>
              <a:rPr lang="en-US" sz="1200" b="1">
                <a:solidFill>
                  <a:schemeClr val="bg1"/>
                </a:solidFill>
                <a:latin typeface="Neutra Text Light Alt"/>
                <a:cs typeface="Neutra Text Light Alt"/>
              </a:rPr>
              <a:t>Promote Engagement:</a:t>
            </a:r>
            <a:r>
              <a:rPr lang="en-US" sz="1200">
                <a:solidFill>
                  <a:schemeClr val="bg1"/>
                </a:solidFill>
                <a:latin typeface="Neutra Text Light Alt"/>
                <a:cs typeface="Neutra Text Light Alt"/>
              </a:rPr>
              <a:t> Encourage mentees to participate in program events and activities to foster a sense of community.</a:t>
            </a:r>
          </a:p>
          <a:p>
            <a:pPr>
              <a:lnSpc>
                <a:spcPct val="114999"/>
              </a:lnSpc>
            </a:pPr>
            <a:r>
              <a:rPr lang="en-US" sz="1200" b="1">
                <a:solidFill>
                  <a:schemeClr val="bg1"/>
                </a:solidFill>
                <a:latin typeface="Neutra Text Light Alt"/>
                <a:cs typeface="Neutra Text Light Alt"/>
              </a:rPr>
              <a:t>Model Success: </a:t>
            </a:r>
            <a:r>
              <a:rPr lang="en-US" sz="1200">
                <a:solidFill>
                  <a:schemeClr val="bg1"/>
                </a:solidFill>
                <a:latin typeface="Neutra Text Light Alt"/>
                <a:cs typeface="Neutra Text Light Alt"/>
              </a:rPr>
              <a:t>Serve as a positive role model, demonstrating effective study habits, time management, and leadership skills.</a:t>
            </a:r>
          </a:p>
          <a:p>
            <a:pPr marL="76200" indent="0">
              <a:lnSpc>
                <a:spcPct val="114999"/>
              </a:lnSpc>
              <a:buNone/>
            </a:pPr>
            <a:r>
              <a:rPr lang="en-US" sz="1400">
                <a:solidFill>
                  <a:schemeClr val="bg1"/>
                </a:solidFill>
                <a:latin typeface="Neutra Text Light Alt"/>
                <a:cs typeface="Neutra Text Light Alt"/>
              </a:rPr>
              <a:t> </a:t>
            </a:r>
            <a:endParaRPr lang="en-US" sz="1400">
              <a:solidFill>
                <a:schemeClr val="bg1"/>
              </a:solidFill>
              <a:cs typeface="Neutra Text Light Alt"/>
            </a:endParaRPr>
          </a:p>
          <a:p>
            <a:pPr marL="76200" indent="0">
              <a:lnSpc>
                <a:spcPct val="114999"/>
              </a:lnSpc>
              <a:buNone/>
            </a:pPr>
            <a:endParaRPr lang="en-US" sz="1300">
              <a:solidFill>
                <a:srgbClr val="000000"/>
              </a:solidFill>
              <a:latin typeface="Neutra Text Light Alt"/>
              <a:cs typeface="Neutra Text Light Alt"/>
            </a:endParaRPr>
          </a:p>
          <a:p>
            <a:pPr>
              <a:lnSpc>
                <a:spcPct val="114999"/>
              </a:lnSpc>
            </a:pPr>
            <a:endParaRPr lang="en-US" sz="1300">
              <a:solidFill>
                <a:schemeClr val="tx2"/>
              </a:solidFill>
              <a:latin typeface="Aptos"/>
            </a:endParaRPr>
          </a:p>
        </p:txBody>
      </p:sp>
      <p:pic>
        <p:nvPicPr>
          <p:cNvPr id="6" name="Picture 5" descr="A group of people sitting on a bench&#10;&#10;Description automatically generated">
            <a:extLst>
              <a:ext uri="{FF2B5EF4-FFF2-40B4-BE49-F238E27FC236}">
                <a16:creationId xmlns:a16="http://schemas.microsoft.com/office/drawing/2014/main" id="{55DBCB96-AD60-75EC-1CF3-782E77BA1A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0999" y="1197426"/>
            <a:ext cx="4442732" cy="295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0184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3FA93F3-32CE-51A3-7920-4843D1286068}"/>
              </a:ext>
            </a:extLst>
          </p:cNvPr>
          <p:cNvSpPr/>
          <p:nvPr/>
        </p:nvSpPr>
        <p:spPr>
          <a:xfrm>
            <a:off x="1255567" y="3325090"/>
            <a:ext cx="978478" cy="101311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E01F19-ED04-609C-1EEC-02BF0EF32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743" y="300143"/>
            <a:ext cx="7497000" cy="549600"/>
          </a:xfrm>
        </p:spPr>
        <p:txBody>
          <a:bodyPr/>
          <a:lstStyle/>
          <a:p>
            <a:pPr algn="ctr"/>
            <a:r>
              <a:rPr lang="en-US" sz="2800">
                <a:solidFill>
                  <a:schemeClr val="tx2"/>
                </a:solidFill>
                <a:latin typeface="Aptos"/>
              </a:rPr>
              <a:t>APSP Center Information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F19F55-B516-A36F-AA0C-77C22E1B4FF5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455839" y="1076448"/>
            <a:ext cx="2416175" cy="3081338"/>
          </a:xfrm>
        </p:spPr>
        <p:txBody>
          <a:bodyPr/>
          <a:lstStyle/>
          <a:p>
            <a:pPr marL="114300" indent="0" algn="ctr">
              <a:buNone/>
            </a:pPr>
            <a:r>
              <a:rPr lang="en-US" sz="1200" b="1">
                <a:solidFill>
                  <a:schemeClr val="bg1"/>
                </a:solidFill>
                <a:latin typeface="Aptos"/>
                <a:cs typeface="Neutra Text Light Alt"/>
              </a:rPr>
              <a:t>Center Hours </a:t>
            </a:r>
            <a:endParaRPr lang="en-US">
              <a:solidFill>
                <a:schemeClr val="bg1"/>
              </a:solidFill>
              <a:latin typeface="Aptos"/>
              <a:cs typeface="Neutra Text Light Alt"/>
            </a:endParaRPr>
          </a:p>
          <a:p>
            <a:pPr marL="114300" indent="0" algn="ctr">
              <a:lnSpc>
                <a:spcPct val="114999"/>
              </a:lnSpc>
              <a:buNone/>
            </a:pPr>
            <a:r>
              <a:rPr lang="en-US" sz="1200">
                <a:solidFill>
                  <a:schemeClr val="bg1"/>
                </a:solidFill>
                <a:latin typeface="Aptos"/>
                <a:cs typeface="Neutra Text Light Alt"/>
              </a:rPr>
              <a:t> Monday – Thursday 9AM – 5PM, Friday 9AM –11:45AM</a:t>
            </a:r>
            <a:endParaRPr lang="en-US">
              <a:solidFill>
                <a:schemeClr val="bg1"/>
              </a:solidFill>
              <a:latin typeface="Aptos"/>
            </a:endParaRPr>
          </a:p>
          <a:p>
            <a:pPr marL="76200" indent="0">
              <a:lnSpc>
                <a:spcPct val="114999"/>
              </a:lnSpc>
              <a:buNone/>
            </a:pPr>
            <a:r>
              <a:rPr lang="en-US" sz="1400">
                <a:solidFill>
                  <a:schemeClr val="bg1"/>
                </a:solidFill>
                <a:latin typeface="Neutra Text Light Alt"/>
                <a:cs typeface="Neutra Text Light Alt"/>
              </a:rPr>
              <a:t> </a:t>
            </a:r>
            <a:endParaRPr lang="en-US" sz="1400">
              <a:solidFill>
                <a:schemeClr val="bg1"/>
              </a:solidFill>
              <a:cs typeface="Neutra Text Light Alt"/>
            </a:endParaRPr>
          </a:p>
          <a:p>
            <a:pPr marL="76200" indent="0">
              <a:lnSpc>
                <a:spcPct val="114999"/>
              </a:lnSpc>
              <a:buNone/>
            </a:pPr>
            <a:endParaRPr lang="en-US" sz="1300">
              <a:solidFill>
                <a:srgbClr val="000000"/>
              </a:solidFill>
              <a:latin typeface="Neutra Text Light Alt"/>
              <a:cs typeface="Neutra Text Light Alt"/>
            </a:endParaRPr>
          </a:p>
          <a:p>
            <a:pPr>
              <a:lnSpc>
                <a:spcPct val="114999"/>
              </a:lnSpc>
            </a:pPr>
            <a:endParaRPr lang="en-US" sz="1300">
              <a:solidFill>
                <a:schemeClr val="tx2"/>
              </a:solidFill>
              <a:latin typeface="Apto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05E20A-ECE1-E453-7C24-5112B8CA73A9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455839" y="2321337"/>
            <a:ext cx="2416175" cy="841375"/>
          </a:xfrm>
        </p:spPr>
        <p:txBody>
          <a:bodyPr/>
          <a:lstStyle/>
          <a:p>
            <a:pPr marL="114300" indent="0" algn="ctr">
              <a:buNone/>
            </a:pPr>
            <a:r>
              <a:rPr lang="en-US" sz="1200" b="1" dirty="0">
                <a:latin typeface="Aptos"/>
              </a:rPr>
              <a:t>Contact Us</a:t>
            </a:r>
            <a:endParaRPr lang="en-US" b="1" dirty="0"/>
          </a:p>
          <a:p>
            <a:pPr marL="114300" indent="0" algn="ctr">
              <a:lnSpc>
                <a:spcPct val="114999"/>
              </a:lnSpc>
              <a:buNone/>
            </a:pPr>
            <a:r>
              <a:rPr lang="en-US" sz="1200" dirty="0">
                <a:latin typeface="Aptos"/>
              </a:rPr>
              <a:t>Phone: (714) 564 6369</a:t>
            </a:r>
          </a:p>
          <a:p>
            <a:pPr marL="114300" indent="0" algn="ctr">
              <a:lnSpc>
                <a:spcPct val="114999"/>
              </a:lnSpc>
              <a:buNone/>
            </a:pPr>
            <a:r>
              <a:rPr lang="en-US" sz="1200" dirty="0">
                <a:latin typeface="Aptos"/>
              </a:rPr>
              <a:t>Email: apsp@sac.edu</a:t>
            </a:r>
          </a:p>
          <a:p>
            <a:pPr marL="114300" indent="0">
              <a:lnSpc>
                <a:spcPct val="114999"/>
              </a:lnSpc>
              <a:buNone/>
            </a:pP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711AC7-C60C-9A79-11F5-852F4A8255BC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825705" y="1848736"/>
            <a:ext cx="1770063" cy="236537"/>
          </a:xfrm>
        </p:spPr>
        <p:txBody>
          <a:bodyPr/>
          <a:lstStyle/>
          <a:p>
            <a:pPr marL="114300" indent="0">
              <a:buNone/>
            </a:pPr>
            <a:r>
              <a:rPr lang="en-US" sz="1200">
                <a:latin typeface="Aptos"/>
              </a:rPr>
              <a:t>VL-107 (The Village)</a:t>
            </a:r>
          </a:p>
        </p:txBody>
      </p:sp>
      <p:pic>
        <p:nvPicPr>
          <p:cNvPr id="10" name="Picture 9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16F16FB3-7A77-B6FD-8F96-9BFCEA082D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0234" y="911678"/>
            <a:ext cx="5653766" cy="3660320"/>
          </a:xfrm>
          <a:prstGeom prst="rect">
            <a:avLst/>
          </a:prstGeom>
        </p:spPr>
      </p:pic>
      <p:pic>
        <p:nvPicPr>
          <p:cNvPr id="6" name="Picture 5" descr="A qr code with a star in the middle&#10;&#10;Description automatically generated">
            <a:extLst>
              <a:ext uri="{FF2B5EF4-FFF2-40B4-BE49-F238E27FC236}">
                <a16:creationId xmlns:a16="http://schemas.microsoft.com/office/drawing/2014/main" id="{E148631C-0F9A-DF90-6F69-573EA4A51B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768" y="3409949"/>
            <a:ext cx="843396" cy="843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960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2"/>
          <p:cNvSpPr txBox="1">
            <a:spLocks noGrp="1"/>
          </p:cNvSpPr>
          <p:nvPr>
            <p:ph type="title"/>
          </p:nvPr>
        </p:nvSpPr>
        <p:spPr>
          <a:xfrm>
            <a:off x="347958" y="103700"/>
            <a:ext cx="7823879" cy="54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/>
              <a:t>Affinity Centers and Programs</a:t>
            </a:r>
            <a:endParaRPr sz="3200" dirty="0"/>
          </a:p>
        </p:txBody>
      </p:sp>
      <p:sp>
        <p:nvSpPr>
          <p:cNvPr id="14" name="Rectangle 1">
            <a:extLst>
              <a:ext uri="{FF2B5EF4-FFF2-40B4-BE49-F238E27FC236}">
                <a16:creationId xmlns:a16="http://schemas.microsoft.com/office/drawing/2014/main" id="{75E75F98-42B8-BFC7-BB0B-B00BC9CFAF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7" name="Google Shape;172;p20">
            <a:extLst>
              <a:ext uri="{FF2B5EF4-FFF2-40B4-BE49-F238E27FC236}">
                <a16:creationId xmlns:a16="http://schemas.microsoft.com/office/drawing/2014/main" id="{CEA4CCD0-6609-2072-3793-D80A4B06C19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74616" y="1017600"/>
            <a:ext cx="8410044" cy="310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indent="-342900"/>
            <a:r>
              <a:rPr lang="en-US" sz="2000" dirty="0"/>
              <a:t>Student Affairs – Outreach to Graduation</a:t>
            </a:r>
          </a:p>
          <a:p>
            <a:pPr marL="800100" lvl="1" indent="-342900"/>
            <a:r>
              <a:rPr lang="en-US" sz="2000" dirty="0"/>
              <a:t>Asian Pacific Student Program </a:t>
            </a:r>
          </a:p>
          <a:p>
            <a:pPr marL="800100" lvl="1" indent="-342900"/>
            <a:r>
              <a:rPr lang="en-US" sz="2000" dirty="0"/>
              <a:t>SAC PRIDE!</a:t>
            </a:r>
          </a:p>
          <a:p>
            <a:pPr marL="800100" lvl="1" indent="-342900"/>
            <a:r>
              <a:rPr lang="en-US" sz="2000" dirty="0" err="1"/>
              <a:t>Undocu</a:t>
            </a:r>
            <a:r>
              <a:rPr lang="en-US" sz="2000" dirty="0"/>
              <a:t>-Scholars Program </a:t>
            </a:r>
          </a:p>
          <a:p>
            <a:pPr marL="800100" lvl="1" indent="-342900"/>
            <a:r>
              <a:rPr lang="en-US" sz="2000" dirty="0"/>
              <a:t>Umoja/</a:t>
            </a:r>
            <a:r>
              <a:rPr lang="en-US" sz="2000" dirty="0" err="1"/>
              <a:t>Ujima</a:t>
            </a:r>
            <a:r>
              <a:rPr lang="en-US" sz="2000" dirty="0"/>
              <a:t> (U2) Scholar Program</a:t>
            </a:r>
          </a:p>
          <a:p>
            <a:pPr marL="342900" indent="-342900"/>
            <a:r>
              <a:rPr lang="en-US" sz="2000" dirty="0"/>
              <a:t>Increase student involvement and sense of belonging</a:t>
            </a:r>
          </a:p>
          <a:p>
            <a:pPr marL="342900" indent="-342900"/>
            <a:r>
              <a:rPr lang="en-US" sz="2000" dirty="0"/>
              <a:t>Close achievement gap for disproportionately impacted students</a:t>
            </a:r>
          </a:p>
          <a:p>
            <a:pPr marL="342900" indent="-342900"/>
            <a:r>
              <a:rPr lang="en-US" sz="2000" dirty="0"/>
              <a:t>Leading with Equity:  SAC Completes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BF45A8-4001-5C81-AA88-84A86DB38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>
                <a:latin typeface="Neutra Text Alt"/>
              </a:rPr>
              <a:t>SACPRIDE!</a:t>
            </a:r>
            <a:endParaRPr lang="en-US" sz="32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D7F5EC-4A94-98BC-3B7B-83F027E167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7715" y="849665"/>
            <a:ext cx="8152109" cy="3592862"/>
          </a:xfrm>
        </p:spPr>
        <p:txBody>
          <a:bodyPr/>
          <a:lstStyle/>
          <a:p>
            <a:r>
              <a:rPr lang="en-US" sz="1800" i="1" dirty="0">
                <a:solidFill>
                  <a:schemeClr val="bg1"/>
                </a:solidFill>
                <a:latin typeface="Arial"/>
                <a:cs typeface="Arial"/>
              </a:rPr>
              <a:t>The Santa Ana College Pride! Advisory Board advocates for an inclusive and affirming campus environment that supports and empowers the LGBTQ+ community.</a:t>
            </a:r>
          </a:p>
          <a:p>
            <a:pPr>
              <a:lnSpc>
                <a:spcPct val="114999"/>
              </a:lnSpc>
            </a:pPr>
            <a:r>
              <a:rPr lang="en-US" sz="1800" i="1" dirty="0">
                <a:solidFill>
                  <a:schemeClr val="bg1"/>
                </a:solidFill>
                <a:latin typeface="Arial"/>
                <a:cs typeface="Arial"/>
                <a:hlinkClick r:id="rId2"/>
              </a:rPr>
              <a:t>SAC PRIDE! Webpage</a:t>
            </a:r>
            <a:endParaRPr lang="en-US" sz="1800" i="1" dirty="0">
              <a:solidFill>
                <a:schemeClr val="bg1"/>
              </a:solidFill>
              <a:latin typeface="Arial"/>
              <a:cs typeface="Arial"/>
            </a:endParaRPr>
          </a:p>
          <a:p>
            <a:pPr lvl="1">
              <a:lnSpc>
                <a:spcPct val="114999"/>
              </a:lnSpc>
            </a:pPr>
            <a:r>
              <a:rPr lang="en-US" sz="1800" i="1" dirty="0">
                <a:solidFill>
                  <a:schemeClr val="bg1"/>
                </a:solidFill>
                <a:latin typeface="Arial"/>
                <a:cs typeface="Arial"/>
              </a:rPr>
              <a:t>Counseling, GSA, Resources</a:t>
            </a:r>
          </a:p>
          <a:p>
            <a:pPr>
              <a:lnSpc>
                <a:spcPct val="114999"/>
              </a:lnSpc>
            </a:pPr>
            <a:r>
              <a:rPr lang="en-US" sz="1800" i="1" dirty="0" err="1">
                <a:solidFill>
                  <a:schemeClr val="bg1"/>
                </a:solidFill>
                <a:latin typeface="Arial"/>
                <a:cs typeface="Arial"/>
              </a:rPr>
              <a:t>Outober</a:t>
            </a:r>
            <a:endParaRPr lang="en-US" sz="1800" i="1" dirty="0">
              <a:solidFill>
                <a:schemeClr val="bg1"/>
              </a:solidFill>
              <a:latin typeface="Arial"/>
              <a:cs typeface="Arial"/>
            </a:endParaRPr>
          </a:p>
          <a:p>
            <a:pPr lvl="1">
              <a:lnSpc>
                <a:spcPct val="114999"/>
              </a:lnSpc>
            </a:pPr>
            <a:r>
              <a:rPr lang="en-US" sz="1800" i="1" dirty="0">
                <a:solidFill>
                  <a:schemeClr val="bg1"/>
                </a:solidFill>
                <a:latin typeface="Arial"/>
                <a:cs typeface="Arial"/>
              </a:rPr>
              <a:t>Raise the Flag</a:t>
            </a:r>
          </a:p>
          <a:p>
            <a:pPr lvl="1">
              <a:lnSpc>
                <a:spcPct val="114999"/>
              </a:lnSpc>
            </a:pPr>
            <a:r>
              <a:rPr lang="en-US" sz="1800" i="1">
                <a:solidFill>
                  <a:schemeClr val="bg1"/>
                </a:solidFill>
                <a:latin typeface="Arial"/>
                <a:cs typeface="Arial"/>
              </a:rPr>
              <a:t>Wall of Encouragement</a:t>
            </a:r>
          </a:p>
          <a:p>
            <a:pPr lvl="1">
              <a:lnSpc>
                <a:spcPct val="114999"/>
              </a:lnSpc>
            </a:pPr>
            <a:r>
              <a:rPr lang="en-US" sz="1800" i="1" dirty="0">
                <a:solidFill>
                  <a:schemeClr val="bg1"/>
                </a:solidFill>
                <a:latin typeface="Arial"/>
                <a:cs typeface="Arial"/>
              </a:rPr>
              <a:t>National Coming Out Day</a:t>
            </a:r>
          </a:p>
          <a:p>
            <a:pPr>
              <a:lnSpc>
                <a:spcPct val="114999"/>
              </a:lnSpc>
            </a:pPr>
            <a:r>
              <a:rPr lang="en-US" sz="1800" i="1" dirty="0">
                <a:solidFill>
                  <a:schemeClr val="bg1"/>
                </a:solidFill>
                <a:latin typeface="Arial"/>
                <a:cs typeface="Arial"/>
              </a:rPr>
              <a:t>Lavender Celebration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60B445-B4CE-CA92-146E-37BB5998093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20</a:t>
            </a:fld>
            <a:endParaRPr lang="en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B8AC3B5-8D7A-C85A-DA9F-98B79B8B25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0954" y="2329838"/>
            <a:ext cx="2327969" cy="1902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47349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BF45A8-4001-5C81-AA88-84A86DB38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>
                <a:latin typeface="Neutra Text Alt"/>
              </a:rPr>
              <a:t>SACPRIDE!</a:t>
            </a:r>
            <a:endParaRPr lang="en-US" sz="32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D7F5EC-4A94-98BC-3B7B-83F027E167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9600" y="1007390"/>
            <a:ext cx="7497000" cy="3139060"/>
          </a:xfrm>
        </p:spPr>
        <p:txBody>
          <a:bodyPr/>
          <a:lstStyle/>
          <a:p>
            <a:r>
              <a:rPr lang="en-US" i="1" dirty="0">
                <a:solidFill>
                  <a:schemeClr val="bg1"/>
                </a:solidFill>
                <a:latin typeface="Arial"/>
                <a:cs typeface="Arial"/>
              </a:rPr>
              <a:t>Coming soon….</a:t>
            </a:r>
          </a:p>
          <a:p>
            <a:pPr lvl="1">
              <a:lnSpc>
                <a:spcPct val="114999"/>
              </a:lnSpc>
            </a:pPr>
            <a:r>
              <a:rPr lang="en-US" i="1" dirty="0">
                <a:solidFill>
                  <a:schemeClr val="bg1"/>
                </a:solidFill>
                <a:latin typeface="Arial"/>
                <a:cs typeface="Arial"/>
              </a:rPr>
              <a:t>PRIDE Center</a:t>
            </a:r>
          </a:p>
          <a:p>
            <a:pPr lvl="1">
              <a:lnSpc>
                <a:spcPct val="114999"/>
              </a:lnSpc>
            </a:pPr>
            <a:r>
              <a:rPr lang="en-US" i="1" dirty="0">
                <a:solidFill>
                  <a:schemeClr val="bg1"/>
                </a:solidFill>
                <a:latin typeface="Arial"/>
                <a:cs typeface="Arial"/>
              </a:rPr>
              <a:t>Staffing</a:t>
            </a:r>
          </a:p>
          <a:p>
            <a:pPr>
              <a:lnSpc>
                <a:spcPct val="114999"/>
              </a:lnSpc>
            </a:pPr>
            <a:r>
              <a:rPr lang="en-US" i="1" dirty="0">
                <a:solidFill>
                  <a:schemeClr val="bg1"/>
                </a:solidFill>
                <a:latin typeface="Arial"/>
                <a:cs typeface="Arial"/>
              </a:rPr>
              <a:t>Co-Chairs</a:t>
            </a:r>
          </a:p>
          <a:p>
            <a:pPr lvl="1">
              <a:lnSpc>
                <a:spcPct val="114999"/>
              </a:lnSpc>
            </a:pPr>
            <a:r>
              <a:rPr lang="en-US" i="1" dirty="0">
                <a:solidFill>
                  <a:schemeClr val="bg1"/>
                </a:solidFill>
                <a:latin typeface="Arial"/>
                <a:cs typeface="Arial"/>
              </a:rPr>
              <a:t>Professor Lance Lockwood, LGBTQ+ Liaison</a:t>
            </a:r>
          </a:p>
          <a:p>
            <a:pPr lvl="1">
              <a:lnSpc>
                <a:spcPct val="114999"/>
              </a:lnSpc>
            </a:pPr>
            <a:r>
              <a:rPr lang="en-US" i="1" dirty="0">
                <a:solidFill>
                  <a:schemeClr val="bg1"/>
                </a:solidFill>
                <a:latin typeface="Arial"/>
                <a:cs typeface="Arial"/>
              </a:rPr>
              <a:t>Dr. Greg Toya, Dean of Student Affairs</a:t>
            </a:r>
          </a:p>
          <a:p>
            <a:pPr lvl="1">
              <a:lnSpc>
                <a:spcPct val="114999"/>
              </a:lnSpc>
            </a:pPr>
            <a:endParaRPr lang="en-US" i="1" dirty="0">
              <a:solidFill>
                <a:schemeClr val="bg1"/>
              </a:solidFill>
              <a:latin typeface="Arial"/>
              <a:cs typeface="Arial"/>
            </a:endParaRPr>
          </a:p>
          <a:p>
            <a:pPr>
              <a:lnSpc>
                <a:spcPct val="114999"/>
              </a:lnSpc>
            </a:pPr>
            <a:endParaRPr lang="en-US" sz="1800" i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60B445-B4CE-CA92-146E-37BB5998093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21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560959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BF45A8-4001-5C81-AA88-84A86DB38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dirty="0">
                <a:latin typeface="Neutra Text Alt"/>
              </a:rPr>
              <a:t>Faculty Involvement</a:t>
            </a:r>
            <a:endParaRPr lang="en-US" sz="32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D7F5EC-4A94-98BC-3B7B-83F027E167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9600" y="798162"/>
            <a:ext cx="7497000" cy="3735091"/>
          </a:xfrm>
        </p:spPr>
        <p:txBody>
          <a:bodyPr/>
          <a:lstStyle/>
          <a:p>
            <a:r>
              <a:rPr lang="en-US" sz="1800" dirty="0">
                <a:solidFill>
                  <a:schemeClr val="bg1"/>
                </a:solidFill>
                <a:latin typeface="Arial"/>
                <a:cs typeface="Arial"/>
              </a:rPr>
              <a:t>Counseling</a:t>
            </a:r>
          </a:p>
          <a:p>
            <a:pPr>
              <a:lnSpc>
                <a:spcPct val="114999"/>
              </a:lnSpc>
            </a:pPr>
            <a:r>
              <a:rPr lang="en-US" sz="1800" dirty="0">
                <a:solidFill>
                  <a:schemeClr val="bg1"/>
                </a:solidFill>
                <a:latin typeface="Arial"/>
                <a:cs typeface="Arial"/>
              </a:rPr>
              <a:t>Advisory Boards 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sz="1800" dirty="0">
                <a:solidFill>
                  <a:schemeClr val="bg1"/>
                </a:solidFill>
                <a:latin typeface="Arial"/>
                <a:cs typeface="Arial"/>
              </a:rPr>
              <a:t>Event Planning Committees</a:t>
            </a:r>
          </a:p>
          <a:p>
            <a:pPr lvl="1"/>
            <a:r>
              <a:rPr lang="en-US" sz="1800" dirty="0">
                <a:solidFill>
                  <a:schemeClr val="bg1"/>
                </a:solidFill>
                <a:latin typeface="Arial"/>
                <a:cs typeface="Arial"/>
              </a:rPr>
              <a:t>Black History Month</a:t>
            </a:r>
          </a:p>
          <a:p>
            <a:pPr lvl="1"/>
            <a:r>
              <a:rPr lang="en-US" sz="1800" dirty="0">
                <a:solidFill>
                  <a:schemeClr val="bg1"/>
                </a:solidFill>
                <a:latin typeface="Arial"/>
                <a:cs typeface="Arial"/>
              </a:rPr>
              <a:t>Lavender Celebration</a:t>
            </a:r>
          </a:p>
          <a:p>
            <a:pPr>
              <a:lnSpc>
                <a:spcPct val="114999"/>
              </a:lnSpc>
            </a:pPr>
            <a:r>
              <a:rPr lang="en-US" sz="1800" dirty="0">
                <a:solidFill>
                  <a:schemeClr val="bg1"/>
                </a:solidFill>
                <a:latin typeface="Arial"/>
                <a:cs typeface="Arial"/>
              </a:rPr>
              <a:t>Presence in Centers: Office Hours, Tutoring</a:t>
            </a:r>
          </a:p>
          <a:p>
            <a:pPr>
              <a:lnSpc>
                <a:spcPct val="114999"/>
              </a:lnSpc>
            </a:pPr>
            <a:r>
              <a:rPr lang="en-US" sz="1800" dirty="0">
                <a:solidFill>
                  <a:schemeClr val="bg1"/>
                </a:solidFill>
                <a:latin typeface="Arial"/>
                <a:cs typeface="Arial"/>
              </a:rPr>
              <a:t>Referrals: Starfish – Coming soon</a:t>
            </a:r>
          </a:p>
          <a:p>
            <a:pPr>
              <a:lnSpc>
                <a:spcPct val="114999"/>
              </a:lnSpc>
            </a:pPr>
            <a:r>
              <a:rPr lang="en-US" sz="1800" dirty="0">
                <a:solidFill>
                  <a:schemeClr val="bg1"/>
                </a:solidFill>
                <a:latin typeface="Arial"/>
                <a:cs typeface="Arial"/>
              </a:rPr>
              <a:t>Class Announcements and Presentations</a:t>
            </a:r>
          </a:p>
          <a:p>
            <a:pPr lvl="1">
              <a:lnSpc>
                <a:spcPct val="114999"/>
              </a:lnSpc>
            </a:pPr>
            <a:r>
              <a:rPr lang="en-US" sz="1800" dirty="0">
                <a:solidFill>
                  <a:schemeClr val="bg1"/>
                </a:solidFill>
                <a:latin typeface="Arial"/>
                <a:cs typeface="Arial"/>
              </a:rPr>
              <a:t>Class Tours</a:t>
            </a:r>
          </a:p>
          <a:p>
            <a:pPr lvl="1">
              <a:lnSpc>
                <a:spcPct val="114999"/>
              </a:lnSpc>
            </a:pPr>
            <a:r>
              <a:rPr lang="en-US" sz="1800" dirty="0">
                <a:solidFill>
                  <a:schemeClr val="bg1"/>
                </a:solidFill>
                <a:latin typeface="Arial"/>
                <a:cs typeface="Arial"/>
              </a:rPr>
              <a:t>Events</a:t>
            </a:r>
          </a:p>
          <a:p>
            <a:pPr lvl="1">
              <a:lnSpc>
                <a:spcPct val="114999"/>
              </a:lnSpc>
            </a:pPr>
            <a:endParaRPr lang="en-US" i="1" dirty="0">
              <a:solidFill>
                <a:schemeClr val="bg1"/>
              </a:solidFill>
              <a:latin typeface="Arial"/>
              <a:cs typeface="Arial"/>
            </a:endParaRPr>
          </a:p>
          <a:p>
            <a:pPr>
              <a:lnSpc>
                <a:spcPct val="114999"/>
              </a:lnSpc>
            </a:pPr>
            <a:endParaRPr lang="en-US" sz="1800" i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60B445-B4CE-CA92-146E-37BB5998093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22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8830763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3"/>
          <p:cNvSpPr txBox="1">
            <a:spLocks noGrp="1"/>
          </p:cNvSpPr>
          <p:nvPr>
            <p:ph type="ctrTitle"/>
          </p:nvPr>
        </p:nvSpPr>
        <p:spPr>
          <a:xfrm>
            <a:off x="371959" y="0"/>
            <a:ext cx="8361336" cy="349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" dirty="0">
                <a:latin typeface="Neutra Text Alt"/>
              </a:rPr>
              <a:t>Affinity Centers/Programs</a:t>
            </a:r>
            <a:br>
              <a:rPr lang="en" dirty="0"/>
            </a:br>
            <a:r>
              <a:rPr lang="en" sz="2000" dirty="0">
                <a:latin typeface="Neutra Text Alt"/>
                <a:cs typeface="Neutra Text Alt"/>
              </a:rPr>
              <a:t>Alex Pan, Asian Pacific Student Program</a:t>
            </a:r>
            <a:br>
              <a:rPr lang="en" dirty="0">
                <a:latin typeface="Neutra Text Alt"/>
              </a:rPr>
            </a:br>
            <a:r>
              <a:rPr lang="en" sz="2000" dirty="0">
                <a:latin typeface="Neutra Text Alt"/>
              </a:rPr>
              <a:t>Paula Kincaid, Ujima/Umoja (U2) Scholars </a:t>
            </a:r>
            <a:br>
              <a:rPr lang="en" sz="2000" dirty="0">
                <a:latin typeface="Neutra Text Alt"/>
              </a:rPr>
            </a:br>
            <a:r>
              <a:rPr lang="en" sz="2000" dirty="0">
                <a:latin typeface="Neutra Text Alt"/>
              </a:rPr>
              <a:t>Kelvin Leeds, SAC PRIDE!</a:t>
            </a:r>
            <a:br>
              <a:rPr lang="en" sz="2000" dirty="0"/>
            </a:br>
            <a:r>
              <a:rPr lang="en" sz="2000" dirty="0">
                <a:latin typeface="Neutra Text Alt"/>
              </a:rPr>
              <a:t>Rodrigo Ramirez, Undocu-Scholars Program</a:t>
            </a:r>
            <a:br>
              <a:rPr lang="en" sz="2000" dirty="0"/>
            </a:br>
            <a:r>
              <a:rPr lang="en" sz="2000" dirty="0">
                <a:latin typeface="Neutra Text Alt"/>
              </a:rPr>
              <a:t>Dr. Gregory Toya, Dean of Student Affairs</a:t>
            </a:r>
            <a:endParaRPr dirty="0">
              <a:latin typeface="Neutra Text Alt"/>
            </a:endParaRPr>
          </a:p>
        </p:txBody>
      </p:sp>
    </p:spTree>
    <p:extLst>
      <p:ext uri="{BB962C8B-B14F-4D97-AF65-F5344CB8AC3E}">
        <p14:creationId xmlns:p14="http://schemas.microsoft.com/office/powerpoint/2010/main" val="30123381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Logo, company name&#10;&#10;Description automatically generated">
            <a:extLst>
              <a:ext uri="{FF2B5EF4-FFF2-40B4-BE49-F238E27FC236}">
                <a16:creationId xmlns:a16="http://schemas.microsoft.com/office/drawing/2014/main" id="{BB0857EB-F6DB-9E4B-A108-87387E7B9F9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76" r="19091"/>
          <a:stretch/>
        </p:blipFill>
        <p:spPr>
          <a:xfrm>
            <a:off x="71770" y="154638"/>
            <a:ext cx="1120058" cy="115370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2BDBC82-2B4B-EF4B-B0B4-B86D9045254C}"/>
              </a:ext>
            </a:extLst>
          </p:cNvPr>
          <p:cNvSpPr/>
          <p:nvPr/>
        </p:nvSpPr>
        <p:spPr>
          <a:xfrm>
            <a:off x="406154" y="1417164"/>
            <a:ext cx="8562512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b="1">
                <a:solidFill>
                  <a:schemeClr val="bg1"/>
                </a:solidFill>
              </a:rPr>
              <a:t>Through a group of educators and community allies, the Santa Ana College U2 Schol​ars Program provides essential educational resources and services, to foster the personal, professional, and academic success of Black/African American students.</a:t>
            </a:r>
          </a:p>
          <a:p>
            <a:endParaRPr lang="en-US" sz="1500" b="1" i="1">
              <a:solidFill>
                <a:schemeClr val="bg1"/>
              </a:solidFill>
            </a:endParaRPr>
          </a:p>
          <a:p>
            <a:r>
              <a:rPr lang="en-US" sz="1500" b="1" u="sng">
                <a:solidFill>
                  <a:schemeClr val="bg1"/>
                </a:solidFill>
              </a:rPr>
              <a:t>Services Provided: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500">
                <a:solidFill>
                  <a:schemeClr val="bg1"/>
                </a:solidFill>
              </a:rPr>
              <a:t>Academic Counseling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500">
                <a:solidFill>
                  <a:schemeClr val="bg1"/>
                </a:solidFill>
              </a:rPr>
              <a:t>Personal &amp; professional workshops &amp; seminars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500">
                <a:solidFill>
                  <a:schemeClr val="bg1"/>
                </a:solidFill>
              </a:rPr>
              <a:t>Cultural events &amp; activities pertinent to the Black experience 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500">
                <a:solidFill>
                  <a:schemeClr val="bg1"/>
                </a:solidFill>
              </a:rPr>
              <a:t>Mentorship &amp; community support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500">
                <a:solidFill>
                  <a:schemeClr val="bg1"/>
                </a:solidFill>
              </a:rPr>
              <a:t>Financial assistance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4302" y="345322"/>
            <a:ext cx="1696600" cy="753290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673753C2-142D-E946-A912-E4DA3EC0AB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70" b="-3"/>
          <a:stretch/>
        </p:blipFill>
        <p:spPr bwMode="auto">
          <a:xfrm>
            <a:off x="5815852" y="2241493"/>
            <a:ext cx="2995049" cy="2102629"/>
          </a:xfrm>
          <a:custGeom>
            <a:avLst/>
            <a:gdLst/>
            <a:ahLst/>
            <a:cxnLst/>
            <a:rect l="l" t="t" r="r" b="b"/>
            <a:pathLst>
              <a:path w="4579876" h="3536502">
                <a:moveTo>
                  <a:pt x="457312" y="0"/>
                </a:moveTo>
                <a:lnTo>
                  <a:pt x="4579876" y="0"/>
                </a:lnTo>
                <a:lnTo>
                  <a:pt x="4579876" y="3057029"/>
                </a:lnTo>
                <a:lnTo>
                  <a:pt x="4508441" y="3086568"/>
                </a:lnTo>
                <a:cubicBezTo>
                  <a:pt x="4391572" y="3126663"/>
                  <a:pt x="4301124" y="3221848"/>
                  <a:pt x="4183947" y="3271738"/>
                </a:cubicBezTo>
                <a:cubicBezTo>
                  <a:pt x="4099090" y="3307854"/>
                  <a:pt x="4017967" y="3354374"/>
                  <a:pt x="3930625" y="3387123"/>
                </a:cubicBezTo>
                <a:cubicBezTo>
                  <a:pt x="3723932" y="3464557"/>
                  <a:pt x="3513195" y="3526689"/>
                  <a:pt x="3290337" y="3535564"/>
                </a:cubicBezTo>
                <a:cubicBezTo>
                  <a:pt x="3106332" y="3542605"/>
                  <a:pt x="1510274" y="3535872"/>
                  <a:pt x="861903" y="2528615"/>
                </a:cubicBezTo>
                <a:cubicBezTo>
                  <a:pt x="849470" y="2523717"/>
                  <a:pt x="835485" y="2510862"/>
                  <a:pt x="831133" y="2498619"/>
                </a:cubicBezTo>
                <a:cubicBezTo>
                  <a:pt x="810307" y="2441385"/>
                  <a:pt x="759333" y="2416594"/>
                  <a:pt x="713333" y="2385682"/>
                </a:cubicBezTo>
                <a:cubicBezTo>
                  <a:pt x="672925" y="2358442"/>
                  <a:pt x="630030" y="2329978"/>
                  <a:pt x="613246" y="2284067"/>
                </a:cubicBezTo>
                <a:cubicBezTo>
                  <a:pt x="591179" y="2222855"/>
                  <a:pt x="653963" y="2273050"/>
                  <a:pt x="665465" y="2249789"/>
                </a:cubicBezTo>
                <a:cubicBezTo>
                  <a:pt x="641532" y="2217960"/>
                  <a:pt x="604543" y="2188882"/>
                  <a:pt x="594908" y="2152767"/>
                </a:cubicBezTo>
                <a:cubicBezTo>
                  <a:pt x="559787" y="2022383"/>
                  <a:pt x="483946" y="1927503"/>
                  <a:pt x="370497" y="1853742"/>
                </a:cubicBezTo>
                <a:cubicBezTo>
                  <a:pt x="337861" y="1832624"/>
                  <a:pt x="316415" y="1794059"/>
                  <a:pt x="271969" y="1787940"/>
                </a:cubicBezTo>
                <a:cubicBezTo>
                  <a:pt x="173127" y="1774472"/>
                  <a:pt x="204209" y="1669186"/>
                  <a:pt x="151990" y="1622358"/>
                </a:cubicBezTo>
                <a:cubicBezTo>
                  <a:pt x="142044" y="1613481"/>
                  <a:pt x="133031" y="1596037"/>
                  <a:pt x="134895" y="1584102"/>
                </a:cubicBezTo>
                <a:cubicBezTo>
                  <a:pt x="137691" y="1566959"/>
                  <a:pt x="149504" y="1550739"/>
                  <a:pt x="159450" y="1535435"/>
                </a:cubicBezTo>
                <a:cubicBezTo>
                  <a:pt x="169708" y="1520133"/>
                  <a:pt x="185247" y="1506664"/>
                  <a:pt x="177788" y="1486465"/>
                </a:cubicBezTo>
                <a:cubicBezTo>
                  <a:pt x="174683" y="1478202"/>
                  <a:pt x="176855" y="1449432"/>
                  <a:pt x="153856" y="1472079"/>
                </a:cubicBezTo>
                <a:cubicBezTo>
                  <a:pt x="90760" y="1534212"/>
                  <a:pt x="54082" y="1475449"/>
                  <a:pt x="0" y="1447289"/>
                </a:cubicBezTo>
                <a:cubicBezTo>
                  <a:pt x="43515" y="1418212"/>
                  <a:pt x="82677" y="1397707"/>
                  <a:pt x="89205" y="1354247"/>
                </a:cubicBezTo>
                <a:cubicBezTo>
                  <a:pt x="102570" y="1264569"/>
                  <a:pt x="159758" y="1223557"/>
                  <a:pt x="246479" y="1215599"/>
                </a:cubicBezTo>
                <a:cubicBezTo>
                  <a:pt x="214465" y="1128983"/>
                  <a:pt x="214465" y="1128983"/>
                  <a:pt x="317968" y="1117045"/>
                </a:cubicBezTo>
                <a:cubicBezTo>
                  <a:pt x="278183" y="1061955"/>
                  <a:pt x="278183" y="1047876"/>
                  <a:pt x="326362" y="1028900"/>
                </a:cubicBezTo>
                <a:cubicBezTo>
                  <a:pt x="372673" y="1010841"/>
                  <a:pt x="423957" y="1004720"/>
                  <a:pt x="466852" y="976870"/>
                </a:cubicBezTo>
                <a:cubicBezTo>
                  <a:pt x="427377" y="906475"/>
                  <a:pt x="416188" y="824756"/>
                  <a:pt x="334754" y="790475"/>
                </a:cubicBezTo>
                <a:cubicBezTo>
                  <a:pt x="322010" y="785272"/>
                  <a:pt x="313307" y="764154"/>
                  <a:pt x="321386" y="751912"/>
                </a:cubicBezTo>
                <a:cubicBezTo>
                  <a:pt x="350915" y="707534"/>
                  <a:pt x="308644" y="623365"/>
                  <a:pt x="400645" y="613877"/>
                </a:cubicBezTo>
                <a:cubicBezTo>
                  <a:pt x="412147" y="612959"/>
                  <a:pt x="422716" y="603776"/>
                  <a:pt x="413701" y="591839"/>
                </a:cubicBezTo>
                <a:cubicBezTo>
                  <a:pt x="382618" y="550216"/>
                  <a:pt x="420228" y="552969"/>
                  <a:pt x="442917" y="547767"/>
                </a:cubicBezTo>
                <a:cubicBezTo>
                  <a:pt x="470271" y="541341"/>
                  <a:pt x="501353" y="559703"/>
                  <a:pt x="526840" y="537055"/>
                </a:cubicBezTo>
                <a:cubicBezTo>
                  <a:pt x="520932" y="513181"/>
                  <a:pt x="498866" y="513487"/>
                  <a:pt x="483325" y="505836"/>
                </a:cubicBezTo>
                <a:cubicBezTo>
                  <a:pt x="437946" y="483799"/>
                  <a:pt x="400956" y="457479"/>
                  <a:pt x="398780" y="400243"/>
                </a:cubicBezTo>
                <a:cubicBezTo>
                  <a:pt x="397229" y="354028"/>
                  <a:pt x="392255" y="313323"/>
                  <a:pt x="455041" y="299242"/>
                </a:cubicBezTo>
                <a:cubicBezTo>
                  <a:pt x="481149" y="293426"/>
                  <a:pt x="473687" y="260067"/>
                  <a:pt x="458769" y="243538"/>
                </a:cubicBezTo>
                <a:cubicBezTo>
                  <a:pt x="432038" y="214157"/>
                  <a:pt x="409972" y="174981"/>
                  <a:pt x="363969" y="172227"/>
                </a:cubicBezTo>
                <a:cubicBezTo>
                  <a:pt x="335995" y="170391"/>
                  <a:pt x="314549" y="158146"/>
                  <a:pt x="292481" y="144069"/>
                </a:cubicBezTo>
                <a:cubicBezTo>
                  <a:pt x="276630" y="133966"/>
                  <a:pt x="257670" y="125398"/>
                  <a:pt x="259534" y="103668"/>
                </a:cubicBezTo>
                <a:cubicBezTo>
                  <a:pt x="261399" y="82855"/>
                  <a:pt x="279736" y="74286"/>
                  <a:pt x="298387" y="70001"/>
                </a:cubicBezTo>
                <a:cubicBezTo>
                  <a:pt x="345011" y="59672"/>
                  <a:pt x="389535" y="45726"/>
                  <a:pt x="430782" y="19902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8FC29EA-3443-83F9-F823-372E0B346808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83984" y="4025570"/>
            <a:ext cx="931016" cy="93101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9C0976D-43C5-E3F8-ADC2-AFE37A71266C}"/>
              </a:ext>
            </a:extLst>
          </p:cNvPr>
          <p:cNvSpPr txBox="1"/>
          <p:nvPr/>
        </p:nvSpPr>
        <p:spPr>
          <a:xfrm>
            <a:off x="967544" y="4281388"/>
            <a:ext cx="18334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>
                <a:solidFill>
                  <a:schemeClr val="bg1"/>
                </a:solidFill>
              </a:rPr>
              <a:t>Scan to visit sac.edu/u2scholars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F724235-E22B-459F-F9C8-F5C6BF47E338}"/>
              </a:ext>
            </a:extLst>
          </p:cNvPr>
          <p:cNvSpPr txBox="1"/>
          <p:nvPr/>
        </p:nvSpPr>
        <p:spPr>
          <a:xfrm>
            <a:off x="4899110" y="3891528"/>
            <a:ext cx="18334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>
                <a:solidFill>
                  <a:schemeClr val="bg1"/>
                </a:solidFill>
              </a:rPr>
              <a:t>2022-2023 U2SCHOLARS Committee Members</a:t>
            </a:r>
          </a:p>
        </p:txBody>
      </p:sp>
    </p:spTree>
    <p:extLst>
      <p:ext uri="{BB962C8B-B14F-4D97-AF65-F5344CB8AC3E}">
        <p14:creationId xmlns:p14="http://schemas.microsoft.com/office/powerpoint/2010/main" val="19675999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18068A2-CCA6-44D5-9F69-C224061833DB}"/>
              </a:ext>
            </a:extLst>
          </p:cNvPr>
          <p:cNvSpPr txBox="1"/>
          <p:nvPr/>
        </p:nvSpPr>
        <p:spPr>
          <a:xfrm>
            <a:off x="2251173" y="1135229"/>
            <a:ext cx="6551720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Increase number of students from SAC noncredit to SAC credit or enter the workforce.</a:t>
            </a:r>
          </a:p>
          <a:p>
            <a:endParaRPr lang="en-US">
              <a:solidFill>
                <a:schemeClr val="bg1"/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Increase the percentage of students who complete an </a:t>
            </a:r>
            <a:r>
              <a:rPr lang="en-US" u="sng">
                <a:solidFill>
                  <a:schemeClr val="bg1"/>
                </a:solidFill>
              </a:rPr>
              <a:t>English or Mathematics transfer-level course within the first year of college</a:t>
            </a:r>
            <a:r>
              <a:rPr lang="en-US">
                <a:solidFill>
                  <a:schemeClr val="bg1"/>
                </a:solidFill>
              </a:rPr>
              <a:t>.</a:t>
            </a:r>
          </a:p>
          <a:p>
            <a:endParaRPr lang="en-US">
              <a:solidFill>
                <a:schemeClr val="bg1"/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Increase percentage of students who make </a:t>
            </a:r>
            <a:r>
              <a:rPr lang="en-US" u="sng">
                <a:solidFill>
                  <a:schemeClr val="bg1"/>
                </a:solidFill>
              </a:rPr>
              <a:t>an informed decision </a:t>
            </a:r>
            <a:r>
              <a:rPr lang="en-US">
                <a:solidFill>
                  <a:schemeClr val="bg1"/>
                </a:solidFill>
              </a:rPr>
              <a:t>to declare a major by the third semester or by attaining 15 applicable units towards their AA/AS degree.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>
              <a:solidFill>
                <a:schemeClr val="bg1"/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Decrease </a:t>
            </a:r>
            <a:r>
              <a:rPr lang="en-US" u="sng">
                <a:solidFill>
                  <a:schemeClr val="bg1"/>
                </a:solidFill>
              </a:rPr>
              <a:t>the average amount of time </a:t>
            </a:r>
            <a:r>
              <a:rPr lang="en-US">
                <a:solidFill>
                  <a:schemeClr val="bg1"/>
                </a:solidFill>
              </a:rPr>
              <a:t>it takes students to complete degrees or certificates.</a:t>
            </a:r>
          </a:p>
          <a:p>
            <a:endParaRPr lang="en-US">
              <a:solidFill>
                <a:schemeClr val="bg1"/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Increase the percentage of students who become</a:t>
            </a:r>
            <a:r>
              <a:rPr lang="en-US" u="sng">
                <a:solidFill>
                  <a:schemeClr val="bg1"/>
                </a:solidFill>
              </a:rPr>
              <a:t> transfer ready, attain transfer degrees or go on to transfer. </a:t>
            </a: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11EF979B-38A3-4CDD-B2AC-2E0B72A170F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47" y="206739"/>
            <a:ext cx="1116757" cy="10182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52076D3-CD3D-47FD-8A47-F244057B4675}"/>
              </a:ext>
            </a:extLst>
          </p:cNvPr>
          <p:cNvSpPr txBox="1"/>
          <p:nvPr/>
        </p:nvSpPr>
        <p:spPr>
          <a:xfrm>
            <a:off x="1753052" y="369617"/>
            <a:ext cx="5488235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300" b="1" u="sng" dirty="0">
                <a:solidFill>
                  <a:schemeClr val="bg1"/>
                </a:solidFill>
              </a:rPr>
              <a:t>EQUITY GOALS</a:t>
            </a:r>
            <a:r>
              <a:rPr lang="en-US" sz="3300" b="1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0884" y="206739"/>
            <a:ext cx="1696600" cy="753290"/>
          </a:xfrm>
          <a:prstGeom prst="rect">
            <a:avLst/>
          </a:prstGeom>
        </p:spPr>
      </p:pic>
      <p:pic>
        <p:nvPicPr>
          <p:cNvPr id="2" name="Picture 1" descr="A group of men standing in a room&#10;&#10;Description automatically generated">
            <a:extLst>
              <a:ext uri="{FF2B5EF4-FFF2-40B4-BE49-F238E27FC236}">
                <a16:creationId xmlns:a16="http://schemas.microsoft.com/office/drawing/2014/main" id="{F192DCF4-CD44-82A6-BF46-2E5193F540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18" y="1664917"/>
            <a:ext cx="2113955" cy="2818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7994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18068A2-CCA6-44D5-9F69-C224061833DB}"/>
              </a:ext>
            </a:extLst>
          </p:cNvPr>
          <p:cNvSpPr txBox="1"/>
          <p:nvPr/>
        </p:nvSpPr>
        <p:spPr>
          <a:xfrm>
            <a:off x="3425125" y="1135229"/>
            <a:ext cx="5377767" cy="37548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U2 Scholars actively serves and promotes student success through a variety of culturally relevant practices and activities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1"/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Black History Month</a:t>
            </a:r>
          </a:p>
          <a:p>
            <a:r>
              <a:rPr lang="en-US" sz="1600" dirty="0">
                <a:solidFill>
                  <a:schemeClr val="bg1"/>
                </a:solidFill>
              </a:rPr>
              <a:t>         Forgotten Images</a:t>
            </a:r>
          </a:p>
          <a:p>
            <a:r>
              <a:rPr lang="en-US" sz="1600" dirty="0">
                <a:solidFill>
                  <a:schemeClr val="bg1"/>
                </a:solidFill>
              </a:rPr>
              <a:t>         Jazz and BBQ</a:t>
            </a:r>
          </a:p>
          <a:p>
            <a:r>
              <a:rPr lang="en-US" sz="1600" dirty="0">
                <a:solidFill>
                  <a:schemeClr val="bg1"/>
                </a:solidFill>
              </a:rPr>
              <a:t>         Keynote speakers</a:t>
            </a:r>
          </a:p>
          <a:p>
            <a:endParaRPr lang="en-US" sz="1600" dirty="0">
              <a:solidFill>
                <a:schemeClr val="bg1"/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Black Student Success Week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      CCC system programs</a:t>
            </a:r>
          </a:p>
          <a:p>
            <a:endParaRPr lang="en-US" sz="1600" dirty="0">
              <a:solidFill>
                <a:schemeClr val="bg1"/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Umoja</a:t>
            </a:r>
          </a:p>
          <a:p>
            <a:r>
              <a:rPr lang="en-US" sz="1600" dirty="0">
                <a:solidFill>
                  <a:schemeClr val="bg1"/>
                </a:solidFill>
              </a:rPr>
              <a:t>          Porch Talks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11EF979B-38A3-4CDD-B2AC-2E0B72A170F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47" y="206739"/>
            <a:ext cx="1116757" cy="10182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52076D3-CD3D-47FD-8A47-F244057B4675}"/>
              </a:ext>
            </a:extLst>
          </p:cNvPr>
          <p:cNvSpPr txBox="1"/>
          <p:nvPr/>
        </p:nvSpPr>
        <p:spPr>
          <a:xfrm>
            <a:off x="1753052" y="369617"/>
            <a:ext cx="5488235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300" b="1" u="sng" dirty="0">
                <a:solidFill>
                  <a:schemeClr val="bg1"/>
                </a:solidFill>
              </a:rPr>
              <a:t>Events</a:t>
            </a:r>
            <a:endParaRPr lang="en-US" sz="3300" b="1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0884" y="206739"/>
            <a:ext cx="1696600" cy="7532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9BEA351-2404-945D-1471-5CA686FAD1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47" y="1387870"/>
            <a:ext cx="2983422" cy="2928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36825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2C51DE0-ECF3-C541-8EA4-92DDDE9C0956}"/>
              </a:ext>
            </a:extLst>
          </p:cNvPr>
          <p:cNvSpPr txBox="1"/>
          <p:nvPr/>
        </p:nvSpPr>
        <p:spPr>
          <a:xfrm>
            <a:off x="1627632" y="230435"/>
            <a:ext cx="5299150" cy="551472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/>
          <a:p>
            <a:pPr algn="ctr" defTabSz="685800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r>
              <a:rPr lang="en-US" sz="3300" b="1" kern="1200" dirty="0">
                <a:solidFill>
                  <a:srgbClr val="FFFF00"/>
                </a:solidFill>
                <a:ea typeface="+mj-ea"/>
                <a:cs typeface="+mj-cs"/>
              </a:rPr>
              <a:t>Program</a:t>
            </a:r>
            <a:endParaRPr lang="en-US" sz="3300" b="1" kern="1200" dirty="0">
              <a:solidFill>
                <a:srgbClr val="FFFF00"/>
              </a:solidFill>
              <a:ea typeface="Adobe Heiti Std R" panose="020B0400000000000000" pitchFamily="34" charset="-128"/>
              <a:cs typeface="Aharoni" panose="02010803020104030203" pitchFamily="2" charset="-79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640D8E2-0D18-F145-9A8C-FA65B74AC85C}"/>
              </a:ext>
            </a:extLst>
          </p:cNvPr>
          <p:cNvSpPr txBox="1"/>
          <p:nvPr/>
        </p:nvSpPr>
        <p:spPr>
          <a:xfrm>
            <a:off x="90357" y="1012343"/>
            <a:ext cx="8523291" cy="3625666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/>
          <a:p>
            <a:pPr marL="257175" indent="-171450" defTabSz="685800">
              <a:lnSpc>
                <a:spcPct val="15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  <a:ea typeface="Calibri"/>
                <a:cs typeface="Calibri"/>
              </a:rPr>
              <a:t>Promote involvement, community and sense of belonging through requirements</a:t>
            </a:r>
          </a:p>
          <a:p>
            <a:pPr marL="257175" lvl="2" indent="-171450" defTabSz="685800">
              <a:lnSpc>
                <a:spcPct val="15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  <a:ea typeface="Calibri"/>
                <a:cs typeface="Calibri"/>
              </a:rPr>
              <a:t>    Orientation, Counseling, Activities, Services</a:t>
            </a:r>
          </a:p>
          <a:p>
            <a:pPr marL="257175" lvl="3" indent="-171450" defTabSz="685800">
              <a:lnSpc>
                <a:spcPct val="15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  <a:ea typeface="Calibri"/>
                <a:cs typeface="Calibri"/>
              </a:rPr>
              <a:t>    Use U2 Scholars Center/Umoja Village – 3 x semester</a:t>
            </a:r>
          </a:p>
          <a:p>
            <a:pPr marL="257175" indent="-171450" defTabSz="685800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00"/>
                </a:solidFill>
                <a:ea typeface="Calibri"/>
                <a:cs typeface="Calibri"/>
              </a:rPr>
              <a:t> Don Bookstore Voucher</a:t>
            </a:r>
          </a:p>
        </p:txBody>
      </p: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7867F400-58A9-47BB-AEA0-E984CB306F2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51" y="124420"/>
            <a:ext cx="942433" cy="8593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6368" y="230436"/>
            <a:ext cx="1367774" cy="607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4404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29369D3-2283-EA24-4903-AD7E444BE28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7</a:t>
            </a:fld>
            <a:endParaRPr lang="en"/>
          </a:p>
        </p:txBody>
      </p:sp>
      <p:pic>
        <p:nvPicPr>
          <p:cNvPr id="4" name="Picture 3" descr="A logo for a college program&#10;&#10;Description automatically generated">
            <a:extLst>
              <a:ext uri="{FF2B5EF4-FFF2-40B4-BE49-F238E27FC236}">
                <a16:creationId xmlns:a16="http://schemas.microsoft.com/office/drawing/2014/main" id="{C2E64657-6B32-90DB-13DE-0AEC0B8D18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777" y="396020"/>
            <a:ext cx="1935774" cy="185297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3898182-AE52-E0A2-8790-C20CE21FFB23}"/>
              </a:ext>
            </a:extLst>
          </p:cNvPr>
          <p:cNvSpPr txBox="1"/>
          <p:nvPr/>
        </p:nvSpPr>
        <p:spPr>
          <a:xfrm>
            <a:off x="3295650" y="401515"/>
            <a:ext cx="2743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u="sng" kern="1200">
                <a:solidFill>
                  <a:schemeClr val="bg1"/>
                </a:solidFill>
                <a:latin typeface="Calibri"/>
                <a:ea typeface="+mn-ea"/>
                <a:cs typeface="+mn-cs"/>
              </a:rPr>
              <a:t>Contact and Hours</a:t>
            </a:r>
            <a:endParaRPr lang="en-US" sz="2400" b="1" u="sng" kern="1200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7" name="Picture 6" descr="A logo with a globe and text&#10;&#10;Description automatically generated">
            <a:extLst>
              <a:ext uri="{FF2B5EF4-FFF2-40B4-BE49-F238E27FC236}">
                <a16:creationId xmlns:a16="http://schemas.microsoft.com/office/drawing/2014/main" id="{1DF363D6-13D8-5D7E-C828-48454766F5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7495" y="152032"/>
            <a:ext cx="2075720" cy="970819"/>
          </a:xfrm>
          <a:prstGeom prst="rect">
            <a:avLst/>
          </a:prstGeom>
        </p:spPr>
      </p:pic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79780A74-65CF-E661-E720-1247A9CFED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8728" y="1326173"/>
            <a:ext cx="1781176" cy="49090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8A989E4-6E04-1632-2346-0EF6895945EE}"/>
              </a:ext>
            </a:extLst>
          </p:cNvPr>
          <p:cNvSpPr txBox="1"/>
          <p:nvPr/>
        </p:nvSpPr>
        <p:spPr>
          <a:xfrm>
            <a:off x="2123343" y="1119554"/>
            <a:ext cx="5007217" cy="29238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kern="1200" dirty="0">
                <a:solidFill>
                  <a:srgbClr val="FFFFFF"/>
                </a:solidFill>
                <a:latin typeface="Calibri"/>
                <a:ea typeface="+mn-ea"/>
                <a:cs typeface="+mn-cs"/>
              </a:rPr>
              <a:t>Paula Kincaid, Interim Coordinator, </a:t>
            </a:r>
            <a:endParaRPr lang="en-US" sz="2400" dirty="0"/>
          </a:p>
          <a:p>
            <a:pPr algn="ctr"/>
            <a:r>
              <a:rPr lang="en-US" sz="2000" kern="1200" dirty="0">
                <a:solidFill>
                  <a:srgbClr val="FFFFFF"/>
                </a:solidFill>
                <a:latin typeface="Calibri"/>
                <a:ea typeface="+mn-ea"/>
                <a:cs typeface="+mn-cs"/>
              </a:rPr>
              <a:t>U2 Scholars​</a:t>
            </a:r>
            <a:endParaRPr lang="en-US" dirty="0">
              <a:ea typeface="+mn-ea"/>
              <a:cs typeface="+mn-cs"/>
            </a:endParaRPr>
          </a:p>
          <a:p>
            <a:pPr algn="ctr"/>
            <a:r>
              <a:rPr lang="en-US" sz="2000" kern="1200" dirty="0">
                <a:solidFill>
                  <a:srgbClr val="FFFFFF"/>
                </a:solidFill>
                <a:latin typeface="Calibri"/>
                <a:ea typeface="+mn-ea"/>
                <a:cs typeface="+mn-cs"/>
              </a:rPr>
              <a:t>​</a:t>
            </a:r>
            <a:br>
              <a:rPr lang="en-US" sz="2000" kern="1200" dirty="0">
                <a:latin typeface="Calibri"/>
                <a:ea typeface="+mn-ea"/>
                <a:cs typeface="+mn-cs"/>
              </a:rPr>
            </a:br>
            <a:r>
              <a:rPr lang="en-US" sz="2000" kern="1200" dirty="0">
                <a:solidFill>
                  <a:srgbClr val="FFFFFF"/>
                </a:solidFill>
                <a:latin typeface="Calibri"/>
                <a:ea typeface="+mn-ea"/>
                <a:cs typeface="+mn-cs"/>
              </a:rPr>
              <a:t>Visit </a:t>
            </a:r>
            <a:r>
              <a:rPr lang="en-US" sz="2000" b="1" kern="1200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VL 108 </a:t>
            </a:r>
            <a:r>
              <a:rPr lang="en-US" sz="2000" kern="1200" dirty="0">
                <a:solidFill>
                  <a:srgbClr val="FFFFFF"/>
                </a:solidFill>
                <a:latin typeface="Calibri"/>
                <a:ea typeface="+mn-ea"/>
                <a:cs typeface="+mn-cs"/>
              </a:rPr>
              <a:t>or email us at </a:t>
            </a:r>
            <a:r>
              <a:rPr lang="en-US" sz="2000" u="sng" kern="1200" dirty="0">
                <a:solidFill>
                  <a:srgbClr val="0563C1"/>
                </a:solidFill>
                <a:latin typeface="Calibri"/>
                <a:ea typeface="+mn-ea"/>
                <a:cs typeface="+mn-cs"/>
                <a:hlinkClick r:id="rId5"/>
              </a:rPr>
              <a:t>u2scholars@sac.edu</a:t>
            </a:r>
            <a:r>
              <a:rPr lang="en-US" sz="2000" kern="1200" dirty="0">
                <a:solidFill>
                  <a:srgbClr val="FFFFFF"/>
                </a:solidFill>
                <a:latin typeface="Calibri"/>
                <a:ea typeface="+mn-ea"/>
                <a:cs typeface="+mn-cs"/>
              </a:rPr>
              <a:t>​</a:t>
            </a:r>
            <a:endParaRPr lang="en-US" sz="2000" kern="1200" dirty="0">
              <a:solidFill>
                <a:srgbClr val="FFFFFF"/>
              </a:solidFill>
              <a:latin typeface="Calibri"/>
              <a:ea typeface="Calibri"/>
              <a:cs typeface="Calibri"/>
            </a:endParaRPr>
          </a:p>
          <a:p>
            <a:pPr algn="ctr"/>
            <a:r>
              <a:rPr lang="en-US" sz="2000" kern="1200" dirty="0">
                <a:solidFill>
                  <a:srgbClr val="FFFFFF"/>
                </a:solidFill>
                <a:latin typeface="Calibri"/>
                <a:ea typeface="+mn-ea"/>
                <a:cs typeface="+mn-cs"/>
              </a:rPr>
              <a:t>Monday-Thursday, 8:00 a.m. - 5:00 p.m. ​</a:t>
            </a:r>
            <a:endParaRPr lang="en-US" sz="2000" kern="1200" dirty="0">
              <a:solidFill>
                <a:srgbClr val="FFFFFF"/>
              </a:solidFill>
              <a:latin typeface="Calibri"/>
              <a:ea typeface="Calibri"/>
              <a:cs typeface="Calibri"/>
            </a:endParaRPr>
          </a:p>
          <a:p>
            <a:pPr algn="ctr"/>
            <a:r>
              <a:rPr lang="en-US" sz="2000" kern="1200" dirty="0">
                <a:solidFill>
                  <a:srgbClr val="FFFFFF"/>
                </a:solidFill>
                <a:latin typeface="Calibri"/>
                <a:ea typeface="+mn-ea"/>
                <a:cs typeface="+mn-cs"/>
              </a:rPr>
              <a:t>​</a:t>
            </a:r>
            <a:endParaRPr lang="en-US" sz="2000" kern="1200" dirty="0">
              <a:solidFill>
                <a:srgbClr val="FFFFFF"/>
              </a:solidFill>
              <a:latin typeface="Calibri"/>
              <a:ea typeface="Calibri"/>
              <a:cs typeface="Calibri"/>
            </a:endParaRPr>
          </a:p>
          <a:p>
            <a:pPr algn="ctr"/>
            <a:r>
              <a:rPr lang="en-US" sz="2000" kern="1200" dirty="0">
                <a:solidFill>
                  <a:srgbClr val="FFFFFF"/>
                </a:solidFill>
                <a:latin typeface="Calibri"/>
                <a:ea typeface="+mn-ea"/>
                <a:cs typeface="+mn-cs"/>
              </a:rPr>
              <a:t>To join the U2SCHOLARS/BHM Committee email u2scholars@sac.edu ​</a:t>
            </a:r>
            <a:endParaRPr lang="en-US" sz="2000" kern="1200" dirty="0">
              <a:solidFill>
                <a:srgbClr val="FFFFFF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7235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large building&#10;&#10;Description generated with high confidence">
            <a:extLst>
              <a:ext uri="{FF2B5EF4-FFF2-40B4-BE49-F238E27FC236}">
                <a16:creationId xmlns:a16="http://schemas.microsoft.com/office/drawing/2014/main" id="{EB16FE30-27E8-57D5-4201-90EDCA040C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>
          <a:xfrm>
            <a:off x="0" y="0"/>
            <a:ext cx="9143985" cy="5143493"/>
          </a:xfrm>
          <a:prstGeom prst="rect">
            <a:avLst/>
          </a:prstGeom>
          <a:solidFill>
            <a:srgbClr val="C00000"/>
          </a:solidFill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220003-0158-7E2A-5A6E-1296DD3BDD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052" y="158298"/>
            <a:ext cx="5631356" cy="1452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7522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ky, outdoor&#10;&#10;Description automatically generated">
            <a:extLst>
              <a:ext uri="{FF2B5EF4-FFF2-40B4-BE49-F238E27FC236}">
                <a16:creationId xmlns:a16="http://schemas.microsoft.com/office/drawing/2014/main" id="{885F6A92-5213-4D5A-9F01-41766E3A306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t="9091"/>
          <a:stretch/>
        </p:blipFill>
        <p:spPr>
          <a:xfrm>
            <a:off x="3" y="-5"/>
            <a:ext cx="9143998" cy="514350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DD364498-01BB-3587-A00A-39B5E7661316}"/>
              </a:ext>
            </a:extLst>
          </p:cNvPr>
          <p:cNvSpPr/>
          <p:nvPr/>
        </p:nvSpPr>
        <p:spPr>
          <a:xfrm>
            <a:off x="4875144" y="-730526"/>
            <a:ext cx="5049488" cy="5049488"/>
          </a:xfrm>
          <a:prstGeom prst="ellipse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1C9D78C-BCDC-3EA2-6570-6D92E49713F0}"/>
              </a:ext>
            </a:extLst>
          </p:cNvPr>
          <p:cNvSpPr/>
          <p:nvPr/>
        </p:nvSpPr>
        <p:spPr>
          <a:xfrm>
            <a:off x="5014293" y="-705677"/>
            <a:ext cx="4935188" cy="4935188"/>
          </a:xfrm>
          <a:prstGeom prst="ellipse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F64521-BBA8-48E1-AF71-4186950EC4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3362" y="443574"/>
            <a:ext cx="3780839" cy="782557"/>
          </a:xfrm>
        </p:spPr>
        <p:txBody>
          <a:bodyPr spcFirstLastPara="1" wrap="square" lIns="91425" tIns="91425" rIns="91425" bIns="91425" anchor="b" anchorCtr="0">
            <a:no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b="1" u="sng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Undocu-Scholars</a:t>
            </a:r>
            <a:endParaRPr lang="en-US" sz="3000">
              <a:cs typeface="Arial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6908AA-51CA-4510-9317-C204274FE8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9102" y="1196583"/>
            <a:ext cx="3244814" cy="1955960"/>
          </a:xfrm>
        </p:spPr>
        <p:txBody>
          <a:bodyPr anchor="t">
            <a:no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4313" indent="-214313">
              <a:spcBef>
                <a:spcPts val="1350"/>
              </a:spcBef>
            </a:pPr>
            <a:r>
              <a:rPr lang="en-US" sz="2700"/>
              <a:t>Undocu-Scholars </a:t>
            </a:r>
            <a:r>
              <a:rPr lang="en-US" sz="2700" b="1"/>
              <a:t>Center </a:t>
            </a:r>
          </a:p>
          <a:p>
            <a:pPr marL="214313" indent="-214313">
              <a:spcBef>
                <a:spcPts val="1350"/>
              </a:spcBef>
            </a:pPr>
            <a:r>
              <a:rPr lang="en-US" sz="2700"/>
              <a:t>Undocu-Scholars </a:t>
            </a:r>
            <a:r>
              <a:rPr lang="en-US" sz="2700" b="1"/>
              <a:t>Program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ACA797-92A5-A468-78F4-9E9DB14C48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4469" y="3803178"/>
            <a:ext cx="1314267" cy="1235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325150"/>
      </p:ext>
    </p:extLst>
  </p:cSld>
  <p:clrMapOvr>
    <a:masterClrMapping/>
  </p:clrMapOvr>
</p:sld>
</file>

<file path=ppt/theme/theme1.xml><?xml version="1.0" encoding="utf-8"?>
<a:theme xmlns:a="http://schemas.openxmlformats.org/drawingml/2006/main" name="Laertes template">
  <a:themeElements>
    <a:clrScheme name="Custom 6">
      <a:dk1>
        <a:srgbClr val="000000"/>
      </a:dk1>
      <a:lt1>
        <a:srgbClr val="FFFFFF"/>
      </a:lt1>
      <a:dk2>
        <a:srgbClr val="696974"/>
      </a:dk2>
      <a:lt2>
        <a:srgbClr val="F3F3F3"/>
      </a:lt2>
      <a:accent1>
        <a:srgbClr val="F63536"/>
      </a:accent1>
      <a:accent2>
        <a:srgbClr val="BC0000"/>
      </a:accent2>
      <a:accent3>
        <a:srgbClr val="660003"/>
      </a:accent3>
      <a:accent4>
        <a:srgbClr val="27272D"/>
      </a:accent4>
      <a:accent5>
        <a:srgbClr val="4F4F5C"/>
      </a:accent5>
      <a:accent6>
        <a:srgbClr val="D4D3D9"/>
      </a:accent6>
      <a:hlink>
        <a:srgbClr val="FFFFFF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708A9741AC48E46AEE4941DE1E12C0F" ma:contentTypeVersion="2" ma:contentTypeDescription="Create a new document." ma:contentTypeScope="" ma:versionID="64770a9ad993aec554518785b51db2e6">
  <xsd:schema xmlns:xsd="http://www.w3.org/2001/XMLSchema" xmlns:xs="http://www.w3.org/2001/XMLSchema" xmlns:p="http://schemas.microsoft.com/office/2006/metadata/properties" xmlns:ns1="http://schemas.microsoft.com/sharepoint/v3" xmlns:ns2="431189f8-a51b-453f-9f0c-3a0b3b65b12f" xmlns:ns3="6f609ce8-7218-4c60-b337-266ea7b1fd45" targetNamespace="http://schemas.microsoft.com/office/2006/metadata/properties" ma:root="true" ma:fieldsID="1dd063ee8e164e8fcdf0fbf71a193719" ns1:_="" ns2:_="" ns3:_="">
    <xsd:import namespace="http://schemas.microsoft.com/sharepoint/v3"/>
    <xsd:import namespace="431189f8-a51b-453f-9f0c-3a0b3b65b12f"/>
    <xsd:import namespace="6f609ce8-7218-4c60-b337-266ea7b1fd45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_dlc_DocId" minOccurs="0"/>
                <xsd:element ref="ns2:_dlc_DocIdUrl" minOccurs="0"/>
                <xsd:element ref="ns2:_dlc_DocIdPersistId" minOccurs="0"/>
                <xsd:element ref="ns3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1189f8-a51b-453f-9f0c-3a0b3b65b12f" elementFormDefault="qualified">
    <xsd:import namespace="http://schemas.microsoft.com/office/2006/documentManagement/types"/>
    <xsd:import namespace="http://schemas.microsoft.com/office/infopath/2007/PartnerControls"/>
    <xsd:element name="_dlc_DocId" ma:index="10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11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2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f609ce8-7218-4c60-b337-266ea7b1fd45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  <_dlc_DocId xmlns="431189f8-a51b-453f-9f0c-3a0b3b65b12f">HNYXMCCMVK3K-464-1026</_dlc_DocId>
    <_dlc_DocIdUrl xmlns="431189f8-a51b-453f-9f0c-3a0b3b65b12f">
      <Url>https://www.sac.edu/President/AcademicSenate/_layouts/15/DocIdRedir.aspx?ID=HNYXMCCMVK3K-464-1026</Url>
      <Description>HNYXMCCMVK3K-464-1026</Description>
    </_dlc_DocIdUrl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C2FFC744-053D-4745-8749-5D64C48F7924}"/>
</file>

<file path=customXml/itemProps2.xml><?xml version="1.0" encoding="utf-8"?>
<ds:datastoreItem xmlns:ds="http://schemas.openxmlformats.org/officeDocument/2006/customXml" ds:itemID="{9B7139FC-4C74-45D7-B325-93447E5C2E60}">
  <ds:schemaRefs>
    <ds:schemaRef ds:uri="6ecd9f8a-a9ce-40dc-a40f-99701c9ac2aa"/>
    <ds:schemaRef ds:uri="http://purl.org/dc/dcmitype/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http://schemas.microsoft.com/office/infopath/2007/PartnerControls"/>
    <ds:schemaRef ds:uri="http://purl.org/dc/elements/1.1/"/>
    <ds:schemaRef ds:uri="http://www.w3.org/XML/1998/namespace"/>
    <ds:schemaRef ds:uri="http://schemas.microsoft.com/office/2006/metadata/properties"/>
    <ds:schemaRef ds:uri="d52a6ba4-58e7-49cc-9415-a220956ae07d"/>
  </ds:schemaRefs>
</ds:datastoreItem>
</file>

<file path=customXml/itemProps3.xml><?xml version="1.0" encoding="utf-8"?>
<ds:datastoreItem xmlns:ds="http://schemas.openxmlformats.org/officeDocument/2006/customXml" ds:itemID="{DD43AD18-9F94-4702-B70D-19F65E5D7E9A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DBE506F2-6993-46A1-AE55-8190D7874341}"/>
</file>

<file path=docMetadata/LabelInfo.xml><?xml version="1.0" encoding="utf-8"?>
<clbl:labelList xmlns:clbl="http://schemas.microsoft.com/office/2020/mipLabelMetadata">
  <clbl:label id="{a8040095-716d-4e49-b783-b5f746eea8b3}" enabled="0" method="" siteId="{a8040095-716d-4e49-b783-b5f746eea8b3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129</TotalTime>
  <Words>1106</Words>
  <Application>Microsoft Office PowerPoint</Application>
  <PresentationFormat>On-screen Show (16:9)</PresentationFormat>
  <Paragraphs>179</Paragraphs>
  <Slides>23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Neutra Text Alt</vt:lpstr>
      <vt:lpstr>Aptos</vt:lpstr>
      <vt:lpstr>Neutra Text Light Alt</vt:lpstr>
      <vt:lpstr>Arial</vt:lpstr>
      <vt:lpstr>Adobe Heiti Std R</vt:lpstr>
      <vt:lpstr>Encode Sans Condensed Thin</vt:lpstr>
      <vt:lpstr>Calibri</vt:lpstr>
      <vt:lpstr>Encode Sans</vt:lpstr>
      <vt:lpstr>Laertes template</vt:lpstr>
      <vt:lpstr>Affinity Centers/Programs Simren Arya, Asian Pacific Student Program Paula Kincaid, Ujima/Umoja (U2) Scholars  Kelvin Leeds, SAC PRIDE! Rodrigo Ramirez, Undocu-Scholars Program Dr. Gregory Toya, Dean of Student Affairs</vt:lpstr>
      <vt:lpstr>Affinity Centers and Programs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Undocu-Scholars</vt:lpstr>
      <vt:lpstr>Undocu-Scholars Center</vt:lpstr>
      <vt:lpstr>Undocu-Scholars Program</vt:lpstr>
      <vt:lpstr>Events</vt:lpstr>
      <vt:lpstr>PowerPoint Presentation</vt:lpstr>
      <vt:lpstr>Santa Ana College  Asian Pacific Student Program</vt:lpstr>
      <vt:lpstr>APSP Mission Statement</vt:lpstr>
      <vt:lpstr>APSP Framework</vt:lpstr>
      <vt:lpstr>APSP Events and Services</vt:lpstr>
      <vt:lpstr>APSP Peer Mentoring Program</vt:lpstr>
      <vt:lpstr>APSP Center Information</vt:lpstr>
      <vt:lpstr>SACPRIDE!</vt:lpstr>
      <vt:lpstr>SACPRIDE!</vt:lpstr>
      <vt:lpstr>Faculty Involvement</vt:lpstr>
      <vt:lpstr>Affinity Centers/Programs Alex Pan, Asian Pacific Student Program Paula Kincaid, Ujima/Umoja (U2) Scholars  Kelvin Leeds, SAC PRIDE! Rodrigo Ramirez, Undocu-Scholars Program Dr. Gregory Toya, Dean of Student Affairs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SANTA ANA COLLEGE</dc:title>
  <dc:creator>Briseno, Maria</dc:creator>
  <cp:lastModifiedBy>Toya, Gregory</cp:lastModifiedBy>
  <cp:revision>51</cp:revision>
  <dcterms:modified xsi:type="dcterms:W3CDTF">2024-10-04T21:13:54Z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0x010100D708A9741AC48E46AEE4941DE1E12C0F</vt:lpwstr>
  </property>
  <property fmtid="{D5CDD505-2E9C-101B-9397-08002B2CF9AE}" pid="3" name="MediaServiceImageTags">
    <vt:lpwstr/>
  </property>
  <property fmtid="{D5CDD505-2E9C-101B-9397-08002B2CF9AE}" pid="4" name="_dlc_DocIdItemGuid">
    <vt:lpwstr>71bff867-f2e8-4e2f-88a7-9ffbb49e532f</vt:lpwstr>
  </property>
</Properties>
</file>