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5"/>
  </p:sldMasterIdLst>
  <p:notesMasterIdLst>
    <p:notesMasterId r:id="rId14"/>
  </p:notesMasterIdLst>
  <p:handoutMasterIdLst>
    <p:handoutMasterId r:id="rId15"/>
  </p:handoutMasterIdLst>
  <p:sldIdLst>
    <p:sldId id="389" r:id="rId6"/>
    <p:sldId id="281" r:id="rId7"/>
    <p:sldId id="387" r:id="rId8"/>
    <p:sldId id="349" r:id="rId9"/>
    <p:sldId id="388" r:id="rId10"/>
    <p:sldId id="386" r:id="rId11"/>
    <p:sldId id="346" r:id="rId12"/>
    <p:sldId id="348" r:id="rId13"/>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4C5A84-E7D6-3BEA-3627-4097091A2A6F}" name="Bautista, Steve" initials="BS" userId="S::bautista_steve@sac.edu::0446b041-e3c1-4789-9dad-4afc365ff899" providerId="AD"/>
  <p188:author id="{2563EEC8-D951-6E33-9156-0A7D33417D9E}" name="Knight, Annie" initials="KA" userId="S::Knight_Annie@sac.edu::c9ba30ae-7533-4731-8ceb-a17c33370b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C64C11-32C3-4586-8350-E80B164202C7}" v="13" dt="2024-09-24T21:08:39.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1" d="100"/>
          <a:sy n="111" d="100"/>
        </p:scale>
        <p:origin x="35" y="-18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23" Type="http://schemas.openxmlformats.org/officeDocument/2006/relationships/customXml" Target="../customXml/item5.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6C64C11-32C3-4586-8350-E80B164202C7}"/>
    <pc:docChg chg="delSld">
      <pc:chgData name="" userId="" providerId="" clId="Web-{B6C64C11-32C3-4586-8350-E80B164202C7}" dt="2024-09-24T21:06:19.321" v="0"/>
      <pc:docMkLst>
        <pc:docMk/>
      </pc:docMkLst>
      <pc:sldChg chg="del">
        <pc:chgData name="" userId="" providerId="" clId="Web-{B6C64C11-32C3-4586-8350-E80B164202C7}" dt="2024-09-24T21:06:19.321" v="0"/>
        <pc:sldMkLst>
          <pc:docMk/>
          <pc:sldMk cId="209446866" sldId="390"/>
        </pc:sldMkLst>
      </pc:sldChg>
    </pc:docChg>
  </pc:docChgLst>
  <pc:docChgLst>
    <pc:chgData name="Coyne, Claire" userId="S::coyne_claire@sac.edu::55980f49-584e-4e0c-8943-e714ecf6ce64" providerId="AD" clId="Web-{B6C64C11-32C3-4586-8350-E80B164202C7}"/>
    <pc:docChg chg="modSld sldOrd">
      <pc:chgData name="Coyne, Claire" userId="S::coyne_claire@sac.edu::55980f49-584e-4e0c-8943-e714ecf6ce64" providerId="AD" clId="Web-{B6C64C11-32C3-4586-8350-E80B164202C7}" dt="2024-09-24T21:08:39.871" v="11" actId="20577"/>
      <pc:docMkLst>
        <pc:docMk/>
      </pc:docMkLst>
      <pc:sldChg chg="ord">
        <pc:chgData name="Coyne, Claire" userId="S::coyne_claire@sac.edu::55980f49-584e-4e0c-8943-e714ecf6ce64" providerId="AD" clId="Web-{B6C64C11-32C3-4586-8350-E80B164202C7}" dt="2024-09-24T21:06:40.134" v="1"/>
        <pc:sldMkLst>
          <pc:docMk/>
          <pc:sldMk cId="306363677" sldId="348"/>
        </pc:sldMkLst>
      </pc:sldChg>
      <pc:sldChg chg="modSp ord">
        <pc:chgData name="Coyne, Claire" userId="S::coyne_claire@sac.edu::55980f49-584e-4e0c-8943-e714ecf6ce64" providerId="AD" clId="Web-{B6C64C11-32C3-4586-8350-E80B164202C7}" dt="2024-09-24T21:08:39.871" v="11" actId="20577"/>
        <pc:sldMkLst>
          <pc:docMk/>
          <pc:sldMk cId="2416834573" sldId="386"/>
        </pc:sldMkLst>
        <pc:spChg chg="mod">
          <ac:chgData name="Coyne, Claire" userId="S::coyne_claire@sac.edu::55980f49-584e-4e0c-8943-e714ecf6ce64" providerId="AD" clId="Web-{B6C64C11-32C3-4586-8350-E80B164202C7}" dt="2024-09-24T21:08:39.871" v="11" actId="20577"/>
          <ac:spMkLst>
            <pc:docMk/>
            <pc:sldMk cId="2416834573" sldId="386"/>
            <ac:spMk id="3" creationId="{6736D83B-2269-428F-833C-2BBABEAAEF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ED79A-D796-8B87-A981-942EE8D7FF97}"/>
              </a:ext>
            </a:extLst>
          </p:cNvPr>
          <p:cNvSpPr>
            <a:spLocks noGrp="1"/>
          </p:cNvSpPr>
          <p:nvPr>
            <p:ph type="hdr" sz="quarter"/>
          </p:nvPr>
        </p:nvSpPr>
        <p:spPr>
          <a:xfrm>
            <a:off x="0" y="0"/>
            <a:ext cx="3076042" cy="469105"/>
          </a:xfrm>
          <a:prstGeom prst="rect">
            <a:avLst/>
          </a:prstGeom>
        </p:spPr>
        <p:txBody>
          <a:bodyPr vert="horz" lIns="92327" tIns="46163" rIns="92327" bIns="4616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C92547A-AFC3-7BE7-B2BE-A14CC478979A}"/>
              </a:ext>
            </a:extLst>
          </p:cNvPr>
          <p:cNvSpPr>
            <a:spLocks noGrp="1"/>
          </p:cNvSpPr>
          <p:nvPr>
            <p:ph type="dt" sz="quarter" idx="1"/>
          </p:nvPr>
        </p:nvSpPr>
        <p:spPr>
          <a:xfrm>
            <a:off x="4021653" y="0"/>
            <a:ext cx="3076042" cy="469105"/>
          </a:xfrm>
          <a:prstGeom prst="rect">
            <a:avLst/>
          </a:prstGeom>
        </p:spPr>
        <p:txBody>
          <a:bodyPr vert="horz" lIns="92327" tIns="46163" rIns="92327" bIns="46163" rtlCol="0"/>
          <a:lstStyle>
            <a:lvl1pPr algn="r" eaLnBrk="1" fontAlgn="auto" hangingPunct="1">
              <a:spcBef>
                <a:spcPts val="0"/>
              </a:spcBef>
              <a:spcAft>
                <a:spcPts val="0"/>
              </a:spcAft>
              <a:defRPr sz="1200">
                <a:latin typeface="+mn-lt"/>
              </a:defRPr>
            </a:lvl1pPr>
          </a:lstStyle>
          <a:p>
            <a:pPr>
              <a:defRPr/>
            </a:pPr>
            <a:fld id="{AD28A690-3280-474F-B7B3-F97E4769A11B}" type="datetimeFigureOut">
              <a:rPr lang="en-US"/>
              <a:pPr>
                <a:defRPr/>
              </a:pPr>
              <a:t>9/24/2024</a:t>
            </a:fld>
            <a:endParaRPr lang="en-US"/>
          </a:p>
        </p:txBody>
      </p:sp>
      <p:sp>
        <p:nvSpPr>
          <p:cNvPr id="4" name="Footer Placeholder 3">
            <a:extLst>
              <a:ext uri="{FF2B5EF4-FFF2-40B4-BE49-F238E27FC236}">
                <a16:creationId xmlns:a16="http://schemas.microsoft.com/office/drawing/2014/main" id="{941C4C57-FE00-1C29-6B53-F0F72CC1E36D}"/>
              </a:ext>
            </a:extLst>
          </p:cNvPr>
          <p:cNvSpPr>
            <a:spLocks noGrp="1"/>
          </p:cNvSpPr>
          <p:nvPr>
            <p:ph type="ftr" sz="quarter" idx="2"/>
          </p:nvPr>
        </p:nvSpPr>
        <p:spPr>
          <a:xfrm>
            <a:off x="0" y="8914594"/>
            <a:ext cx="3076042" cy="469105"/>
          </a:xfrm>
          <a:prstGeom prst="rect">
            <a:avLst/>
          </a:prstGeom>
        </p:spPr>
        <p:txBody>
          <a:bodyPr vert="horz" lIns="92327" tIns="46163" rIns="92327" bIns="4616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48CB0CA-37CD-1C17-E658-00B13786D52D}"/>
              </a:ext>
            </a:extLst>
          </p:cNvPr>
          <p:cNvSpPr>
            <a:spLocks noGrp="1"/>
          </p:cNvSpPr>
          <p:nvPr>
            <p:ph type="sldNum" sz="quarter" idx="3"/>
          </p:nvPr>
        </p:nvSpPr>
        <p:spPr>
          <a:xfrm>
            <a:off x="4021653" y="8914594"/>
            <a:ext cx="3076042" cy="469105"/>
          </a:xfrm>
          <a:prstGeom prst="rect">
            <a:avLst/>
          </a:prstGeom>
        </p:spPr>
        <p:txBody>
          <a:bodyPr vert="horz" wrap="square" lIns="92327" tIns="46163" rIns="92327" bIns="46163" numCol="1" anchor="b" anchorCtr="0" compatLnSpc="1">
            <a:prstTxWarp prst="textNoShape">
              <a:avLst/>
            </a:prstTxWarp>
          </a:bodyPr>
          <a:lstStyle>
            <a:lvl1pPr algn="r" eaLnBrk="1" hangingPunct="1">
              <a:defRPr sz="1200"/>
            </a:lvl1pPr>
          </a:lstStyle>
          <a:p>
            <a:fld id="{83EE7E6B-5C3D-6648-8D19-466B03915ED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1A077-1896-77B5-8DE3-78556BF45A24}"/>
              </a:ext>
            </a:extLst>
          </p:cNvPr>
          <p:cNvSpPr>
            <a:spLocks noGrp="1"/>
          </p:cNvSpPr>
          <p:nvPr>
            <p:ph type="hdr" sz="quarter"/>
          </p:nvPr>
        </p:nvSpPr>
        <p:spPr>
          <a:xfrm>
            <a:off x="0" y="0"/>
            <a:ext cx="3076042" cy="470706"/>
          </a:xfrm>
          <a:prstGeom prst="rect">
            <a:avLst/>
          </a:prstGeom>
        </p:spPr>
        <p:txBody>
          <a:bodyPr vert="horz" lIns="94192" tIns="47096" rIns="94192" bIns="4709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AE49EAF-ACF4-5F1B-BAF4-EF40C5B2BA52}"/>
              </a:ext>
            </a:extLst>
          </p:cNvPr>
          <p:cNvSpPr>
            <a:spLocks noGrp="1"/>
          </p:cNvSpPr>
          <p:nvPr>
            <p:ph type="dt" idx="1"/>
          </p:nvPr>
        </p:nvSpPr>
        <p:spPr>
          <a:xfrm>
            <a:off x="4021653" y="0"/>
            <a:ext cx="3076042" cy="470706"/>
          </a:xfrm>
          <a:prstGeom prst="rect">
            <a:avLst/>
          </a:prstGeom>
        </p:spPr>
        <p:txBody>
          <a:bodyPr vert="horz" lIns="94192" tIns="47096" rIns="94192" bIns="47096" rtlCol="0"/>
          <a:lstStyle>
            <a:lvl1pPr algn="r" eaLnBrk="1" fontAlgn="auto" hangingPunct="1">
              <a:spcBef>
                <a:spcPts val="0"/>
              </a:spcBef>
              <a:spcAft>
                <a:spcPts val="0"/>
              </a:spcAft>
              <a:defRPr sz="1200">
                <a:latin typeface="+mn-lt"/>
              </a:defRPr>
            </a:lvl1pPr>
          </a:lstStyle>
          <a:p>
            <a:pPr>
              <a:defRPr/>
            </a:pPr>
            <a:fld id="{0ACEAB7A-9620-C848-A0B2-663A39A8DF7F}" type="datetimeFigureOut">
              <a:rPr lang="en-US"/>
              <a:pPr>
                <a:defRPr/>
              </a:pPr>
              <a:t>9/24/2024</a:t>
            </a:fld>
            <a:endParaRPr lang="en-US"/>
          </a:p>
        </p:txBody>
      </p:sp>
      <p:sp>
        <p:nvSpPr>
          <p:cNvPr id="4" name="Slide Image Placeholder 3">
            <a:extLst>
              <a:ext uri="{FF2B5EF4-FFF2-40B4-BE49-F238E27FC236}">
                <a16:creationId xmlns:a16="http://schemas.microsoft.com/office/drawing/2014/main" id="{09C2B90E-0239-DDFA-6A24-552145DDE79F}"/>
              </a:ext>
            </a:extLst>
          </p:cNvPr>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pPr lvl="0"/>
            <a:endParaRPr lang="en-US" noProof="0"/>
          </a:p>
        </p:txBody>
      </p:sp>
      <p:sp>
        <p:nvSpPr>
          <p:cNvPr id="5" name="Notes Placeholder 4">
            <a:extLst>
              <a:ext uri="{FF2B5EF4-FFF2-40B4-BE49-F238E27FC236}">
                <a16:creationId xmlns:a16="http://schemas.microsoft.com/office/drawing/2014/main" id="{9C45CA19-312A-AE4C-3B22-B03A7888C624}"/>
              </a:ext>
            </a:extLst>
          </p:cNvPr>
          <p:cNvSpPr>
            <a:spLocks noGrp="1"/>
          </p:cNvSpPr>
          <p:nvPr>
            <p:ph type="body" sz="quarter" idx="3"/>
          </p:nvPr>
        </p:nvSpPr>
        <p:spPr>
          <a:xfrm>
            <a:off x="709610" y="4516536"/>
            <a:ext cx="5680082" cy="3695202"/>
          </a:xfrm>
          <a:prstGeom prst="rect">
            <a:avLst/>
          </a:prstGeom>
        </p:spPr>
        <p:txBody>
          <a:bodyPr vert="horz" lIns="94192" tIns="47096" rIns="94192" bIns="4709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44AB6C-0FA0-7349-611A-EB144C894EB0}"/>
              </a:ext>
            </a:extLst>
          </p:cNvPr>
          <p:cNvSpPr>
            <a:spLocks noGrp="1"/>
          </p:cNvSpPr>
          <p:nvPr>
            <p:ph type="ftr" sz="quarter" idx="4"/>
          </p:nvPr>
        </p:nvSpPr>
        <p:spPr>
          <a:xfrm>
            <a:off x="0" y="8914595"/>
            <a:ext cx="3076042" cy="470706"/>
          </a:xfrm>
          <a:prstGeom prst="rect">
            <a:avLst/>
          </a:prstGeom>
        </p:spPr>
        <p:txBody>
          <a:bodyPr vert="horz" lIns="94192" tIns="47096" rIns="94192" bIns="4709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3991464-2D2F-FA38-0D7F-9890B9AEC658}"/>
              </a:ext>
            </a:extLst>
          </p:cNvPr>
          <p:cNvSpPr>
            <a:spLocks noGrp="1"/>
          </p:cNvSpPr>
          <p:nvPr>
            <p:ph type="sldNum" sz="quarter" idx="5"/>
          </p:nvPr>
        </p:nvSpPr>
        <p:spPr>
          <a:xfrm>
            <a:off x="4021653" y="8914595"/>
            <a:ext cx="3076042" cy="470706"/>
          </a:xfrm>
          <a:prstGeom prst="rect">
            <a:avLst/>
          </a:prstGeom>
        </p:spPr>
        <p:txBody>
          <a:bodyPr vert="horz" wrap="square" lIns="94192" tIns="47096" rIns="94192" bIns="47096" numCol="1" anchor="b" anchorCtr="0" compatLnSpc="1">
            <a:prstTxWarp prst="textNoShape">
              <a:avLst/>
            </a:prstTxWarp>
          </a:bodyPr>
          <a:lstStyle>
            <a:lvl1pPr algn="r" eaLnBrk="1" hangingPunct="1">
              <a:defRPr sz="1200"/>
            </a:lvl1pPr>
          </a:lstStyle>
          <a:p>
            <a:fld id="{AC612C39-F34C-8C49-9A37-1560B1725A6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i="0" dirty="0">
                <a:solidFill>
                  <a:srgbClr val="555555"/>
                </a:solidFill>
                <a:effectLst/>
                <a:latin typeface="Source Sans Pro" panose="020B0503030403020204" pitchFamily="34" charset="0"/>
              </a:rPr>
              <a:t>The Digital Center for Innovation, Transformation and Equity ("Digital Center") represents a strategic approach to supporting Vision 2030 for the California Community Colleges, including leading in innovation, harnessing the power of generative AI, public and private technology partnerships, and transforming our ability to serve students as they move into an AI-powered workforce.</a:t>
            </a:r>
            <a:endParaRPr lang="en-US" altLang="en-US" dirty="0"/>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4</a:t>
            </a:fld>
            <a:endParaRPr lang="en-US" altLang="en-US"/>
          </a:p>
        </p:txBody>
      </p:sp>
    </p:spTree>
    <p:extLst>
      <p:ext uri="{BB962C8B-B14F-4D97-AF65-F5344CB8AC3E}">
        <p14:creationId xmlns:p14="http://schemas.microsoft.com/office/powerpoint/2010/main" val="287964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5</a:t>
            </a:fld>
            <a:endParaRPr lang="en-US" altLang="en-US"/>
          </a:p>
        </p:txBody>
      </p:sp>
    </p:spTree>
    <p:extLst>
      <p:ext uri="{BB962C8B-B14F-4D97-AF65-F5344CB8AC3E}">
        <p14:creationId xmlns:p14="http://schemas.microsoft.com/office/powerpoint/2010/main" val="103135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20446AA-51FB-4C7D-31C5-45865AD88F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4007C94-13C0-66A7-BEED-DD06563163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93896455-A6AF-81B3-BF47-6E98BAC351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157" indent="-288522">
              <a:defRPr>
                <a:solidFill>
                  <a:schemeClr val="tx1"/>
                </a:solidFill>
                <a:latin typeface="Calibri" panose="020F0502020204030204" pitchFamily="34" charset="0"/>
              </a:defRPr>
            </a:lvl2pPr>
            <a:lvl3pPr marL="1154087" indent="-230817">
              <a:defRPr>
                <a:solidFill>
                  <a:schemeClr val="tx1"/>
                </a:solidFill>
                <a:latin typeface="Calibri" panose="020F0502020204030204" pitchFamily="34" charset="0"/>
              </a:defRPr>
            </a:lvl3pPr>
            <a:lvl4pPr marL="1615722" indent="-230817">
              <a:defRPr>
                <a:solidFill>
                  <a:schemeClr val="tx1"/>
                </a:solidFill>
                <a:latin typeface="Calibri" panose="020F0502020204030204" pitchFamily="34" charset="0"/>
              </a:defRPr>
            </a:lvl4pPr>
            <a:lvl5pPr marL="2077357" indent="-230817">
              <a:defRPr>
                <a:solidFill>
                  <a:schemeClr val="tx1"/>
                </a:solidFill>
                <a:latin typeface="Calibri" panose="020F0502020204030204" pitchFamily="34" charset="0"/>
              </a:defRPr>
            </a:lvl5pPr>
            <a:lvl6pPr marL="2538992" indent="-230817" eaLnBrk="0" fontAlgn="base" hangingPunct="0">
              <a:spcBef>
                <a:spcPct val="0"/>
              </a:spcBef>
              <a:spcAft>
                <a:spcPct val="0"/>
              </a:spcAft>
              <a:defRPr>
                <a:solidFill>
                  <a:schemeClr val="tx1"/>
                </a:solidFill>
                <a:latin typeface="Calibri" panose="020F0502020204030204" pitchFamily="34" charset="0"/>
              </a:defRPr>
            </a:lvl6pPr>
            <a:lvl7pPr marL="3000626" indent="-230817" eaLnBrk="0" fontAlgn="base" hangingPunct="0">
              <a:spcBef>
                <a:spcPct val="0"/>
              </a:spcBef>
              <a:spcAft>
                <a:spcPct val="0"/>
              </a:spcAft>
              <a:defRPr>
                <a:solidFill>
                  <a:schemeClr val="tx1"/>
                </a:solidFill>
                <a:latin typeface="Calibri" panose="020F0502020204030204" pitchFamily="34" charset="0"/>
              </a:defRPr>
            </a:lvl7pPr>
            <a:lvl8pPr marL="3462261" indent="-230817" eaLnBrk="0" fontAlgn="base" hangingPunct="0">
              <a:spcBef>
                <a:spcPct val="0"/>
              </a:spcBef>
              <a:spcAft>
                <a:spcPct val="0"/>
              </a:spcAft>
              <a:defRPr>
                <a:solidFill>
                  <a:schemeClr val="tx1"/>
                </a:solidFill>
                <a:latin typeface="Calibri" panose="020F0502020204030204" pitchFamily="34" charset="0"/>
              </a:defRPr>
            </a:lvl8pPr>
            <a:lvl9pPr marL="3923896" indent="-230817" eaLnBrk="0" fontAlgn="base" hangingPunct="0">
              <a:spcBef>
                <a:spcPct val="0"/>
              </a:spcBef>
              <a:spcAft>
                <a:spcPct val="0"/>
              </a:spcAft>
              <a:defRPr>
                <a:solidFill>
                  <a:schemeClr val="tx1"/>
                </a:solidFill>
                <a:latin typeface="Calibri" panose="020F0502020204030204" pitchFamily="34" charset="0"/>
              </a:defRPr>
            </a:lvl9pPr>
          </a:lstStyle>
          <a:p>
            <a:fld id="{E3A96F54-BB51-5C44-AE7A-174CFE20D2D3}" type="slidenum">
              <a:rPr lang="en-US" altLang="en-US"/>
              <a:pPr/>
              <a:t>6</a:t>
            </a:fld>
            <a:endParaRPr lang="en-US" altLang="en-US"/>
          </a:p>
        </p:txBody>
      </p:sp>
    </p:spTree>
    <p:extLst>
      <p:ext uri="{BB962C8B-B14F-4D97-AF65-F5344CB8AC3E}">
        <p14:creationId xmlns:p14="http://schemas.microsoft.com/office/powerpoint/2010/main" val="3787775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0D3A-D9D2-5BED-B3C3-CB899BBA83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3074F9-241B-4FB3-D07E-1A31E5F1E0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57E2B04-5247-7984-8D93-DF810FB4535F}"/>
              </a:ext>
            </a:extLst>
          </p:cNvPr>
          <p:cNvSpPr>
            <a:spLocks noGrp="1"/>
          </p:cNvSpPr>
          <p:nvPr>
            <p:ph type="dt" sz="half" idx="10"/>
          </p:nvPr>
        </p:nvSpPr>
        <p:spPr/>
        <p:txBody>
          <a:bodyPr/>
          <a:lstStyle/>
          <a:p>
            <a:pPr>
              <a:defRPr/>
            </a:pPr>
            <a:fld id="{01FE65D7-49EC-F64F-988B-AB1432F72216}" type="datetime1">
              <a:rPr lang="en-US" smtClean="0"/>
              <a:pPr>
                <a:defRPr/>
              </a:pPr>
              <a:t>9/24/2024</a:t>
            </a:fld>
            <a:endParaRPr lang="en-US"/>
          </a:p>
        </p:txBody>
      </p:sp>
      <p:sp>
        <p:nvSpPr>
          <p:cNvPr id="5" name="Footer Placeholder 4">
            <a:extLst>
              <a:ext uri="{FF2B5EF4-FFF2-40B4-BE49-F238E27FC236}">
                <a16:creationId xmlns:a16="http://schemas.microsoft.com/office/drawing/2014/main" id="{776A6654-AD4A-846A-BFBC-41A5006C44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97D0AE-D52F-A923-78B3-D34A8287D087}"/>
              </a:ext>
            </a:extLst>
          </p:cNvPr>
          <p:cNvSpPr>
            <a:spLocks noGrp="1"/>
          </p:cNvSpPr>
          <p:nvPr>
            <p:ph type="sldNum" sz="quarter" idx="12"/>
          </p:nvPr>
        </p:nvSpPr>
        <p:spPr/>
        <p:txBody>
          <a:bodyPr/>
          <a:lstStyle/>
          <a:p>
            <a:fld id="{C78F7FC6-5299-7A47-B256-5F55B7C29DFE}" type="slidenum">
              <a:rPr lang="en-US" altLang="en-US" smtClean="0"/>
              <a:pPr/>
              <a:t>‹#›</a:t>
            </a:fld>
            <a:endParaRPr lang="en-US" altLang="en-US"/>
          </a:p>
        </p:txBody>
      </p:sp>
      <p:pic>
        <p:nvPicPr>
          <p:cNvPr id="7" name="Picture 6">
            <a:extLst>
              <a:ext uri="{FF2B5EF4-FFF2-40B4-BE49-F238E27FC236}">
                <a16:creationId xmlns:a16="http://schemas.microsoft.com/office/drawing/2014/main" id="{2640E37D-7A6C-9070-BF1D-0B24F88775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D5A6271-2A5C-FE9A-714A-BD9DDCB306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7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F101-A050-A319-6F2D-5694A5591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FB841-6271-2976-A71A-EB4586D0D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41D4D-A15B-ABC8-C1B8-FC6CE1BB5D9A}"/>
              </a:ext>
            </a:extLst>
          </p:cNvPr>
          <p:cNvSpPr>
            <a:spLocks noGrp="1"/>
          </p:cNvSpPr>
          <p:nvPr>
            <p:ph type="dt" sz="half" idx="10"/>
          </p:nvPr>
        </p:nvSpPr>
        <p:spPr/>
        <p:txBody>
          <a:bodyPr/>
          <a:lstStyle/>
          <a:p>
            <a:pPr>
              <a:defRPr/>
            </a:pPr>
            <a:fld id="{76684890-1508-374A-9C79-C9F9794E29E3}" type="datetime1">
              <a:rPr lang="en-US" smtClean="0"/>
              <a:pPr>
                <a:defRPr/>
              </a:pPr>
              <a:t>9/24/2024</a:t>
            </a:fld>
            <a:endParaRPr lang="en-US"/>
          </a:p>
        </p:txBody>
      </p:sp>
      <p:sp>
        <p:nvSpPr>
          <p:cNvPr id="5" name="Footer Placeholder 4">
            <a:extLst>
              <a:ext uri="{FF2B5EF4-FFF2-40B4-BE49-F238E27FC236}">
                <a16:creationId xmlns:a16="http://schemas.microsoft.com/office/drawing/2014/main" id="{C3F92600-71C6-1A69-FC3A-5226CC16B92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7A2079-0E24-F8BB-14CC-261483B0E7A5}"/>
              </a:ext>
            </a:extLst>
          </p:cNvPr>
          <p:cNvSpPr>
            <a:spLocks noGrp="1"/>
          </p:cNvSpPr>
          <p:nvPr>
            <p:ph type="sldNum" sz="quarter" idx="12"/>
          </p:nvPr>
        </p:nvSpPr>
        <p:spPr/>
        <p:txBody>
          <a:bodyPr/>
          <a:lstStyle/>
          <a:p>
            <a:fld id="{965E3958-CD0C-5E48-9CB8-1623F9E63B86}" type="slidenum">
              <a:rPr lang="en-US" altLang="en-US" smtClean="0"/>
              <a:pPr/>
              <a:t>‹#›</a:t>
            </a:fld>
            <a:endParaRPr lang="en-US" altLang="en-US"/>
          </a:p>
        </p:txBody>
      </p:sp>
    </p:spTree>
    <p:extLst>
      <p:ext uri="{BB962C8B-B14F-4D97-AF65-F5344CB8AC3E}">
        <p14:creationId xmlns:p14="http://schemas.microsoft.com/office/powerpoint/2010/main" val="357812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DA629-5EAF-CDFD-6F03-6E368C8DE7B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282B6-C394-40B7-4CB7-409CA305268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29491-791C-1A82-79CE-41D7E41C6363}"/>
              </a:ext>
            </a:extLst>
          </p:cNvPr>
          <p:cNvSpPr>
            <a:spLocks noGrp="1"/>
          </p:cNvSpPr>
          <p:nvPr>
            <p:ph type="dt" sz="half" idx="10"/>
          </p:nvPr>
        </p:nvSpPr>
        <p:spPr/>
        <p:txBody>
          <a:bodyPr/>
          <a:lstStyle/>
          <a:p>
            <a:pPr>
              <a:defRPr/>
            </a:pPr>
            <a:fld id="{AF8A8A12-3554-3B48-B974-034869DE278F}" type="datetime1">
              <a:rPr lang="en-US" smtClean="0"/>
              <a:pPr>
                <a:defRPr/>
              </a:pPr>
              <a:t>9/24/2024</a:t>
            </a:fld>
            <a:endParaRPr lang="en-US"/>
          </a:p>
        </p:txBody>
      </p:sp>
      <p:sp>
        <p:nvSpPr>
          <p:cNvPr id="5" name="Footer Placeholder 4">
            <a:extLst>
              <a:ext uri="{FF2B5EF4-FFF2-40B4-BE49-F238E27FC236}">
                <a16:creationId xmlns:a16="http://schemas.microsoft.com/office/drawing/2014/main" id="{3B134979-B3DE-0148-56AC-AA71FB9AB9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4E6756-67A4-529E-8A55-08CC4E3956C6}"/>
              </a:ext>
            </a:extLst>
          </p:cNvPr>
          <p:cNvSpPr>
            <a:spLocks noGrp="1"/>
          </p:cNvSpPr>
          <p:nvPr>
            <p:ph type="sldNum" sz="quarter" idx="12"/>
          </p:nvPr>
        </p:nvSpPr>
        <p:spPr/>
        <p:txBody>
          <a:bodyPr/>
          <a:lstStyle/>
          <a:p>
            <a:fld id="{25DA7209-2159-D041-AE35-E1F80C2141EA}" type="slidenum">
              <a:rPr lang="en-US" altLang="en-US" smtClean="0"/>
              <a:pPr/>
              <a:t>‹#›</a:t>
            </a:fld>
            <a:endParaRPr lang="en-US" altLang="en-US"/>
          </a:p>
        </p:txBody>
      </p:sp>
    </p:spTree>
    <p:extLst>
      <p:ext uri="{BB962C8B-B14F-4D97-AF65-F5344CB8AC3E}">
        <p14:creationId xmlns:p14="http://schemas.microsoft.com/office/powerpoint/2010/main" val="309815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C393-5435-F723-6992-4876DC8B96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BD284-B628-124A-ECB1-7FD1A4B5ED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613CC-C175-F10B-FD26-126935343959}"/>
              </a:ext>
            </a:extLst>
          </p:cNvPr>
          <p:cNvSpPr>
            <a:spLocks noGrp="1"/>
          </p:cNvSpPr>
          <p:nvPr>
            <p:ph type="dt" sz="half" idx="10"/>
          </p:nvPr>
        </p:nvSpPr>
        <p:spPr/>
        <p:txBody>
          <a:bodyPr/>
          <a:lstStyle/>
          <a:p>
            <a:pPr>
              <a:defRPr/>
            </a:pPr>
            <a:fld id="{8AD4C8A0-E0B0-CA40-8AF2-8E2EA1AA5C7A}" type="datetime1">
              <a:rPr lang="en-US" smtClean="0"/>
              <a:pPr>
                <a:defRPr/>
              </a:pPr>
              <a:t>9/24/2024</a:t>
            </a:fld>
            <a:endParaRPr lang="en-US"/>
          </a:p>
        </p:txBody>
      </p:sp>
      <p:sp>
        <p:nvSpPr>
          <p:cNvPr id="5" name="Footer Placeholder 4">
            <a:extLst>
              <a:ext uri="{FF2B5EF4-FFF2-40B4-BE49-F238E27FC236}">
                <a16:creationId xmlns:a16="http://schemas.microsoft.com/office/drawing/2014/main" id="{31A8AE71-4F39-C434-E2F3-0E5A6E3EFDB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CF3BDEF-4F95-2553-0AC9-117C5B889ED7}"/>
              </a:ext>
            </a:extLst>
          </p:cNvPr>
          <p:cNvSpPr>
            <a:spLocks noGrp="1"/>
          </p:cNvSpPr>
          <p:nvPr>
            <p:ph type="sldNum" sz="quarter" idx="12"/>
          </p:nvPr>
        </p:nvSpPr>
        <p:spPr/>
        <p:txBody>
          <a:bodyPr/>
          <a:lstStyle/>
          <a:p>
            <a:fld id="{DA00016E-99F8-9347-A961-82CC4417FFA5}" type="slidenum">
              <a:rPr lang="en-US" altLang="en-US" smtClean="0"/>
              <a:pPr/>
              <a:t>‹#›</a:t>
            </a:fld>
            <a:endParaRPr lang="en-US" altLang="en-US"/>
          </a:p>
        </p:txBody>
      </p:sp>
      <p:cxnSp>
        <p:nvCxnSpPr>
          <p:cNvPr id="7" name="Straight Connector 6">
            <a:extLst>
              <a:ext uri="{FF2B5EF4-FFF2-40B4-BE49-F238E27FC236}">
                <a16:creationId xmlns:a16="http://schemas.microsoft.com/office/drawing/2014/main" id="{AD3A5470-429D-5A36-4F8F-F61F73C8005B}"/>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9098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9055-0280-424B-95E8-F9A89253CC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0C6E65-8F76-7012-538C-EB9FC209AA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CD60D-FE2E-F1DC-7F4B-DD8E1812033F}"/>
              </a:ext>
            </a:extLst>
          </p:cNvPr>
          <p:cNvSpPr>
            <a:spLocks noGrp="1"/>
          </p:cNvSpPr>
          <p:nvPr>
            <p:ph type="dt" sz="half" idx="10"/>
          </p:nvPr>
        </p:nvSpPr>
        <p:spPr/>
        <p:txBody>
          <a:bodyPr/>
          <a:lstStyle/>
          <a:p>
            <a:pPr>
              <a:defRPr/>
            </a:pPr>
            <a:fld id="{D408F330-01CF-2B4D-99A5-78172FD8F0A8}" type="datetime1">
              <a:rPr lang="en-US" smtClean="0"/>
              <a:pPr>
                <a:defRPr/>
              </a:pPr>
              <a:t>9/24/2024</a:t>
            </a:fld>
            <a:endParaRPr lang="en-US"/>
          </a:p>
        </p:txBody>
      </p:sp>
      <p:sp>
        <p:nvSpPr>
          <p:cNvPr id="5" name="Footer Placeholder 4">
            <a:extLst>
              <a:ext uri="{FF2B5EF4-FFF2-40B4-BE49-F238E27FC236}">
                <a16:creationId xmlns:a16="http://schemas.microsoft.com/office/drawing/2014/main" id="{886E05BE-1149-159E-B19C-8319A6C674B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253BCA2-E7B8-FA7C-4BD8-25BA3A470E79}"/>
              </a:ext>
            </a:extLst>
          </p:cNvPr>
          <p:cNvSpPr>
            <a:spLocks noGrp="1"/>
          </p:cNvSpPr>
          <p:nvPr>
            <p:ph type="sldNum" sz="quarter" idx="12"/>
          </p:nvPr>
        </p:nvSpPr>
        <p:spPr/>
        <p:txBody>
          <a:bodyPr/>
          <a:lstStyle/>
          <a:p>
            <a:fld id="{93C8ED31-BE07-154F-9812-D0B1E2D3B430}" type="slidenum">
              <a:rPr lang="en-US" altLang="en-US" smtClean="0"/>
              <a:pPr/>
              <a:t>‹#›</a:t>
            </a:fld>
            <a:endParaRPr lang="en-US" altLang="en-US"/>
          </a:p>
        </p:txBody>
      </p:sp>
    </p:spTree>
    <p:extLst>
      <p:ext uri="{BB962C8B-B14F-4D97-AF65-F5344CB8AC3E}">
        <p14:creationId xmlns:p14="http://schemas.microsoft.com/office/powerpoint/2010/main" val="227485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809-E0A7-1EF4-5427-455C8F322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6532-D51B-F4E1-2552-F42C4754B5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859D-F427-80E2-D833-0F86E9D7DE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6D602-A94D-2480-8E57-B85F651B3C60}"/>
              </a:ext>
            </a:extLst>
          </p:cNvPr>
          <p:cNvSpPr>
            <a:spLocks noGrp="1"/>
          </p:cNvSpPr>
          <p:nvPr>
            <p:ph type="dt" sz="half" idx="10"/>
          </p:nvPr>
        </p:nvSpPr>
        <p:spPr/>
        <p:txBody>
          <a:bodyPr/>
          <a:lstStyle/>
          <a:p>
            <a:pPr>
              <a:defRPr/>
            </a:pPr>
            <a:fld id="{318F1553-3630-4143-AD72-90147ED9C2EB}" type="datetime1">
              <a:rPr lang="en-US" smtClean="0"/>
              <a:pPr>
                <a:defRPr/>
              </a:pPr>
              <a:t>9/24/2024</a:t>
            </a:fld>
            <a:endParaRPr lang="en-US"/>
          </a:p>
        </p:txBody>
      </p:sp>
      <p:sp>
        <p:nvSpPr>
          <p:cNvPr id="6" name="Footer Placeholder 5">
            <a:extLst>
              <a:ext uri="{FF2B5EF4-FFF2-40B4-BE49-F238E27FC236}">
                <a16:creationId xmlns:a16="http://schemas.microsoft.com/office/drawing/2014/main" id="{D9BB130B-29C1-0AB3-6D56-E26ECC6636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4107F05-0A50-A2DA-083C-A11CFFE23789}"/>
              </a:ext>
            </a:extLst>
          </p:cNvPr>
          <p:cNvSpPr>
            <a:spLocks noGrp="1"/>
          </p:cNvSpPr>
          <p:nvPr>
            <p:ph type="sldNum" sz="quarter" idx="12"/>
          </p:nvPr>
        </p:nvSpPr>
        <p:spPr/>
        <p:txBody>
          <a:bodyPr/>
          <a:lstStyle/>
          <a:p>
            <a:fld id="{D7218898-3D4B-B147-A230-3CAF2022438F}" type="slidenum">
              <a:rPr lang="en-US" altLang="en-US" smtClean="0"/>
              <a:pPr/>
              <a:t>‹#›</a:t>
            </a:fld>
            <a:endParaRPr lang="en-US" altLang="en-US"/>
          </a:p>
        </p:txBody>
      </p:sp>
    </p:spTree>
    <p:extLst>
      <p:ext uri="{BB962C8B-B14F-4D97-AF65-F5344CB8AC3E}">
        <p14:creationId xmlns:p14="http://schemas.microsoft.com/office/powerpoint/2010/main" val="1148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F9A7-D546-B942-9E2F-A0789579D97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6CD7-31BC-771D-6679-BC231BE18A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D5B15-956A-9C86-CC18-33F6660E184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6C773A-8606-C1C5-7288-A7392D77A7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5ECA-2BB6-FA99-5FB3-DEC35F100F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094556-355F-2F71-630F-A4B05BB14D52}"/>
              </a:ext>
            </a:extLst>
          </p:cNvPr>
          <p:cNvSpPr>
            <a:spLocks noGrp="1"/>
          </p:cNvSpPr>
          <p:nvPr>
            <p:ph type="dt" sz="half" idx="10"/>
          </p:nvPr>
        </p:nvSpPr>
        <p:spPr/>
        <p:txBody>
          <a:bodyPr/>
          <a:lstStyle/>
          <a:p>
            <a:pPr>
              <a:defRPr/>
            </a:pPr>
            <a:fld id="{05524E01-67E6-6147-A242-2B96035076E9}" type="datetime1">
              <a:rPr lang="en-US" smtClean="0"/>
              <a:pPr>
                <a:defRPr/>
              </a:pPr>
              <a:t>9/24/2024</a:t>
            </a:fld>
            <a:endParaRPr lang="en-US"/>
          </a:p>
        </p:txBody>
      </p:sp>
      <p:sp>
        <p:nvSpPr>
          <p:cNvPr id="8" name="Footer Placeholder 7">
            <a:extLst>
              <a:ext uri="{FF2B5EF4-FFF2-40B4-BE49-F238E27FC236}">
                <a16:creationId xmlns:a16="http://schemas.microsoft.com/office/drawing/2014/main" id="{573ABDDF-8263-1AE1-0C83-B498EC62CA6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95A6C8F-7EBD-1D75-C570-7EC87DD7E007}"/>
              </a:ext>
            </a:extLst>
          </p:cNvPr>
          <p:cNvSpPr>
            <a:spLocks noGrp="1"/>
          </p:cNvSpPr>
          <p:nvPr>
            <p:ph type="sldNum" sz="quarter" idx="12"/>
          </p:nvPr>
        </p:nvSpPr>
        <p:spPr/>
        <p:txBody>
          <a:bodyPr/>
          <a:lstStyle/>
          <a:p>
            <a:fld id="{7AADD74D-3EC1-9C42-B006-7F03FA8FDF0D}" type="slidenum">
              <a:rPr lang="en-US" altLang="en-US" smtClean="0"/>
              <a:pPr/>
              <a:t>‹#›</a:t>
            </a:fld>
            <a:endParaRPr lang="en-US" altLang="en-US"/>
          </a:p>
        </p:txBody>
      </p:sp>
    </p:spTree>
    <p:extLst>
      <p:ext uri="{BB962C8B-B14F-4D97-AF65-F5344CB8AC3E}">
        <p14:creationId xmlns:p14="http://schemas.microsoft.com/office/powerpoint/2010/main" val="424288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353F-7535-EE53-2A8E-BE92A5E64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55E83D-8910-E6FE-8BC6-26AA6C488D43}"/>
              </a:ext>
            </a:extLst>
          </p:cNvPr>
          <p:cNvSpPr>
            <a:spLocks noGrp="1"/>
          </p:cNvSpPr>
          <p:nvPr>
            <p:ph type="dt" sz="half" idx="10"/>
          </p:nvPr>
        </p:nvSpPr>
        <p:spPr/>
        <p:txBody>
          <a:bodyPr/>
          <a:lstStyle/>
          <a:p>
            <a:pPr>
              <a:defRPr/>
            </a:pPr>
            <a:fld id="{BBCCEA51-12FC-1A40-B3FA-635204CF0763}" type="datetime1">
              <a:rPr lang="en-US" smtClean="0"/>
              <a:pPr>
                <a:defRPr/>
              </a:pPr>
              <a:t>9/24/2024</a:t>
            </a:fld>
            <a:endParaRPr lang="en-US"/>
          </a:p>
        </p:txBody>
      </p:sp>
      <p:sp>
        <p:nvSpPr>
          <p:cNvPr id="4" name="Footer Placeholder 3">
            <a:extLst>
              <a:ext uri="{FF2B5EF4-FFF2-40B4-BE49-F238E27FC236}">
                <a16:creationId xmlns:a16="http://schemas.microsoft.com/office/drawing/2014/main" id="{C4438C73-89F7-E9F5-8FD0-F1ECFE046D3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692070F-A6FB-EF65-79FF-B1F320F7EF2E}"/>
              </a:ext>
            </a:extLst>
          </p:cNvPr>
          <p:cNvSpPr>
            <a:spLocks noGrp="1"/>
          </p:cNvSpPr>
          <p:nvPr>
            <p:ph type="sldNum" sz="quarter" idx="12"/>
          </p:nvPr>
        </p:nvSpPr>
        <p:spPr/>
        <p:txBody>
          <a:bodyPr/>
          <a:lstStyle/>
          <a:p>
            <a:fld id="{6DB725A4-62E2-2347-8471-D1DA7C53BB3B}" type="slidenum">
              <a:rPr lang="en-US" altLang="en-US" smtClean="0"/>
              <a:pPr/>
              <a:t>‹#›</a:t>
            </a:fld>
            <a:endParaRPr lang="en-US" altLang="en-US"/>
          </a:p>
        </p:txBody>
      </p:sp>
    </p:spTree>
    <p:extLst>
      <p:ext uri="{BB962C8B-B14F-4D97-AF65-F5344CB8AC3E}">
        <p14:creationId xmlns:p14="http://schemas.microsoft.com/office/powerpoint/2010/main" val="6583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111C0-3612-704E-66C9-F5BAA5800529}"/>
              </a:ext>
            </a:extLst>
          </p:cNvPr>
          <p:cNvSpPr>
            <a:spLocks noGrp="1"/>
          </p:cNvSpPr>
          <p:nvPr>
            <p:ph type="dt" sz="half" idx="10"/>
          </p:nvPr>
        </p:nvSpPr>
        <p:spPr/>
        <p:txBody>
          <a:bodyPr/>
          <a:lstStyle/>
          <a:p>
            <a:pPr>
              <a:defRPr/>
            </a:pPr>
            <a:fld id="{1FA389BF-AEBF-FB45-90E7-0AC96C9CEFF4}" type="datetime1">
              <a:rPr lang="en-US" smtClean="0"/>
              <a:pPr>
                <a:defRPr/>
              </a:pPr>
              <a:t>9/24/2024</a:t>
            </a:fld>
            <a:endParaRPr lang="en-US"/>
          </a:p>
        </p:txBody>
      </p:sp>
      <p:sp>
        <p:nvSpPr>
          <p:cNvPr id="3" name="Footer Placeholder 2">
            <a:extLst>
              <a:ext uri="{FF2B5EF4-FFF2-40B4-BE49-F238E27FC236}">
                <a16:creationId xmlns:a16="http://schemas.microsoft.com/office/drawing/2014/main" id="{0E29084B-BF8E-66B6-E569-97261152F337}"/>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772144F-02B1-C92E-0906-3065F9F4BBD6}"/>
              </a:ext>
            </a:extLst>
          </p:cNvPr>
          <p:cNvSpPr>
            <a:spLocks noGrp="1"/>
          </p:cNvSpPr>
          <p:nvPr>
            <p:ph type="sldNum" sz="quarter" idx="12"/>
          </p:nvPr>
        </p:nvSpPr>
        <p:spPr/>
        <p:txBody>
          <a:bodyPr/>
          <a:lstStyle/>
          <a:p>
            <a:fld id="{C4301D99-5056-BC43-9AB6-19F39FAC6E88}" type="slidenum">
              <a:rPr lang="en-US" altLang="en-US" smtClean="0"/>
              <a:pPr/>
              <a:t>‹#›</a:t>
            </a:fld>
            <a:endParaRPr lang="en-US" altLang="en-US"/>
          </a:p>
        </p:txBody>
      </p:sp>
    </p:spTree>
    <p:extLst>
      <p:ext uri="{BB962C8B-B14F-4D97-AF65-F5344CB8AC3E}">
        <p14:creationId xmlns:p14="http://schemas.microsoft.com/office/powerpoint/2010/main" val="37877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26CA-5EEE-F729-14FB-BFEE81B044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A2F1FE1-C796-7E31-D711-B4589500845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818CB8-9E6A-A25E-5645-A1BD7756B3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913D52-1C6D-97DF-32F9-242761264D42}"/>
              </a:ext>
            </a:extLst>
          </p:cNvPr>
          <p:cNvSpPr>
            <a:spLocks noGrp="1"/>
          </p:cNvSpPr>
          <p:nvPr>
            <p:ph type="dt" sz="half" idx="10"/>
          </p:nvPr>
        </p:nvSpPr>
        <p:spPr/>
        <p:txBody>
          <a:bodyPr/>
          <a:lstStyle/>
          <a:p>
            <a:pPr>
              <a:defRPr/>
            </a:pPr>
            <a:fld id="{2E56ACF4-15F7-3F42-9FA1-03E5B00AC0FC}" type="datetime1">
              <a:rPr lang="en-US" smtClean="0"/>
              <a:pPr>
                <a:defRPr/>
              </a:pPr>
              <a:t>9/24/2024</a:t>
            </a:fld>
            <a:endParaRPr lang="en-US"/>
          </a:p>
        </p:txBody>
      </p:sp>
      <p:sp>
        <p:nvSpPr>
          <p:cNvPr id="6" name="Footer Placeholder 5">
            <a:extLst>
              <a:ext uri="{FF2B5EF4-FFF2-40B4-BE49-F238E27FC236}">
                <a16:creationId xmlns:a16="http://schemas.microsoft.com/office/drawing/2014/main" id="{A6E07BF1-9A3E-BD53-D506-C38D9847B69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91F4FAB-474F-99DD-E0CA-32DCE44AD6B2}"/>
              </a:ext>
            </a:extLst>
          </p:cNvPr>
          <p:cNvSpPr>
            <a:spLocks noGrp="1"/>
          </p:cNvSpPr>
          <p:nvPr>
            <p:ph type="sldNum" sz="quarter" idx="12"/>
          </p:nvPr>
        </p:nvSpPr>
        <p:spPr/>
        <p:txBody>
          <a:bodyPr/>
          <a:lstStyle/>
          <a:p>
            <a:fld id="{68AF630C-C849-7C41-BCF9-D786A1ACC089}" type="slidenum">
              <a:rPr lang="en-US" altLang="en-US" smtClean="0"/>
              <a:pPr/>
              <a:t>‹#›</a:t>
            </a:fld>
            <a:endParaRPr lang="en-US" altLang="en-US"/>
          </a:p>
        </p:txBody>
      </p:sp>
    </p:spTree>
    <p:extLst>
      <p:ext uri="{BB962C8B-B14F-4D97-AF65-F5344CB8AC3E}">
        <p14:creationId xmlns:p14="http://schemas.microsoft.com/office/powerpoint/2010/main" val="172450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65CF-DB51-6456-7517-5E1B13D5559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A58DA7-58D0-96BE-BDBA-AC4F149E81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9A84AFA-01CB-64E6-A19A-694451DE68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686C47-4390-14B9-3CB5-4CC9D284F0CB}"/>
              </a:ext>
            </a:extLst>
          </p:cNvPr>
          <p:cNvSpPr>
            <a:spLocks noGrp="1"/>
          </p:cNvSpPr>
          <p:nvPr>
            <p:ph type="dt" sz="half" idx="10"/>
          </p:nvPr>
        </p:nvSpPr>
        <p:spPr/>
        <p:txBody>
          <a:bodyPr/>
          <a:lstStyle/>
          <a:p>
            <a:pPr>
              <a:defRPr/>
            </a:pPr>
            <a:fld id="{DFBB1270-D220-AA4B-A51C-96C4A4D73261}" type="datetime1">
              <a:rPr lang="en-US" smtClean="0"/>
              <a:pPr>
                <a:defRPr/>
              </a:pPr>
              <a:t>9/24/2024</a:t>
            </a:fld>
            <a:endParaRPr lang="en-US"/>
          </a:p>
        </p:txBody>
      </p:sp>
      <p:sp>
        <p:nvSpPr>
          <p:cNvPr id="6" name="Footer Placeholder 5">
            <a:extLst>
              <a:ext uri="{FF2B5EF4-FFF2-40B4-BE49-F238E27FC236}">
                <a16:creationId xmlns:a16="http://schemas.microsoft.com/office/drawing/2014/main" id="{69315414-2549-B9B6-2670-E383AD4008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64BE94-FE3E-9FBF-46A4-4D0EA36E2A5C}"/>
              </a:ext>
            </a:extLst>
          </p:cNvPr>
          <p:cNvSpPr>
            <a:spLocks noGrp="1"/>
          </p:cNvSpPr>
          <p:nvPr>
            <p:ph type="sldNum" sz="quarter" idx="12"/>
          </p:nvPr>
        </p:nvSpPr>
        <p:spPr/>
        <p:txBody>
          <a:bodyPr/>
          <a:lstStyle/>
          <a:p>
            <a:fld id="{066CF0A7-D3B5-EA4B-B28A-E0CDFF7C4C72}" type="slidenum">
              <a:rPr lang="en-US" altLang="en-US" smtClean="0"/>
              <a:pPr/>
              <a:t>‹#›</a:t>
            </a:fld>
            <a:endParaRPr lang="en-US" altLang="en-US"/>
          </a:p>
        </p:txBody>
      </p:sp>
    </p:spTree>
    <p:extLst>
      <p:ext uri="{BB962C8B-B14F-4D97-AF65-F5344CB8AC3E}">
        <p14:creationId xmlns:p14="http://schemas.microsoft.com/office/powerpoint/2010/main" val="130827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E4CCDD-52C7-C463-6046-77313774D6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D43661-6312-F5C3-6BEF-285E65B247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70E34-1A2D-5A72-2F61-325E56769CC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E6BB1C6-CD55-7448-BEB9-0CD1ABF31E22}" type="datetime1">
              <a:rPr lang="en-US" smtClean="0"/>
              <a:pPr>
                <a:defRPr/>
              </a:pPr>
              <a:t>9/24/2024</a:t>
            </a:fld>
            <a:endParaRPr lang="en-US"/>
          </a:p>
        </p:txBody>
      </p:sp>
      <p:sp>
        <p:nvSpPr>
          <p:cNvPr id="5" name="Footer Placeholder 4">
            <a:extLst>
              <a:ext uri="{FF2B5EF4-FFF2-40B4-BE49-F238E27FC236}">
                <a16:creationId xmlns:a16="http://schemas.microsoft.com/office/drawing/2014/main" id="{7FFE6444-5D7A-DF01-D333-9B51A4F7D45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154BE59-91AE-DE76-32BB-9CED2D761A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0458F1-2E4A-934F-BE82-84C0DE95817A}" type="slidenum">
              <a:rPr lang="en-US" altLang="en-US" smtClean="0"/>
              <a:pPr/>
              <a:t>‹#›</a:t>
            </a:fld>
            <a:endParaRPr lang="en-US" altLang="en-US"/>
          </a:p>
        </p:txBody>
      </p:sp>
    </p:spTree>
    <p:extLst>
      <p:ext uri="{BB962C8B-B14F-4D97-AF65-F5344CB8AC3E}">
        <p14:creationId xmlns:p14="http://schemas.microsoft.com/office/powerpoint/2010/main" val="2196476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cademicSenate@sa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69B9-EBE9-2237-1F25-43F9078E80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8DC0EC-21D4-7069-1163-8E7EE8EB091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3DAD6C1-B9B3-ADF7-337E-4D8E00D43721}"/>
              </a:ext>
            </a:extLst>
          </p:cNvPr>
          <p:cNvSpPr>
            <a:spLocks noGrp="1"/>
          </p:cNvSpPr>
          <p:nvPr>
            <p:ph type="sldNum" sz="quarter" idx="12"/>
          </p:nvPr>
        </p:nvSpPr>
        <p:spPr/>
        <p:txBody>
          <a:bodyPr/>
          <a:lstStyle/>
          <a:p>
            <a:fld id="{DA00016E-99F8-9347-A961-82CC4417FFA5}" type="slidenum">
              <a:rPr lang="en-US" altLang="en-US" smtClean="0"/>
              <a:pPr/>
              <a:t>1</a:t>
            </a:fld>
            <a:endParaRPr lang="en-US" altLang="en-US"/>
          </a:p>
        </p:txBody>
      </p:sp>
    </p:spTree>
    <p:extLst>
      <p:ext uri="{BB962C8B-B14F-4D97-AF65-F5344CB8AC3E}">
        <p14:creationId xmlns:p14="http://schemas.microsoft.com/office/powerpoint/2010/main" val="301035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7" name="Picture 93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5760354" y="-79517"/>
            <a:ext cx="4795614" cy="1217419"/>
          </a:xfrm>
        </p:spPr>
        <p:txBody>
          <a:bodyPr vert="horz" lIns="91440" tIns="45720" rIns="91440" bIns="45720" rtlCol="0">
            <a:normAutofit/>
          </a:bodyPr>
          <a:lstStyle/>
          <a:p>
            <a:pPr defTabSz="914400"/>
            <a:r>
              <a:rPr lang="en-US" altLang="en-US" b="1">
                <a:solidFill>
                  <a:srgbClr val="C00000"/>
                </a:solidFill>
              </a:rPr>
              <a:t>President’s Report</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2</a:t>
            </a:fld>
            <a:endParaRPr lang="en-US" altLang="en-US" sz="825">
              <a:solidFill>
                <a:srgbClr val="FFFFFF"/>
              </a:solidFill>
              <a:latin typeface="Calibri" panose="020F0502020204030204"/>
            </a:endParaRPr>
          </a:p>
        </p:txBody>
      </p:sp>
      <p:pic>
        <p:nvPicPr>
          <p:cNvPr id="3" name="Picture 2">
            <a:extLst>
              <a:ext uri="{FF2B5EF4-FFF2-40B4-BE49-F238E27FC236}">
                <a16:creationId xmlns:a16="http://schemas.microsoft.com/office/drawing/2014/main" id="{963DFC45-1614-4C44-29BF-1F7B2AAA8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7" y="0"/>
            <a:ext cx="5709720" cy="1058387"/>
          </a:xfrm>
          <a:prstGeom prst="rect">
            <a:avLst/>
          </a:prstGeom>
          <a:solidFill>
            <a:schemeClr val="bg1"/>
          </a:solidFill>
        </p:spPr>
      </p:pic>
      <p:sp>
        <p:nvSpPr>
          <p:cNvPr id="2" name="TextBox 1">
            <a:extLst>
              <a:ext uri="{FF2B5EF4-FFF2-40B4-BE49-F238E27FC236}">
                <a16:creationId xmlns:a16="http://schemas.microsoft.com/office/drawing/2014/main" id="{0E070879-BF36-2606-1F27-75480C43DC39}"/>
              </a:ext>
            </a:extLst>
          </p:cNvPr>
          <p:cNvSpPr txBox="1"/>
          <p:nvPr/>
        </p:nvSpPr>
        <p:spPr>
          <a:xfrm>
            <a:off x="123683" y="1244529"/>
            <a:ext cx="5474731" cy="430887"/>
          </a:xfrm>
          <a:prstGeom prst="rect">
            <a:avLst/>
          </a:prstGeom>
          <a:noFill/>
        </p:spPr>
        <p:txBody>
          <a:bodyPr wrap="square" lIns="91440" tIns="45720" rIns="91440" bIns="45720" rtlCol="0" anchor="t">
            <a:spAutoFit/>
          </a:bodyPr>
          <a:lstStyle/>
          <a:p>
            <a:r>
              <a:rPr lang="en-US" sz="2200" b="1" dirty="0"/>
              <a:t>Board of Trustee's Meeting – Sept 23</a:t>
            </a:r>
            <a:endParaRPr lang="en-US" sz="2200" dirty="0">
              <a:ea typeface="Calibri"/>
              <a:cs typeface="Calibri"/>
            </a:endParaRPr>
          </a:p>
        </p:txBody>
      </p:sp>
      <p:sp>
        <p:nvSpPr>
          <p:cNvPr id="6" name="Content Placeholder 5">
            <a:extLst>
              <a:ext uri="{FF2B5EF4-FFF2-40B4-BE49-F238E27FC236}">
                <a16:creationId xmlns:a16="http://schemas.microsoft.com/office/drawing/2014/main" id="{ABEEB35B-87BF-B573-CE5A-06778D913611}"/>
              </a:ext>
            </a:extLst>
          </p:cNvPr>
          <p:cNvSpPr>
            <a:spLocks noGrp="1"/>
          </p:cNvSpPr>
          <p:nvPr>
            <p:ph idx="1"/>
          </p:nvPr>
        </p:nvSpPr>
        <p:spPr>
          <a:xfrm>
            <a:off x="82740" y="1761503"/>
            <a:ext cx="8919370" cy="4663878"/>
          </a:xfrm>
        </p:spPr>
        <p:txBody>
          <a:bodyPr>
            <a:normAutofit/>
          </a:bodyPr>
          <a:lstStyle/>
          <a:p>
            <a:pPr marL="0" indent="0">
              <a:buNone/>
            </a:pPr>
            <a:r>
              <a:rPr lang="en-US" sz="1700" b="1" dirty="0"/>
              <a:t>Project Labor Agreement Signing with LA/OC Building Trades Council: 10-year agreement</a:t>
            </a:r>
          </a:p>
          <a:p>
            <a:pPr marL="0" indent="0">
              <a:buNone/>
            </a:pPr>
            <a:endParaRPr lang="en-US" sz="1700" b="1" dirty="0"/>
          </a:p>
          <a:p>
            <a:pPr marL="0" indent="0">
              <a:buNone/>
            </a:pPr>
            <a:r>
              <a:rPr lang="en-US" sz="1700" b="1" dirty="0"/>
              <a:t>Chancellor’s Report </a:t>
            </a:r>
          </a:p>
          <a:p>
            <a:pPr marL="0" indent="0">
              <a:buNone/>
            </a:pPr>
            <a:r>
              <a:rPr lang="en-US" sz="1700" dirty="0"/>
              <a:t>Founding Partners for </a:t>
            </a:r>
            <a:r>
              <a:rPr lang="en-US" sz="1700" b="1" dirty="0"/>
              <a:t>Digital Center for Innovation, Transformation and Equity</a:t>
            </a:r>
            <a:r>
              <a:rPr lang="en-US" sz="1700" dirty="0"/>
              <a:t>– led by Foothill-</a:t>
            </a:r>
            <a:r>
              <a:rPr lang="en-US" sz="1700" dirty="0" err="1"/>
              <a:t>DeAnza</a:t>
            </a:r>
            <a:r>
              <a:rPr lang="en-US" sz="1700" dirty="0"/>
              <a:t> College, RSCCD – 1 of 5 Founding Partners</a:t>
            </a:r>
          </a:p>
          <a:p>
            <a:pPr marL="0" indent="0">
              <a:buNone/>
            </a:pPr>
            <a:endParaRPr lang="en-US" sz="1700" dirty="0"/>
          </a:p>
          <a:p>
            <a:pPr marL="0" indent="0">
              <a:buNone/>
            </a:pPr>
            <a:r>
              <a:rPr lang="en-US" sz="1700" dirty="0"/>
              <a:t>From CCCCO (CA Community Colleges Chancellor’s Office)</a:t>
            </a:r>
          </a:p>
          <a:p>
            <a:pPr marL="0" indent="0">
              <a:buNone/>
            </a:pPr>
            <a:r>
              <a:rPr lang="en-US" sz="1700" dirty="0"/>
              <a:t>How is the Digital Center currently structured and funded?</a:t>
            </a:r>
          </a:p>
          <a:p>
            <a:pPr marL="0" indent="0">
              <a:buNone/>
            </a:pPr>
            <a:r>
              <a:rPr lang="en-US" sz="1600" dirty="0"/>
              <a:t>“ Future resourcing will include </a:t>
            </a:r>
            <a:r>
              <a:rPr lang="en-US" sz="1600" b="1" dirty="0"/>
              <a:t>founding partner districts </a:t>
            </a:r>
            <a:r>
              <a:rPr lang="en-US" sz="1600" dirty="0"/>
              <a:t>that will contribute </a:t>
            </a:r>
            <a:r>
              <a:rPr lang="en-US" sz="1600" b="1" dirty="0"/>
              <a:t>expertise and resources</a:t>
            </a:r>
            <a:r>
              <a:rPr lang="en-US" sz="1600" dirty="0"/>
              <a:t>, as well as a mix of </a:t>
            </a:r>
            <a:r>
              <a:rPr lang="en-US" sz="1600" b="1" dirty="0"/>
              <a:t>additional funding sources including direct funding </a:t>
            </a:r>
            <a:r>
              <a:rPr lang="en-US" sz="1600" dirty="0"/>
              <a:t>from state agencies and </a:t>
            </a:r>
            <a:r>
              <a:rPr lang="en-US" sz="1600" b="1" dirty="0"/>
              <a:t>strategic partner districts</a:t>
            </a:r>
            <a:r>
              <a:rPr lang="en-US" sz="1600" dirty="0"/>
              <a:t>, grants, private sector and philanthropic contributions.”</a:t>
            </a:r>
          </a:p>
          <a:p>
            <a:pPr marL="0" indent="0">
              <a:buNone/>
            </a:pPr>
            <a:endParaRPr lang="en-US" sz="1600" dirty="0"/>
          </a:p>
          <a:p>
            <a:pPr marL="0" indent="0">
              <a:buNone/>
            </a:pPr>
            <a:r>
              <a:rPr lang="en-US" sz="1600" b="1" dirty="0"/>
              <a:t>Next Board Meeting – October 14 at SCC</a:t>
            </a:r>
          </a:p>
          <a:p>
            <a:pPr marL="0" indent="0">
              <a:buNone/>
            </a:pPr>
            <a:r>
              <a:rPr lang="en-US" sz="1600" dirty="0"/>
              <a:t>Requested Discussion Item – ASCIP Rebate </a:t>
            </a:r>
          </a:p>
        </p:txBody>
      </p:sp>
    </p:spTree>
    <p:extLst>
      <p:ext uri="{BB962C8B-B14F-4D97-AF65-F5344CB8AC3E}">
        <p14:creationId xmlns:p14="http://schemas.microsoft.com/office/powerpoint/2010/main" val="1722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5760354" y="-79517"/>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3</a:t>
            </a:fld>
            <a:endParaRPr lang="en-US" altLang="en-US" sz="825">
              <a:solidFill>
                <a:srgbClr val="FFFFFF"/>
              </a:solidFill>
              <a:latin typeface="Calibri" panose="020F0502020204030204"/>
            </a:endParaRPr>
          </a:p>
        </p:txBody>
      </p:sp>
      <p:sp>
        <p:nvSpPr>
          <p:cNvPr id="6" name="Content Placeholder 5">
            <a:extLst>
              <a:ext uri="{FF2B5EF4-FFF2-40B4-BE49-F238E27FC236}">
                <a16:creationId xmlns:a16="http://schemas.microsoft.com/office/drawing/2014/main" id="{ABEEB35B-87BF-B573-CE5A-06778D913611}"/>
              </a:ext>
            </a:extLst>
          </p:cNvPr>
          <p:cNvSpPr>
            <a:spLocks noGrp="1"/>
          </p:cNvSpPr>
          <p:nvPr>
            <p:ph idx="1"/>
          </p:nvPr>
        </p:nvSpPr>
        <p:spPr>
          <a:xfrm>
            <a:off x="82739" y="1761503"/>
            <a:ext cx="8710968" cy="5030533"/>
          </a:xfrm>
        </p:spPr>
        <p:txBody>
          <a:bodyPr>
            <a:normAutofit/>
          </a:bodyPr>
          <a:lstStyle/>
          <a:p>
            <a:pPr marL="0" indent="0">
              <a:lnSpc>
                <a:spcPct val="110000"/>
              </a:lnSpc>
              <a:spcBef>
                <a:spcPts val="0"/>
              </a:spcBef>
              <a:buNone/>
            </a:pPr>
            <a:r>
              <a:rPr lang="en-US" dirty="0">
                <a:solidFill>
                  <a:srgbClr val="000000"/>
                </a:solidFill>
              </a:rPr>
              <a:t>Non-credit and Faculty Obligation Number (FON)</a:t>
            </a:r>
          </a:p>
          <a:p>
            <a:pPr marL="0" indent="0">
              <a:lnSpc>
                <a:spcPct val="110000"/>
              </a:lnSpc>
              <a:spcBef>
                <a:spcPts val="0"/>
              </a:spcBef>
              <a:buNone/>
            </a:pPr>
            <a:r>
              <a:rPr lang="en-US" dirty="0">
                <a:solidFill>
                  <a:srgbClr val="000000"/>
                </a:solidFill>
              </a:rPr>
              <a:t>	State Chancellor recommending legislation to include non-credit in the 	FON – when? </a:t>
            </a:r>
          </a:p>
          <a:p>
            <a:pPr marL="0" indent="0">
              <a:lnSpc>
                <a:spcPct val="110000"/>
              </a:lnSpc>
              <a:spcBef>
                <a:spcPts val="0"/>
              </a:spcBef>
              <a:buNone/>
            </a:pPr>
            <a:endParaRPr lang="en-US" dirty="0">
              <a:solidFill>
                <a:srgbClr val="000000"/>
              </a:solidFill>
            </a:endParaRPr>
          </a:p>
          <a:p>
            <a:pPr marL="0" indent="0">
              <a:lnSpc>
                <a:spcPct val="110000"/>
              </a:lnSpc>
              <a:spcBef>
                <a:spcPts val="0"/>
              </a:spcBef>
              <a:buNone/>
            </a:pPr>
            <a:r>
              <a:rPr lang="en-US" dirty="0">
                <a:solidFill>
                  <a:srgbClr val="000000"/>
                </a:solidFill>
              </a:rPr>
              <a:t>	Resolution for Plenary encouraging/recommending review of FON to 	include Non-credit??</a:t>
            </a:r>
          </a:p>
          <a:p>
            <a:pPr marL="0" indent="0">
              <a:lnSpc>
                <a:spcPct val="110000"/>
              </a:lnSpc>
              <a:spcBef>
                <a:spcPts val="0"/>
              </a:spcBef>
              <a:buNone/>
            </a:pPr>
            <a:r>
              <a:rPr lang="en-US" dirty="0">
                <a:solidFill>
                  <a:srgbClr val="000000"/>
                </a:solidFill>
              </a:rPr>
              <a:t>		</a:t>
            </a:r>
            <a:r>
              <a:rPr lang="en-US" b="0" i="0" dirty="0">
                <a:solidFill>
                  <a:srgbClr val="221F2B"/>
                </a:solidFill>
                <a:effectLst/>
                <a:highlight>
                  <a:srgbClr val="FFFF00"/>
                </a:highlight>
              </a:rPr>
              <a:t>Area meeting resolutions due October 18 by 11:59 p.m.</a:t>
            </a:r>
          </a:p>
          <a:p>
            <a:pPr marL="0" indent="0">
              <a:lnSpc>
                <a:spcPct val="110000"/>
              </a:lnSpc>
              <a:spcBef>
                <a:spcPts val="0"/>
              </a:spcBef>
              <a:buNone/>
            </a:pPr>
            <a:endParaRPr lang="en-US" dirty="0">
              <a:solidFill>
                <a:srgbClr val="221F2B"/>
              </a:solidFill>
            </a:endParaRPr>
          </a:p>
          <a:p>
            <a:pPr marL="0" indent="0">
              <a:lnSpc>
                <a:spcPct val="110000"/>
              </a:lnSpc>
              <a:spcBef>
                <a:spcPts val="0"/>
              </a:spcBef>
              <a:buNone/>
            </a:pPr>
            <a:r>
              <a:rPr lang="en-US" b="0" i="0" dirty="0">
                <a:solidFill>
                  <a:srgbClr val="221F2B"/>
                </a:solidFill>
                <a:effectLst/>
              </a:rPr>
              <a:t>AB2277 – Increasing PT load </a:t>
            </a:r>
            <a:r>
              <a:rPr lang="en-US" dirty="0"/>
              <a:t>as up to a range of 80 percent to 85 percent of what is assigned for full-time faculty, rather than 60 percent to 67 percent</a:t>
            </a:r>
          </a:p>
          <a:p>
            <a:pPr marL="0" indent="0">
              <a:lnSpc>
                <a:spcPct val="110000"/>
              </a:lnSpc>
              <a:spcBef>
                <a:spcPts val="0"/>
              </a:spcBef>
              <a:buNone/>
            </a:pPr>
            <a:r>
              <a:rPr lang="en-US" b="0" i="0" dirty="0">
                <a:solidFill>
                  <a:srgbClr val="221F2B"/>
                </a:solidFill>
                <a:effectLst/>
              </a:rPr>
              <a:t>		Newsom </a:t>
            </a:r>
            <a:r>
              <a:rPr lang="en-US" dirty="0">
                <a:solidFill>
                  <a:srgbClr val="221F2B"/>
                </a:solidFill>
              </a:rPr>
              <a:t>vetoed on September 22 – fiscal impact</a:t>
            </a:r>
            <a:endParaRPr lang="en-US" b="0" i="0" dirty="0">
              <a:solidFill>
                <a:srgbClr val="221F2B"/>
              </a:solidFill>
              <a:effectLst/>
            </a:endParaRPr>
          </a:p>
          <a:p>
            <a:pPr marL="0" indent="0">
              <a:lnSpc>
                <a:spcPct val="110000"/>
              </a:lnSpc>
              <a:spcBef>
                <a:spcPts val="0"/>
              </a:spcBef>
              <a:buNone/>
            </a:pPr>
            <a:endParaRPr lang="en-US" dirty="0">
              <a:solidFill>
                <a:srgbClr val="000000"/>
              </a:solidFill>
              <a:highlight>
                <a:srgbClr val="FFFF00"/>
              </a:highlight>
            </a:endParaRPr>
          </a:p>
          <a:p>
            <a:pPr marL="0" indent="0">
              <a:lnSpc>
                <a:spcPct val="110000"/>
              </a:lnSpc>
              <a:spcBef>
                <a:spcPts val="0"/>
              </a:spcBef>
              <a:buNone/>
            </a:pPr>
            <a:endParaRPr lang="en-US" b="0" i="0" dirty="0">
              <a:solidFill>
                <a:srgbClr val="000000"/>
              </a:solidFill>
              <a:effectLst/>
            </a:endParaRPr>
          </a:p>
          <a:p>
            <a:pPr marL="0" indent="0">
              <a:lnSpc>
                <a:spcPct val="110000"/>
              </a:lnSpc>
              <a:spcBef>
                <a:spcPts val="0"/>
              </a:spcBef>
              <a:buNone/>
            </a:pPr>
            <a:endParaRPr lang="en-US" b="0" i="0" dirty="0">
              <a:solidFill>
                <a:srgbClr val="000000"/>
              </a:solidFill>
              <a:effectLst/>
              <a:highlight>
                <a:srgbClr val="FFFF00"/>
              </a:highlight>
            </a:endParaRPr>
          </a:p>
        </p:txBody>
      </p:sp>
      <p:pic>
        <p:nvPicPr>
          <p:cNvPr id="4" name="Picture 2">
            <a:extLst>
              <a:ext uri="{FF2B5EF4-FFF2-40B4-BE49-F238E27FC236}">
                <a16:creationId xmlns:a16="http://schemas.microsoft.com/office/drawing/2014/main" id="{D986F08C-CE2D-B7EC-C32C-495C0356F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7" y="32540"/>
            <a:ext cx="1652653" cy="15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401CF0A-DBE6-7B45-72DB-822F13E6B961}"/>
              </a:ext>
            </a:extLst>
          </p:cNvPr>
          <p:cNvSpPr>
            <a:spLocks noGrp="1"/>
          </p:cNvSpPr>
          <p:nvPr>
            <p:ph type="title"/>
          </p:nvPr>
        </p:nvSpPr>
        <p:spPr>
          <a:xfrm>
            <a:off x="5760354" y="-79517"/>
            <a:ext cx="4795614" cy="1217419"/>
          </a:xfrm>
        </p:spPr>
        <p:txBody>
          <a:bodyPr vert="horz" lIns="91440" tIns="45720" rIns="91440" bIns="45720" rtlCol="0">
            <a:normAutofit/>
          </a:bodyPr>
          <a:lstStyle/>
          <a:p>
            <a:pPr defTabSz="914400"/>
            <a:r>
              <a:rPr lang="en-US" altLang="en-US" b="1" dirty="0">
                <a:solidFill>
                  <a:srgbClr val="C00000"/>
                </a:solidFill>
              </a:rPr>
              <a:t>President’s Report</a:t>
            </a:r>
          </a:p>
        </p:txBody>
      </p:sp>
      <p:sp>
        <p:nvSpPr>
          <p:cNvPr id="5" name="Slide Number Placeholder 4">
            <a:extLst>
              <a:ext uri="{FF2B5EF4-FFF2-40B4-BE49-F238E27FC236}">
                <a16:creationId xmlns:a16="http://schemas.microsoft.com/office/drawing/2014/main" id="{B4C315BD-003A-7046-32B2-840D25C56D0C}"/>
              </a:ext>
            </a:extLst>
          </p:cNvPr>
          <p:cNvSpPr>
            <a:spLocks noGrp="1"/>
          </p:cNvSpPr>
          <p:nvPr>
            <p:ph type="sldNum" sz="quarter" idx="12"/>
          </p:nvPr>
        </p:nvSpPr>
        <p:spPr>
          <a:xfrm>
            <a:off x="8112206" y="6377559"/>
            <a:ext cx="428046" cy="235550"/>
          </a:xfrm>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defRPr/>
            </a:pPr>
            <a:fld id="{EEE4AB33-00E2-8A4B-959A-AE7714A1DBC2}" type="slidenum">
              <a:rPr lang="en-US" altLang="en-US" sz="825">
                <a:solidFill>
                  <a:srgbClr val="FFFFFF"/>
                </a:solidFill>
                <a:latin typeface="Calibri" panose="020F0502020204030204"/>
              </a:rPr>
              <a:pPr>
                <a:spcAft>
                  <a:spcPts val="600"/>
                </a:spcAft>
                <a:defRPr/>
              </a:pPr>
              <a:t>4</a:t>
            </a:fld>
            <a:endParaRPr lang="en-US" altLang="en-US" sz="825">
              <a:solidFill>
                <a:srgbClr val="FFFFFF"/>
              </a:solidFill>
              <a:latin typeface="Calibri" panose="020F0502020204030204"/>
            </a:endParaRPr>
          </a:p>
        </p:txBody>
      </p:sp>
      <p:sp>
        <p:nvSpPr>
          <p:cNvPr id="6" name="Content Placeholder 5">
            <a:extLst>
              <a:ext uri="{FF2B5EF4-FFF2-40B4-BE49-F238E27FC236}">
                <a16:creationId xmlns:a16="http://schemas.microsoft.com/office/drawing/2014/main" id="{ABEEB35B-87BF-B573-CE5A-06778D913611}"/>
              </a:ext>
            </a:extLst>
          </p:cNvPr>
          <p:cNvSpPr>
            <a:spLocks noGrp="1"/>
          </p:cNvSpPr>
          <p:nvPr>
            <p:ph idx="1"/>
          </p:nvPr>
        </p:nvSpPr>
        <p:spPr>
          <a:xfrm>
            <a:off x="82739" y="1761503"/>
            <a:ext cx="8710968" cy="5030533"/>
          </a:xfrm>
        </p:spPr>
        <p:txBody>
          <a:bodyPr>
            <a:normAutofit/>
          </a:bodyPr>
          <a:lstStyle/>
          <a:p>
            <a:pPr marL="0" indent="0">
              <a:lnSpc>
                <a:spcPct val="110000"/>
              </a:lnSpc>
              <a:spcBef>
                <a:spcPts val="0"/>
              </a:spcBef>
              <a:buNone/>
            </a:pPr>
            <a:r>
              <a:rPr lang="en-US" b="0" i="0" dirty="0">
                <a:solidFill>
                  <a:srgbClr val="000000"/>
                </a:solidFill>
                <a:effectLst/>
              </a:rPr>
              <a:t>Faculty Coordinator Positions – Discussions with SCC and FARSCCD to create a process for vetting of these positions</a:t>
            </a:r>
          </a:p>
          <a:p>
            <a:pPr marL="0" indent="0">
              <a:lnSpc>
                <a:spcPct val="110000"/>
              </a:lnSpc>
              <a:spcBef>
                <a:spcPts val="0"/>
              </a:spcBef>
              <a:buNone/>
            </a:pPr>
            <a:r>
              <a:rPr lang="en-US" dirty="0">
                <a:solidFill>
                  <a:srgbClr val="000000"/>
                </a:solidFill>
              </a:rPr>
              <a:t>	Current Vacancies and Potential New Opportunities</a:t>
            </a:r>
          </a:p>
          <a:p>
            <a:pPr marL="0" indent="0">
              <a:lnSpc>
                <a:spcPct val="110000"/>
              </a:lnSpc>
              <a:spcBef>
                <a:spcPts val="0"/>
              </a:spcBef>
              <a:buNone/>
            </a:pPr>
            <a:r>
              <a:rPr lang="en-US" b="0" i="0" dirty="0">
                <a:solidFill>
                  <a:srgbClr val="000000"/>
                </a:solidFill>
                <a:effectLst/>
              </a:rPr>
              <a:t>		Faculty Professional Development (Credit)</a:t>
            </a:r>
          </a:p>
          <a:p>
            <a:pPr marL="0" indent="0">
              <a:lnSpc>
                <a:spcPct val="110000"/>
              </a:lnSpc>
              <a:spcBef>
                <a:spcPts val="0"/>
              </a:spcBef>
              <a:buNone/>
            </a:pPr>
            <a:r>
              <a:rPr lang="en-US" dirty="0">
                <a:solidFill>
                  <a:srgbClr val="000000"/>
                </a:solidFill>
              </a:rPr>
              <a:t>		Outcomes Assessment</a:t>
            </a:r>
          </a:p>
          <a:p>
            <a:pPr marL="0" indent="0">
              <a:lnSpc>
                <a:spcPct val="110000"/>
              </a:lnSpc>
              <a:spcBef>
                <a:spcPts val="0"/>
              </a:spcBef>
              <a:buNone/>
            </a:pPr>
            <a:r>
              <a:rPr lang="en-US" b="0" i="0" dirty="0">
                <a:solidFill>
                  <a:srgbClr val="000000"/>
                </a:solidFill>
                <a:effectLst/>
              </a:rPr>
              <a:t>		</a:t>
            </a:r>
            <a:r>
              <a:rPr lang="en-US" dirty="0">
                <a:solidFill>
                  <a:srgbClr val="000000"/>
                </a:solidFill>
              </a:rPr>
              <a:t>Credit for Prior Learning</a:t>
            </a:r>
          </a:p>
          <a:p>
            <a:pPr marL="0" indent="0">
              <a:lnSpc>
                <a:spcPct val="110000"/>
              </a:lnSpc>
              <a:spcBef>
                <a:spcPts val="0"/>
              </a:spcBef>
              <a:buNone/>
            </a:pPr>
            <a:r>
              <a:rPr lang="en-US" b="0" i="0" dirty="0">
                <a:solidFill>
                  <a:srgbClr val="000000"/>
                </a:solidFill>
                <a:effectLst/>
              </a:rPr>
              <a:t>		</a:t>
            </a:r>
            <a:r>
              <a:rPr lang="en-US" dirty="0">
                <a:solidFill>
                  <a:srgbClr val="000000"/>
                </a:solidFill>
              </a:rPr>
              <a:t>Dual Enrollment</a:t>
            </a:r>
          </a:p>
          <a:p>
            <a:pPr marL="0" indent="0">
              <a:lnSpc>
                <a:spcPct val="110000"/>
              </a:lnSpc>
              <a:spcBef>
                <a:spcPts val="0"/>
              </a:spcBef>
              <a:buNone/>
            </a:pPr>
            <a:endParaRPr lang="en-US" b="0" i="0" dirty="0">
              <a:solidFill>
                <a:srgbClr val="000000"/>
              </a:solidFill>
              <a:effectLst/>
            </a:endParaRPr>
          </a:p>
          <a:p>
            <a:pPr marL="0" indent="0">
              <a:lnSpc>
                <a:spcPct val="110000"/>
              </a:lnSpc>
              <a:spcBef>
                <a:spcPts val="0"/>
              </a:spcBef>
              <a:buNone/>
            </a:pPr>
            <a:r>
              <a:rPr lang="en-US" dirty="0">
                <a:solidFill>
                  <a:srgbClr val="000000"/>
                </a:solidFill>
              </a:rPr>
              <a:t>Committee Reviews – District and College governance committees reviewing structure/membership to address inequities</a:t>
            </a:r>
          </a:p>
          <a:p>
            <a:pPr marL="0" indent="0">
              <a:lnSpc>
                <a:spcPct val="110000"/>
              </a:lnSpc>
              <a:spcBef>
                <a:spcPts val="0"/>
              </a:spcBef>
              <a:buNone/>
            </a:pPr>
            <a:endParaRPr lang="en-US" b="0" i="0" dirty="0">
              <a:solidFill>
                <a:srgbClr val="000000"/>
              </a:solidFill>
              <a:effectLst/>
            </a:endParaRPr>
          </a:p>
          <a:p>
            <a:pPr marL="0" indent="0">
              <a:lnSpc>
                <a:spcPct val="110000"/>
              </a:lnSpc>
              <a:spcBef>
                <a:spcPts val="0"/>
              </a:spcBef>
              <a:buNone/>
            </a:pPr>
            <a:r>
              <a:rPr lang="fr-FR" b="0" i="0" dirty="0">
                <a:solidFill>
                  <a:srgbClr val="000000"/>
                </a:solidFill>
                <a:effectLst/>
              </a:rPr>
              <a:t>Disciplines List </a:t>
            </a:r>
            <a:r>
              <a:rPr lang="fr-FR" b="0" i="0" dirty="0" err="1">
                <a:solidFill>
                  <a:srgbClr val="000000"/>
                </a:solidFill>
                <a:effectLst/>
              </a:rPr>
              <a:t>Revision</a:t>
            </a:r>
            <a:r>
              <a:rPr lang="fr-FR" b="0" i="0" dirty="0">
                <a:solidFill>
                  <a:srgbClr val="000000"/>
                </a:solidFill>
                <a:effectLst/>
              </a:rPr>
              <a:t> Process: 2024-2025 Cycle</a:t>
            </a:r>
          </a:p>
          <a:p>
            <a:pPr marL="0" indent="0">
              <a:lnSpc>
                <a:spcPct val="110000"/>
              </a:lnSpc>
              <a:spcBef>
                <a:spcPts val="0"/>
              </a:spcBef>
              <a:buNone/>
            </a:pPr>
            <a:r>
              <a:rPr lang="fr-FR" dirty="0">
                <a:solidFill>
                  <a:srgbClr val="000000"/>
                </a:solidFill>
              </a:rPr>
              <a:t>	</a:t>
            </a:r>
            <a:r>
              <a:rPr lang="en-US" b="0" i="0" dirty="0">
                <a:solidFill>
                  <a:srgbClr val="221F2B"/>
                </a:solidFill>
                <a:effectLst/>
                <a:highlight>
                  <a:srgbClr val="FFFF00"/>
                </a:highlight>
              </a:rPr>
              <a:t>Deadline for submission of proposals is </a:t>
            </a:r>
            <a:r>
              <a:rPr lang="en-US" b="1" i="0" dirty="0">
                <a:solidFill>
                  <a:srgbClr val="221F2B"/>
                </a:solidFill>
                <a:effectLst/>
                <a:highlight>
                  <a:srgbClr val="FFFF00"/>
                </a:highlight>
              </a:rPr>
              <a:t>September 30, 2024</a:t>
            </a:r>
            <a:r>
              <a:rPr lang="en-US" b="0" i="0" dirty="0">
                <a:solidFill>
                  <a:srgbClr val="221F2B"/>
                </a:solidFill>
                <a:effectLst/>
                <a:highlight>
                  <a:srgbClr val="FFFF00"/>
                </a:highlight>
              </a:rPr>
              <a:t>.</a:t>
            </a:r>
            <a:endParaRPr lang="en-US" b="0" i="0" dirty="0">
              <a:solidFill>
                <a:srgbClr val="000000"/>
              </a:solidFill>
              <a:effectLst/>
            </a:endParaRPr>
          </a:p>
        </p:txBody>
      </p:sp>
      <p:sp>
        <p:nvSpPr>
          <p:cNvPr id="2" name="TextBox 1">
            <a:extLst>
              <a:ext uri="{FF2B5EF4-FFF2-40B4-BE49-F238E27FC236}">
                <a16:creationId xmlns:a16="http://schemas.microsoft.com/office/drawing/2014/main" id="{D266A44D-917A-0965-2C00-07001B6A2412}"/>
              </a:ext>
            </a:extLst>
          </p:cNvPr>
          <p:cNvSpPr txBox="1"/>
          <p:nvPr/>
        </p:nvSpPr>
        <p:spPr>
          <a:xfrm>
            <a:off x="2015857" y="1169043"/>
            <a:ext cx="3927744" cy="477054"/>
          </a:xfrm>
          <a:prstGeom prst="rect">
            <a:avLst/>
          </a:prstGeom>
          <a:noFill/>
        </p:spPr>
        <p:txBody>
          <a:bodyPr wrap="square" lIns="91440" tIns="45720" rIns="91440" bIns="45720" rtlCol="0" anchor="t">
            <a:spAutoFit/>
          </a:bodyPr>
          <a:lstStyle/>
          <a:p>
            <a:r>
              <a:rPr lang="en-US" sz="2500" b="1" dirty="0"/>
              <a:t>SAC Updates</a:t>
            </a:r>
            <a:endParaRPr lang="en-US" sz="2500" dirty="0">
              <a:ea typeface="Calibri"/>
              <a:cs typeface="Calibri"/>
            </a:endParaRPr>
          </a:p>
        </p:txBody>
      </p:sp>
      <p:pic>
        <p:nvPicPr>
          <p:cNvPr id="4" name="Picture 2">
            <a:extLst>
              <a:ext uri="{FF2B5EF4-FFF2-40B4-BE49-F238E27FC236}">
                <a16:creationId xmlns:a16="http://schemas.microsoft.com/office/drawing/2014/main" id="{D986F08C-CE2D-B7EC-C32C-495C0356F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7" y="32540"/>
            <a:ext cx="1652653" cy="15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7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250A-DD59-66C0-C3DB-4CA23A81B5E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4B9D2B-ABC3-EA02-0BFC-548A8006563A}"/>
              </a:ext>
            </a:extLst>
          </p:cNvPr>
          <p:cNvSpPr>
            <a:spLocks noGrp="1"/>
          </p:cNvSpPr>
          <p:nvPr>
            <p:ph idx="1"/>
          </p:nvPr>
        </p:nvSpPr>
        <p:spPr/>
        <p:txBody>
          <a:bodyPr/>
          <a:lstStyle/>
          <a:p>
            <a:pPr marL="0" indent="0">
              <a:buNone/>
            </a:pPr>
            <a:r>
              <a:rPr lang="en-US" dirty="0"/>
              <a:t>Elections for Executive Officer positions in Spring</a:t>
            </a:r>
          </a:p>
          <a:p>
            <a:pPr marL="0" indent="0">
              <a:buNone/>
            </a:pPr>
            <a:r>
              <a:rPr lang="en-US" dirty="0"/>
              <a:t>	If thinking, considering, wanting to run for a position – let’s get 	you to Fall Plenary: November 7 – 9</a:t>
            </a:r>
          </a:p>
          <a:p>
            <a:pPr marL="0" indent="0">
              <a:buNone/>
            </a:pPr>
            <a:r>
              <a:rPr lang="en-US" dirty="0"/>
              <a:t>		Email your interest to </a:t>
            </a:r>
            <a:r>
              <a:rPr lang="en-US" dirty="0">
                <a:hlinkClick r:id="rId2"/>
              </a:rPr>
              <a:t>AcademicSenate@sac.edu</a:t>
            </a:r>
            <a:endParaRPr lang="en-US" dirty="0"/>
          </a:p>
          <a:p>
            <a:pPr marL="0" indent="0">
              <a:buNone/>
            </a:pPr>
            <a:endParaRPr lang="en-US" dirty="0"/>
          </a:p>
          <a:p>
            <a:pPr marL="0" indent="0">
              <a:buNone/>
            </a:pPr>
            <a:r>
              <a:rPr lang="en-US" dirty="0"/>
              <a:t>Phase II – CCN</a:t>
            </a:r>
          </a:p>
          <a:p>
            <a:pPr marL="0" indent="0">
              <a:buNone/>
            </a:pPr>
            <a:r>
              <a:rPr lang="en-US" dirty="0"/>
              <a:t>	Dept chairs will be contacted for representatives to work on the 	template</a:t>
            </a:r>
          </a:p>
        </p:txBody>
      </p:sp>
      <p:sp>
        <p:nvSpPr>
          <p:cNvPr id="4" name="Slide Number Placeholder 3">
            <a:extLst>
              <a:ext uri="{FF2B5EF4-FFF2-40B4-BE49-F238E27FC236}">
                <a16:creationId xmlns:a16="http://schemas.microsoft.com/office/drawing/2014/main" id="{86652A11-9BE9-3214-B800-34682C3C6996}"/>
              </a:ext>
            </a:extLst>
          </p:cNvPr>
          <p:cNvSpPr>
            <a:spLocks noGrp="1"/>
          </p:cNvSpPr>
          <p:nvPr>
            <p:ph type="sldNum" sz="quarter" idx="12"/>
          </p:nvPr>
        </p:nvSpPr>
        <p:spPr/>
        <p:txBody>
          <a:bodyPr/>
          <a:lstStyle/>
          <a:p>
            <a:fld id="{DA00016E-99F8-9347-A961-82CC4417FFA5}" type="slidenum">
              <a:rPr lang="en-US" altLang="en-US" smtClean="0"/>
              <a:pPr/>
              <a:t>5</a:t>
            </a:fld>
            <a:endParaRPr lang="en-US" altLang="en-US"/>
          </a:p>
        </p:txBody>
      </p:sp>
      <p:pic>
        <p:nvPicPr>
          <p:cNvPr id="5" name="Picture 2">
            <a:extLst>
              <a:ext uri="{FF2B5EF4-FFF2-40B4-BE49-F238E27FC236}">
                <a16:creationId xmlns:a16="http://schemas.microsoft.com/office/drawing/2014/main" id="{D9EFAD50-7F35-ABE9-A284-61F13CEDB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7" y="32540"/>
            <a:ext cx="1652653" cy="15673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5934411C-F767-7223-4B0C-1117553D1314}"/>
              </a:ext>
            </a:extLst>
          </p:cNvPr>
          <p:cNvSpPr txBox="1">
            <a:spLocks/>
          </p:cNvSpPr>
          <p:nvPr/>
        </p:nvSpPr>
        <p:spPr>
          <a:xfrm>
            <a:off x="5733573" y="-243584"/>
            <a:ext cx="4795614" cy="12174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altLang="en-US" b="1">
                <a:solidFill>
                  <a:srgbClr val="C00000"/>
                </a:solidFill>
              </a:rPr>
              <a:t>President’s Report</a:t>
            </a:r>
            <a:endParaRPr lang="en-US" altLang="en-US" b="1" dirty="0">
              <a:solidFill>
                <a:srgbClr val="C00000"/>
              </a:solidFill>
            </a:endParaRPr>
          </a:p>
        </p:txBody>
      </p:sp>
    </p:spTree>
    <p:extLst>
      <p:ext uri="{BB962C8B-B14F-4D97-AF65-F5344CB8AC3E}">
        <p14:creationId xmlns:p14="http://schemas.microsoft.com/office/powerpoint/2010/main" val="185346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DCF5-0F6F-08F0-FB88-F2896B13BB5E}"/>
              </a:ext>
            </a:extLst>
          </p:cNvPr>
          <p:cNvSpPr>
            <a:spLocks noGrp="1"/>
          </p:cNvSpPr>
          <p:nvPr>
            <p:ph type="title"/>
          </p:nvPr>
        </p:nvSpPr>
        <p:spPr>
          <a:xfrm>
            <a:off x="1855413" y="319149"/>
            <a:ext cx="7886700" cy="994172"/>
          </a:xfrm>
        </p:spPr>
        <p:txBody>
          <a:bodyPr/>
          <a:lstStyle/>
          <a:p>
            <a:r>
              <a:rPr lang="en-US" dirty="0"/>
              <a:t>Timeline</a:t>
            </a:r>
          </a:p>
        </p:txBody>
      </p:sp>
      <p:sp>
        <p:nvSpPr>
          <p:cNvPr id="3" name="Content Placeholder 2">
            <a:extLst>
              <a:ext uri="{FF2B5EF4-FFF2-40B4-BE49-F238E27FC236}">
                <a16:creationId xmlns:a16="http://schemas.microsoft.com/office/drawing/2014/main" id="{6736D83B-2269-428F-833C-2BBABEAAEF78}"/>
              </a:ext>
            </a:extLst>
          </p:cNvPr>
          <p:cNvSpPr>
            <a:spLocks noGrp="1"/>
          </p:cNvSpPr>
          <p:nvPr>
            <p:ph idx="1"/>
          </p:nvPr>
        </p:nvSpPr>
        <p:spPr>
          <a:xfrm>
            <a:off x="587086" y="1797248"/>
            <a:ext cx="7886700" cy="3263504"/>
          </a:xfrm>
        </p:spPr>
        <p:txBody>
          <a:bodyPr vert="horz" lIns="91440" tIns="45720" rIns="91440" bIns="45720" rtlCol="0" anchor="t">
            <a:noAutofit/>
          </a:bodyPr>
          <a:lstStyle/>
          <a:p>
            <a:r>
              <a:rPr lang="en-US" sz="1800" b="1" dirty="0">
                <a:solidFill>
                  <a:srgbClr val="2D3B45"/>
                </a:solidFill>
                <a:highlight>
                  <a:srgbClr val="FFFFFF"/>
                </a:highlight>
              </a:rPr>
              <a:t>Hiring Request Form (Replacement and Growth/Licensing) available September 27 (if not sooner)</a:t>
            </a:r>
          </a:p>
          <a:p>
            <a:r>
              <a:rPr lang="en-US" sz="1800" b="1" dirty="0">
                <a:solidFill>
                  <a:srgbClr val="2D3B45"/>
                </a:solidFill>
                <a:highlight>
                  <a:srgbClr val="FFFFFF"/>
                </a:highlight>
              </a:rPr>
              <a:t>Training on Monday, September 30 4:30pm (via Zoom will be recorded)</a:t>
            </a:r>
            <a:endParaRPr lang="en-US" sz="1800" b="1" dirty="0">
              <a:solidFill>
                <a:srgbClr val="2D3B45"/>
              </a:solidFill>
              <a:highlight>
                <a:srgbClr val="FFFFFF"/>
              </a:highlight>
              <a:ea typeface="Calibri"/>
              <a:cs typeface="Calibri"/>
            </a:endParaRPr>
          </a:p>
          <a:p>
            <a:pPr>
              <a:buFont typeface="Arial" panose="020B0604020202020204" pitchFamily="34" charset="0"/>
              <a:buChar char="•"/>
            </a:pPr>
            <a:r>
              <a:rPr lang="en-US" sz="1800" b="1" dirty="0">
                <a:solidFill>
                  <a:srgbClr val="2D3B45"/>
                </a:solidFill>
                <a:highlight>
                  <a:srgbClr val="FFFFFF"/>
                </a:highlight>
              </a:rPr>
              <a:t>Full-Time Faculty Hiring Request Form Due: </a:t>
            </a:r>
            <a:r>
              <a:rPr lang="en-US" sz="1800" dirty="0">
                <a:solidFill>
                  <a:srgbClr val="2D3B45"/>
                </a:solidFill>
                <a:highlight>
                  <a:srgbClr val="FFFFFF"/>
                </a:highlight>
              </a:rPr>
              <a:t>Wednesday,</a:t>
            </a:r>
            <a:r>
              <a:rPr lang="en-US" sz="1800" b="1" dirty="0">
                <a:solidFill>
                  <a:srgbClr val="2D3B45"/>
                </a:solidFill>
                <a:highlight>
                  <a:srgbClr val="FFFFFF"/>
                </a:highlight>
              </a:rPr>
              <a:t> </a:t>
            </a:r>
            <a:r>
              <a:rPr lang="en-US" sz="1800" dirty="0">
                <a:solidFill>
                  <a:srgbClr val="2D3B45"/>
                </a:solidFill>
                <a:highlight>
                  <a:srgbClr val="FFFFFF"/>
                </a:highlight>
              </a:rPr>
              <a:t>October 16 by 11:59 PM</a:t>
            </a:r>
          </a:p>
          <a:p>
            <a:pPr>
              <a:buFont typeface="Arial" panose="020B0604020202020204" pitchFamily="34" charset="0"/>
              <a:buChar char="•"/>
            </a:pPr>
            <a:r>
              <a:rPr lang="en-US" sz="1800" b="1" dirty="0">
                <a:solidFill>
                  <a:srgbClr val="2D3B45"/>
                </a:solidFill>
                <a:highlight>
                  <a:srgbClr val="FFFFFF"/>
                </a:highlight>
              </a:rPr>
              <a:t>FPC Review and Rank Requests: </a:t>
            </a:r>
            <a:r>
              <a:rPr lang="en-US" sz="1800" dirty="0">
                <a:solidFill>
                  <a:srgbClr val="2D3B45"/>
                </a:solidFill>
                <a:highlight>
                  <a:srgbClr val="FFFFFF"/>
                </a:highlight>
              </a:rPr>
              <a:t>October 17 – October 28</a:t>
            </a:r>
          </a:p>
          <a:p>
            <a:pPr>
              <a:buFont typeface="Arial" panose="020B0604020202020204" pitchFamily="34" charset="0"/>
              <a:buChar char="•"/>
            </a:pPr>
            <a:r>
              <a:rPr lang="en-US" sz="1800" b="1" dirty="0">
                <a:solidFill>
                  <a:srgbClr val="2D3B45"/>
                </a:solidFill>
                <a:highlight>
                  <a:srgbClr val="FFFFFF"/>
                </a:highlight>
              </a:rPr>
              <a:t>Final Ranking Meeting</a:t>
            </a:r>
            <a:r>
              <a:rPr lang="en-US" sz="1800" dirty="0">
                <a:solidFill>
                  <a:srgbClr val="2D3B45"/>
                </a:solidFill>
                <a:highlight>
                  <a:srgbClr val="FFFFFF"/>
                </a:highlight>
              </a:rPr>
              <a:t>: Friday, November 1 - 9 AM to 4 PM </a:t>
            </a:r>
          </a:p>
          <a:p>
            <a:pPr>
              <a:buFont typeface="Arial" panose="020B0604020202020204" pitchFamily="34" charset="0"/>
              <a:buChar char="•"/>
            </a:pPr>
            <a:r>
              <a:rPr lang="en-US" sz="1800" b="1" dirty="0">
                <a:solidFill>
                  <a:srgbClr val="2D3B45"/>
                </a:solidFill>
                <a:highlight>
                  <a:srgbClr val="FFFFFF"/>
                </a:highlight>
              </a:rPr>
              <a:t>Affirmation of Final Rankings by the SAC Academic Senate: November 12</a:t>
            </a:r>
            <a:br>
              <a:rPr lang="en-US" sz="1800" b="1" dirty="0">
                <a:solidFill>
                  <a:srgbClr val="2D3B45"/>
                </a:solidFill>
                <a:highlight>
                  <a:srgbClr val="FFFFFF"/>
                </a:highlight>
              </a:rPr>
            </a:br>
            <a:r>
              <a:rPr lang="en-US" sz="1800" b="1" dirty="0">
                <a:solidFill>
                  <a:srgbClr val="2D3B45"/>
                </a:solidFill>
                <a:highlight>
                  <a:srgbClr val="FFFFFF"/>
                </a:highlight>
              </a:rPr>
              <a:t>or Special Meeting (November 5 via zoom)</a:t>
            </a:r>
          </a:p>
          <a:p>
            <a:pPr>
              <a:buFont typeface="Arial" panose="020B0604020202020204" pitchFamily="34" charset="0"/>
              <a:buChar char="•"/>
            </a:pPr>
            <a:endParaRPr lang="en-US" sz="1800" b="1" dirty="0">
              <a:solidFill>
                <a:srgbClr val="2D3B45"/>
              </a:solidFill>
              <a:highlight>
                <a:srgbClr val="FFFFFF"/>
              </a:highlight>
            </a:endParaRPr>
          </a:p>
          <a:p>
            <a:pPr marL="0" indent="0">
              <a:buNone/>
            </a:pPr>
            <a:r>
              <a:rPr lang="en-US" sz="1800" b="1" dirty="0"/>
              <a:t>Special Meetings </a:t>
            </a:r>
          </a:p>
          <a:p>
            <a:pPr marL="0" indent="0">
              <a:buNone/>
            </a:pPr>
            <a:r>
              <a:rPr lang="en-US" sz="1800" dirty="0"/>
              <a:t>The President may call special meetings if in their judgment such special meetings are warranted. Special meetings shall be called by the President upon a </a:t>
            </a:r>
            <a:r>
              <a:rPr lang="en-US" sz="1800" dirty="0">
                <a:highlight>
                  <a:srgbClr val="FFFF00"/>
                </a:highlight>
              </a:rPr>
              <a:t>written request submitted to the President by twenty-five (25%) of the faculty or by ten percent (10%) of the members of the Senate.  </a:t>
            </a:r>
            <a:r>
              <a:rPr lang="en-US" sz="1800"/>
              <a:t>(3.4 members of Senate)</a:t>
            </a:r>
            <a:endParaRPr lang="en-US" sz="1800" dirty="0">
              <a:ea typeface="Calibri"/>
              <a:cs typeface="Calibri"/>
            </a:endParaRPr>
          </a:p>
        </p:txBody>
      </p:sp>
      <p:pic>
        <p:nvPicPr>
          <p:cNvPr id="4" name="Picture 2">
            <a:extLst>
              <a:ext uri="{FF2B5EF4-FFF2-40B4-BE49-F238E27FC236}">
                <a16:creationId xmlns:a16="http://schemas.microsoft.com/office/drawing/2014/main" id="{F9DCC677-74D0-F3C2-0FDD-EEF4B5B27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7" y="32540"/>
            <a:ext cx="1652653" cy="156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3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692-DE11-1699-180C-C803745F00D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C996815-C483-4482-CEB3-39A67041A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0"/>
            <a:ext cx="8383422" cy="1554000"/>
          </a:xfrm>
          <a:prstGeom prst="rect">
            <a:avLst/>
          </a:prstGeom>
          <a:solidFill>
            <a:schemeClr val="bg1"/>
          </a:solidFill>
        </p:spPr>
      </p:pic>
      <p:sp>
        <p:nvSpPr>
          <p:cNvPr id="7" name="TextBox 6">
            <a:extLst>
              <a:ext uri="{FF2B5EF4-FFF2-40B4-BE49-F238E27FC236}">
                <a16:creationId xmlns:a16="http://schemas.microsoft.com/office/drawing/2014/main" id="{75F5245E-7EAD-91DC-A54F-556956D825B3}"/>
              </a:ext>
            </a:extLst>
          </p:cNvPr>
          <p:cNvSpPr txBox="1"/>
          <p:nvPr/>
        </p:nvSpPr>
        <p:spPr>
          <a:xfrm>
            <a:off x="195584" y="1919126"/>
            <a:ext cx="8383422" cy="2339102"/>
          </a:xfrm>
          <a:prstGeom prst="rect">
            <a:avLst/>
          </a:prstGeom>
          <a:noFill/>
        </p:spPr>
        <p:txBody>
          <a:bodyPr wrap="square" rtlCol="0">
            <a:spAutoFit/>
          </a:bodyPr>
          <a:lstStyle/>
          <a:p>
            <a:r>
              <a:rPr lang="en-US" sz="2000" b="1" dirty="0"/>
              <a:t>Agenda Item Requests </a:t>
            </a:r>
          </a:p>
          <a:p>
            <a:r>
              <a:rPr lang="en-US" dirty="0"/>
              <a:t>https://forms.office.com/r/Wtrc4GMcMy</a:t>
            </a:r>
          </a:p>
          <a:p>
            <a:endParaRPr lang="en-US" dirty="0"/>
          </a:p>
          <a:p>
            <a:endParaRPr lang="en-US" dirty="0"/>
          </a:p>
          <a:p>
            <a:r>
              <a:rPr lang="en-US" dirty="0"/>
              <a:t>	</a:t>
            </a:r>
          </a:p>
          <a:p>
            <a:endParaRPr lang="en-US" dirty="0"/>
          </a:p>
          <a:p>
            <a:endParaRPr lang="en-US" b="1" dirty="0"/>
          </a:p>
          <a:p>
            <a:endParaRPr lang="en-US" b="1" dirty="0"/>
          </a:p>
        </p:txBody>
      </p:sp>
      <p:sp>
        <p:nvSpPr>
          <p:cNvPr id="3" name="Title 1">
            <a:extLst>
              <a:ext uri="{FF2B5EF4-FFF2-40B4-BE49-F238E27FC236}">
                <a16:creationId xmlns:a16="http://schemas.microsoft.com/office/drawing/2014/main" id="{AA99554E-5725-DDDC-EFD2-CEC0A2108F17}"/>
              </a:ext>
            </a:extLst>
          </p:cNvPr>
          <p:cNvSpPr txBox="1">
            <a:spLocks/>
          </p:cNvSpPr>
          <p:nvPr/>
        </p:nvSpPr>
        <p:spPr>
          <a:xfrm>
            <a:off x="5403166" y="701707"/>
            <a:ext cx="4795614" cy="12174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altLang="en-US" b="1">
                <a:solidFill>
                  <a:srgbClr val="C00000"/>
                </a:solidFill>
              </a:rPr>
              <a:t>President’s Report</a:t>
            </a:r>
            <a:endParaRPr lang="en-US" altLang="en-US" b="1" dirty="0">
              <a:solidFill>
                <a:srgbClr val="C00000"/>
              </a:solidFill>
            </a:endParaRPr>
          </a:p>
        </p:txBody>
      </p:sp>
      <p:pic>
        <p:nvPicPr>
          <p:cNvPr id="8" name="Picture 7" descr="A qr code on a window&#10;&#10;Description automatically generated">
            <a:extLst>
              <a:ext uri="{FF2B5EF4-FFF2-40B4-BE49-F238E27FC236}">
                <a16:creationId xmlns:a16="http://schemas.microsoft.com/office/drawing/2014/main" id="{0FB85E31-A682-C53C-7F97-BDC130F7E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4" y="4488426"/>
            <a:ext cx="2320413" cy="2320413"/>
          </a:xfrm>
          <a:prstGeom prst="rect">
            <a:avLst/>
          </a:prstGeom>
        </p:spPr>
      </p:pic>
      <p:pic>
        <p:nvPicPr>
          <p:cNvPr id="10" name="Picture 9" descr="A qr code on a red background&#10;&#10;Description automatically generated">
            <a:extLst>
              <a:ext uri="{FF2B5EF4-FFF2-40B4-BE49-F238E27FC236}">
                <a16:creationId xmlns:a16="http://schemas.microsoft.com/office/drawing/2014/main" id="{29D04EE3-0A39-1077-B391-9A13E7F38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323" y="1890581"/>
            <a:ext cx="2755190" cy="2755190"/>
          </a:xfrm>
          <a:prstGeom prst="rect">
            <a:avLst/>
          </a:prstGeom>
        </p:spPr>
      </p:pic>
      <p:sp>
        <p:nvSpPr>
          <p:cNvPr id="12" name="TextBox 11">
            <a:extLst>
              <a:ext uri="{FF2B5EF4-FFF2-40B4-BE49-F238E27FC236}">
                <a16:creationId xmlns:a16="http://schemas.microsoft.com/office/drawing/2014/main" id="{1474B3A8-86A2-ADCF-95B0-66B807B5469B}"/>
              </a:ext>
            </a:extLst>
          </p:cNvPr>
          <p:cNvSpPr txBox="1"/>
          <p:nvPr/>
        </p:nvSpPr>
        <p:spPr>
          <a:xfrm>
            <a:off x="2594487" y="5302272"/>
            <a:ext cx="5100484" cy="646331"/>
          </a:xfrm>
          <a:prstGeom prst="rect">
            <a:avLst/>
          </a:prstGeom>
          <a:noFill/>
        </p:spPr>
        <p:txBody>
          <a:bodyPr wrap="square">
            <a:spAutoFit/>
          </a:bodyPr>
          <a:lstStyle/>
          <a:p>
            <a:r>
              <a:rPr lang="en-US" dirty="0"/>
              <a:t>Opportunities to Serve on Hiring Committees https://forms.office.com/r/9WzctRAULE</a:t>
            </a:r>
          </a:p>
        </p:txBody>
      </p:sp>
    </p:spTree>
    <p:extLst>
      <p:ext uri="{BB962C8B-B14F-4D97-AF65-F5344CB8AC3E}">
        <p14:creationId xmlns:p14="http://schemas.microsoft.com/office/powerpoint/2010/main" val="1008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1692-DE11-1699-180C-C803745F00D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C996815-C483-4482-CEB3-39A67041A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6" y="0"/>
            <a:ext cx="8383422" cy="1554000"/>
          </a:xfrm>
          <a:prstGeom prst="rect">
            <a:avLst/>
          </a:prstGeom>
          <a:solidFill>
            <a:schemeClr val="bg1"/>
          </a:solidFill>
        </p:spPr>
      </p:pic>
      <p:sp>
        <p:nvSpPr>
          <p:cNvPr id="3" name="Title 1">
            <a:extLst>
              <a:ext uri="{FF2B5EF4-FFF2-40B4-BE49-F238E27FC236}">
                <a16:creationId xmlns:a16="http://schemas.microsoft.com/office/drawing/2014/main" id="{958210FD-F63E-C7DA-9C6E-3FFEB4B859F8}"/>
              </a:ext>
            </a:extLst>
          </p:cNvPr>
          <p:cNvSpPr txBox="1">
            <a:spLocks/>
          </p:cNvSpPr>
          <p:nvPr/>
        </p:nvSpPr>
        <p:spPr>
          <a:xfrm>
            <a:off x="5417454" y="605085"/>
            <a:ext cx="4795614" cy="121741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r>
              <a:rPr lang="en-US" altLang="en-US" b="1">
                <a:solidFill>
                  <a:srgbClr val="C00000"/>
                </a:solidFill>
              </a:rPr>
              <a:t>President’s Report</a:t>
            </a:r>
            <a:endParaRPr lang="en-US" altLang="en-US" b="1" dirty="0">
              <a:solidFill>
                <a:srgbClr val="C00000"/>
              </a:solidFill>
            </a:endParaRPr>
          </a:p>
        </p:txBody>
      </p:sp>
      <p:sp>
        <p:nvSpPr>
          <p:cNvPr id="8" name="TextBox 7">
            <a:extLst>
              <a:ext uri="{FF2B5EF4-FFF2-40B4-BE49-F238E27FC236}">
                <a16:creationId xmlns:a16="http://schemas.microsoft.com/office/drawing/2014/main" id="{EDEABDDB-289F-9578-6B29-E38F262C8C9D}"/>
              </a:ext>
            </a:extLst>
          </p:cNvPr>
          <p:cNvSpPr txBox="1"/>
          <p:nvPr/>
        </p:nvSpPr>
        <p:spPr>
          <a:xfrm>
            <a:off x="302227" y="1969501"/>
            <a:ext cx="7230140" cy="923330"/>
          </a:xfrm>
          <a:prstGeom prst="rect">
            <a:avLst/>
          </a:prstGeom>
          <a:noFill/>
        </p:spPr>
        <p:txBody>
          <a:bodyPr wrap="square" rtlCol="0">
            <a:spAutoFit/>
          </a:bodyPr>
          <a:lstStyle/>
          <a:p>
            <a:r>
              <a:rPr lang="en-US" b="1" i="0" dirty="0">
                <a:solidFill>
                  <a:srgbClr val="000000"/>
                </a:solidFill>
                <a:effectLst/>
                <a:highlight>
                  <a:srgbClr val="FFFFFF"/>
                </a:highlight>
                <a:latin typeface="Segoe UI" panose="020B0502040204020203" pitchFamily="34" charset="0"/>
              </a:rPr>
              <a:t>Evaluation of Elected Officers for SAC's Academic Senate</a:t>
            </a:r>
          </a:p>
          <a:p>
            <a:endParaRPr lang="en-US" b="1" dirty="0">
              <a:solidFill>
                <a:srgbClr val="000000"/>
              </a:solidFill>
              <a:highlight>
                <a:srgbClr val="FFFFFF"/>
              </a:highlight>
              <a:latin typeface="Segoe UI" panose="020B0502040204020203" pitchFamily="34" charset="0"/>
            </a:endParaRPr>
          </a:p>
          <a:p>
            <a:r>
              <a:rPr lang="en-US" dirty="0"/>
              <a:t>https://forms.office.com/r/5FBGpaHWCC</a:t>
            </a:r>
          </a:p>
        </p:txBody>
      </p:sp>
      <p:pic>
        <p:nvPicPr>
          <p:cNvPr id="10" name="Picture 9" descr="A qr code on a red background&#10;&#10;Description automatically generated">
            <a:extLst>
              <a:ext uri="{FF2B5EF4-FFF2-40B4-BE49-F238E27FC236}">
                <a16:creationId xmlns:a16="http://schemas.microsoft.com/office/drawing/2014/main" id="{3FFF987C-3866-FBB0-D964-AB66DC105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713" y="2507208"/>
            <a:ext cx="2763025" cy="2763025"/>
          </a:xfrm>
          <a:prstGeom prst="rect">
            <a:avLst/>
          </a:prstGeom>
        </p:spPr>
      </p:pic>
    </p:spTree>
    <p:extLst>
      <p:ext uri="{BB962C8B-B14F-4D97-AF65-F5344CB8AC3E}">
        <p14:creationId xmlns:p14="http://schemas.microsoft.com/office/powerpoint/2010/main" val="3063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HNYXMCCMVK3K-464-1016</_dlc_DocId>
    <_dlc_DocIdUrl xmlns="431189f8-a51b-453f-9f0c-3a0b3b65b12f">
      <Url>https://www.sac.edu/President/AcademicSenate/_layouts/15/DocIdRedir.aspx?ID=HNYXMCCMVK3K-464-1016</Url>
      <Description>HNYXMCCMVK3K-464-1016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CC7EEE-9E7B-4835-9F57-9938075EA08E}">
  <ds:schemaRefs>
    <ds:schemaRef ds:uri="http://schemas.microsoft.com/sharepoint/v3/contenttype/forms"/>
  </ds:schemaRefs>
</ds:datastoreItem>
</file>

<file path=customXml/itemProps2.xml><?xml version="1.0" encoding="utf-8"?>
<ds:datastoreItem xmlns:ds="http://schemas.openxmlformats.org/officeDocument/2006/customXml" ds:itemID="{F4FB23BE-91B5-4DD0-812C-804A09DCC178}">
  <ds:schemaRefs>
    <ds:schemaRef ds:uri="1acb9adc-ec33-475f-8130-c1c307b91901"/>
    <ds:schemaRef ds:uri="http://purl.org/dc/elements/1.1/"/>
    <ds:schemaRef ds:uri="http://www.w3.org/XML/1998/namespace"/>
    <ds:schemaRef ds:uri="http://purl.org/dc/dcmitype/"/>
    <ds:schemaRef ds:uri="12292255-f18b-4d92-9e60-ebc7b63bbd6b"/>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C8DCD9A-B0BD-43B3-B6B6-CDED3AC5FC17}"/>
</file>

<file path=customXml/itemProps4.xml><?xml version="1.0" encoding="utf-8"?>
<ds:datastoreItem xmlns:ds="http://schemas.openxmlformats.org/officeDocument/2006/customXml" ds:itemID="{68CEDA44-5DB9-4425-86FF-2A3C217BF519}">
  <ds:schemaRefs>
    <ds:schemaRef ds:uri="http://schemas.microsoft.com/office/2006/metadata/longProperties"/>
  </ds:schemaRefs>
</ds:datastoreItem>
</file>

<file path=customXml/itemProps5.xml><?xml version="1.0" encoding="utf-8"?>
<ds:datastoreItem xmlns:ds="http://schemas.openxmlformats.org/officeDocument/2006/customXml" ds:itemID="{7767AFC4-C293-46A3-B33D-93715A998FDF}"/>
</file>

<file path=docMetadata/LabelInfo.xml><?xml version="1.0" encoding="utf-8"?>
<clbl:labelList xmlns:clbl="http://schemas.microsoft.com/office/2020/mipLabelMetadata">
  <clbl:label id="{a8040095-716d-4e49-b783-b5f746eea8b3}" enabled="0" method="" siteId="{a8040095-716d-4e49-b783-b5f746eea8b3}" removed="1"/>
</clbl:labelList>
</file>

<file path=docProps/app.xml><?xml version="1.0" encoding="utf-8"?>
<Properties xmlns="http://schemas.openxmlformats.org/officeDocument/2006/extended-properties" xmlns:vt="http://schemas.openxmlformats.org/officeDocument/2006/docPropsVTypes">
  <Template/>
  <TotalTime>17803</TotalTime>
  <Words>803</Words>
  <Application>Microsoft Office PowerPoint</Application>
  <PresentationFormat>On-screen Show (4:3)</PresentationFormat>
  <Paragraphs>85</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President’s Report</vt:lpstr>
      <vt:lpstr>President’s Report</vt:lpstr>
      <vt:lpstr>President’s Report</vt:lpstr>
      <vt:lpstr>PowerPoint Presentation</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Coyne, Claire</cp:lastModifiedBy>
  <cp:revision>13</cp:revision>
  <cp:lastPrinted>2023-10-10T19:17:11Z</cp:lastPrinted>
  <dcterms:created xsi:type="dcterms:W3CDTF">2015-01-16T04:28:57Z</dcterms:created>
  <dcterms:modified xsi:type="dcterms:W3CDTF">2024-09-24T21:08:45Z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d7211d82-3a64-4bf9-80ca-1b5e78d9d353</vt:lpwstr>
  </property>
  <property fmtid="{D5CDD505-2E9C-101B-9397-08002B2CF9AE}" pid="4" name="_dlc_DocId">
    <vt:lpwstr>HNYXMCCMVK3K-1637-14</vt:lpwstr>
  </property>
  <property fmtid="{D5CDD505-2E9C-101B-9397-08002B2CF9AE}" pid="5" name="_dlc_DocIdUrl">
    <vt:lpwstr>http://sac.edu/PublicAffairs/Graphics/_layouts/15/DocIdRedir.aspx?ID=HNYXMCCMVK3K-1637-14, HNYXMCCMVK3K-1637-14</vt:lpwstr>
  </property>
  <property fmtid="{D5CDD505-2E9C-101B-9397-08002B2CF9AE}" pid="6" name="MediaServiceImageTags">
    <vt:lpwstr/>
  </property>
</Properties>
</file>