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diagrams/data1.xml" ContentType="application/vnd.openxmlformats-officedocument.drawingml.diagramData+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diagrams/colors1.xml" ContentType="application/vnd.openxmlformats-officedocument.drawingml.diagramColors+xml"/>
  <Override PartName="/ppt/diagrams/drawing1.xml" ContentType="application/vnd.ms-office.drawingml.diagramDrawing+xml"/>
  <Override PartName="/ppt/theme/theme1.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customXml/itemProps2.xml" ContentType="application/vnd.openxmlformats-officedocument.customXmlProperties+xml"/>
  <Override PartName="/customXml/itemProps1.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ppt/revisionInfo.xml" ContentType="application/vnd.ms-powerpoint.revisioninfo+xml"/>
  <Override PartName="/customXml/itemProps3.xml" ContentType="application/vnd.openxmlformats-officedocument.customXml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3"/>
  </p:sldMasterIdLst>
  <p:sldIdLst>
    <p:sldId id="256" r:id="rId4"/>
    <p:sldId id="258" r:id="rId5"/>
    <p:sldId id="262" r:id="rId6"/>
    <p:sldId id="266" r:id="rId7"/>
    <p:sldId id="267" r:id="rId8"/>
    <p:sldId id="268" r:id="rId9"/>
    <p:sldId id="259" r:id="rId10"/>
    <p:sldId id="269" r:id="rId11"/>
    <p:sldId id="260" r:id="rId12"/>
    <p:sldId id="261" r:id="rId13"/>
    <p:sldId id="263" r:id="rId14"/>
    <p:sldId id="257" r:id="rId15"/>
    <p:sldId id="264" r:id="rId16"/>
    <p:sldId id="270" r:id="rId17"/>
    <p:sldId id="27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696F56A-B03D-921C-937B-F80935BEF76E}" v="985" dt="2024-08-14T00:24:27.498"/>
    <p1510:client id="{90044797-A805-4FD1-9714-09BFE94CE8AE}" v="1" dt="2024-08-13T20:19:20.260"/>
    <p1510:client id="{BBAAD6F9-21E2-FAAE-0CF0-B919F729C99E}" v="157" dt="2024-08-13T20:40:52.340"/>
    <p1510:client id="{D97E543B-FA42-3FCD-27EC-A6325C224E77}" v="1" dt="2024-08-14T00:27:37.91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3" d="100"/>
          <a:sy n="103" d="100"/>
        </p:scale>
        <p:origin x="79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1.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customXml" Target="../customXml/item4.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customXml" Target="../customXml/item3.xml"/><Relationship Id="rId5" Type="http://schemas.openxmlformats.org/officeDocument/2006/relationships/slide" Target="slides/slide2.xml"/><Relationship Id="rId15" Type="http://schemas.openxmlformats.org/officeDocument/2006/relationships/slide" Target="slides/slide12.xml"/><Relationship Id="rId23" Type="http://schemas.microsoft.com/office/2015/10/relationships/revisionInfo" Target="revisionInfo.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C26AAF-C7AB-4A97-B130-DF0DF76CB4F7}"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5BB88D44-50CA-4190-843F-9E5816DE45CA}">
      <dgm:prSet/>
      <dgm:spPr/>
      <dgm:t>
        <a:bodyPr/>
        <a:lstStyle/>
        <a:p>
          <a:r>
            <a:rPr lang="en-US"/>
            <a:t>We had two faculty members actively use Respondus Monitor over the Summer.</a:t>
          </a:r>
        </a:p>
      </dgm:t>
    </dgm:pt>
    <dgm:pt modelId="{A3CE4E30-A5F4-4A7B-8AAE-D68B78368914}" type="parTrans" cxnId="{613F96DB-C75A-460A-BBE8-7B1F8D338046}">
      <dgm:prSet/>
      <dgm:spPr/>
      <dgm:t>
        <a:bodyPr/>
        <a:lstStyle/>
        <a:p>
          <a:endParaRPr lang="en-US"/>
        </a:p>
      </dgm:t>
    </dgm:pt>
    <dgm:pt modelId="{257F923A-9BE2-4F79-96D6-B00B8DCF352C}" type="sibTrans" cxnId="{613F96DB-C75A-460A-BBE8-7B1F8D338046}">
      <dgm:prSet/>
      <dgm:spPr/>
      <dgm:t>
        <a:bodyPr/>
        <a:lstStyle/>
        <a:p>
          <a:endParaRPr lang="en-US"/>
        </a:p>
      </dgm:t>
    </dgm:pt>
    <dgm:pt modelId="{96E80F3C-FF7B-4F79-80B2-D005549C6787}">
      <dgm:prSet/>
      <dgm:spPr/>
      <dgm:t>
        <a:bodyPr/>
        <a:lstStyle/>
        <a:p>
          <a:r>
            <a:rPr lang="en-US"/>
            <a:t>We will have some workshops occuring regarding this potential "Proctorio" replacement during the upcoming Fall semester.</a:t>
          </a:r>
        </a:p>
      </dgm:t>
    </dgm:pt>
    <dgm:pt modelId="{74DECC46-65F7-4C9A-988C-E72FC424B0CD}" type="parTrans" cxnId="{9FF9D233-0EE0-4FDC-8DFD-CFBCDA8B05B5}">
      <dgm:prSet/>
      <dgm:spPr/>
      <dgm:t>
        <a:bodyPr/>
        <a:lstStyle/>
        <a:p>
          <a:endParaRPr lang="en-US"/>
        </a:p>
      </dgm:t>
    </dgm:pt>
    <dgm:pt modelId="{E3809C8E-36CE-4A0D-A5C4-038E4D576390}" type="sibTrans" cxnId="{9FF9D233-0EE0-4FDC-8DFD-CFBCDA8B05B5}">
      <dgm:prSet/>
      <dgm:spPr/>
      <dgm:t>
        <a:bodyPr/>
        <a:lstStyle/>
        <a:p>
          <a:endParaRPr lang="en-US"/>
        </a:p>
      </dgm:t>
    </dgm:pt>
    <dgm:pt modelId="{A37BB97E-BECF-4F40-B301-0E8FB5E6F75F}" type="pres">
      <dgm:prSet presAssocID="{51C26AAF-C7AB-4A97-B130-DF0DF76CB4F7}" presName="hierChild1" presStyleCnt="0">
        <dgm:presLayoutVars>
          <dgm:chPref val="1"/>
          <dgm:dir/>
          <dgm:animOne val="branch"/>
          <dgm:animLvl val="lvl"/>
          <dgm:resizeHandles/>
        </dgm:presLayoutVars>
      </dgm:prSet>
      <dgm:spPr/>
    </dgm:pt>
    <dgm:pt modelId="{3E6B8CBD-8698-4391-BCB7-0CCF82BD1719}" type="pres">
      <dgm:prSet presAssocID="{5BB88D44-50CA-4190-843F-9E5816DE45CA}" presName="hierRoot1" presStyleCnt="0"/>
      <dgm:spPr/>
    </dgm:pt>
    <dgm:pt modelId="{12DC109D-DBD3-4E6D-A400-CB5FB4ED636C}" type="pres">
      <dgm:prSet presAssocID="{5BB88D44-50CA-4190-843F-9E5816DE45CA}" presName="composite" presStyleCnt="0"/>
      <dgm:spPr/>
    </dgm:pt>
    <dgm:pt modelId="{43FB65A8-82C7-4FDB-AF1C-82F9FE60D5CD}" type="pres">
      <dgm:prSet presAssocID="{5BB88D44-50CA-4190-843F-9E5816DE45CA}" presName="background" presStyleLbl="node0" presStyleIdx="0" presStyleCnt="2"/>
      <dgm:spPr/>
    </dgm:pt>
    <dgm:pt modelId="{B44D036C-9499-466E-9450-E8EDA0E69BF1}" type="pres">
      <dgm:prSet presAssocID="{5BB88D44-50CA-4190-843F-9E5816DE45CA}" presName="text" presStyleLbl="fgAcc0" presStyleIdx="0" presStyleCnt="2">
        <dgm:presLayoutVars>
          <dgm:chPref val="3"/>
        </dgm:presLayoutVars>
      </dgm:prSet>
      <dgm:spPr/>
    </dgm:pt>
    <dgm:pt modelId="{8BEF0DAE-79B9-4AB8-8841-9F49B436D0C7}" type="pres">
      <dgm:prSet presAssocID="{5BB88D44-50CA-4190-843F-9E5816DE45CA}" presName="hierChild2" presStyleCnt="0"/>
      <dgm:spPr/>
    </dgm:pt>
    <dgm:pt modelId="{1F067D58-A5C7-46C2-9E5B-60A8FE5B6D87}" type="pres">
      <dgm:prSet presAssocID="{96E80F3C-FF7B-4F79-80B2-D005549C6787}" presName="hierRoot1" presStyleCnt="0"/>
      <dgm:spPr/>
    </dgm:pt>
    <dgm:pt modelId="{5B536914-1921-473E-93E4-C811E7B1E9BA}" type="pres">
      <dgm:prSet presAssocID="{96E80F3C-FF7B-4F79-80B2-D005549C6787}" presName="composite" presStyleCnt="0"/>
      <dgm:spPr/>
    </dgm:pt>
    <dgm:pt modelId="{ACD6A813-C27A-4E71-A129-525D79B56ADC}" type="pres">
      <dgm:prSet presAssocID="{96E80F3C-FF7B-4F79-80B2-D005549C6787}" presName="background" presStyleLbl="node0" presStyleIdx="1" presStyleCnt="2"/>
      <dgm:spPr/>
    </dgm:pt>
    <dgm:pt modelId="{FB9A297D-4FDA-42DB-8BBD-0E1CE86ADB56}" type="pres">
      <dgm:prSet presAssocID="{96E80F3C-FF7B-4F79-80B2-D005549C6787}" presName="text" presStyleLbl="fgAcc0" presStyleIdx="1" presStyleCnt="2">
        <dgm:presLayoutVars>
          <dgm:chPref val="3"/>
        </dgm:presLayoutVars>
      </dgm:prSet>
      <dgm:spPr/>
    </dgm:pt>
    <dgm:pt modelId="{625F3953-7EFC-4B03-9D08-43DC3C76FF7A}" type="pres">
      <dgm:prSet presAssocID="{96E80F3C-FF7B-4F79-80B2-D005549C6787}" presName="hierChild2" presStyleCnt="0"/>
      <dgm:spPr/>
    </dgm:pt>
  </dgm:ptLst>
  <dgm:cxnLst>
    <dgm:cxn modelId="{9FF9D233-0EE0-4FDC-8DFD-CFBCDA8B05B5}" srcId="{51C26AAF-C7AB-4A97-B130-DF0DF76CB4F7}" destId="{96E80F3C-FF7B-4F79-80B2-D005549C6787}" srcOrd="1" destOrd="0" parTransId="{74DECC46-65F7-4C9A-988C-E72FC424B0CD}" sibTransId="{E3809C8E-36CE-4A0D-A5C4-038E4D576390}"/>
    <dgm:cxn modelId="{71C60742-4735-4C68-B8EC-C44322CF6D3F}" type="presOf" srcId="{96E80F3C-FF7B-4F79-80B2-D005549C6787}" destId="{FB9A297D-4FDA-42DB-8BBD-0E1CE86ADB56}" srcOrd="0" destOrd="0" presId="urn:microsoft.com/office/officeart/2005/8/layout/hierarchy1"/>
    <dgm:cxn modelId="{3E82426A-6870-4BFC-A63E-8F72CD7CBF00}" type="presOf" srcId="{5BB88D44-50CA-4190-843F-9E5816DE45CA}" destId="{B44D036C-9499-466E-9450-E8EDA0E69BF1}" srcOrd="0" destOrd="0" presId="urn:microsoft.com/office/officeart/2005/8/layout/hierarchy1"/>
    <dgm:cxn modelId="{F347EE7A-0B3B-49EE-9BB1-AD0537848C6B}" type="presOf" srcId="{51C26AAF-C7AB-4A97-B130-DF0DF76CB4F7}" destId="{A37BB97E-BECF-4F40-B301-0E8FB5E6F75F}" srcOrd="0" destOrd="0" presId="urn:microsoft.com/office/officeart/2005/8/layout/hierarchy1"/>
    <dgm:cxn modelId="{613F96DB-C75A-460A-BBE8-7B1F8D338046}" srcId="{51C26AAF-C7AB-4A97-B130-DF0DF76CB4F7}" destId="{5BB88D44-50CA-4190-843F-9E5816DE45CA}" srcOrd="0" destOrd="0" parTransId="{A3CE4E30-A5F4-4A7B-8AAE-D68B78368914}" sibTransId="{257F923A-9BE2-4F79-96D6-B00B8DCF352C}"/>
    <dgm:cxn modelId="{544927A4-8A85-4DCB-AA68-F78DB3636DA6}" type="presParOf" srcId="{A37BB97E-BECF-4F40-B301-0E8FB5E6F75F}" destId="{3E6B8CBD-8698-4391-BCB7-0CCF82BD1719}" srcOrd="0" destOrd="0" presId="urn:microsoft.com/office/officeart/2005/8/layout/hierarchy1"/>
    <dgm:cxn modelId="{732992B0-840A-4F54-89C4-DF0B18FD294B}" type="presParOf" srcId="{3E6B8CBD-8698-4391-BCB7-0CCF82BD1719}" destId="{12DC109D-DBD3-4E6D-A400-CB5FB4ED636C}" srcOrd="0" destOrd="0" presId="urn:microsoft.com/office/officeart/2005/8/layout/hierarchy1"/>
    <dgm:cxn modelId="{35AB17D9-C325-4C5F-B7F7-2E621E4462FD}" type="presParOf" srcId="{12DC109D-DBD3-4E6D-A400-CB5FB4ED636C}" destId="{43FB65A8-82C7-4FDB-AF1C-82F9FE60D5CD}" srcOrd="0" destOrd="0" presId="urn:microsoft.com/office/officeart/2005/8/layout/hierarchy1"/>
    <dgm:cxn modelId="{76A90C48-4A51-4D4B-A421-E63502B32BB8}" type="presParOf" srcId="{12DC109D-DBD3-4E6D-A400-CB5FB4ED636C}" destId="{B44D036C-9499-466E-9450-E8EDA0E69BF1}" srcOrd="1" destOrd="0" presId="urn:microsoft.com/office/officeart/2005/8/layout/hierarchy1"/>
    <dgm:cxn modelId="{507B065A-7A75-4E19-B25E-A2882EBE1C13}" type="presParOf" srcId="{3E6B8CBD-8698-4391-BCB7-0CCF82BD1719}" destId="{8BEF0DAE-79B9-4AB8-8841-9F49B436D0C7}" srcOrd="1" destOrd="0" presId="urn:microsoft.com/office/officeart/2005/8/layout/hierarchy1"/>
    <dgm:cxn modelId="{F37ACE75-B101-430D-A631-1ECCE5CF6623}" type="presParOf" srcId="{A37BB97E-BECF-4F40-B301-0E8FB5E6F75F}" destId="{1F067D58-A5C7-46C2-9E5B-60A8FE5B6D87}" srcOrd="1" destOrd="0" presId="urn:microsoft.com/office/officeart/2005/8/layout/hierarchy1"/>
    <dgm:cxn modelId="{B67D8C81-0414-4C67-B981-722510FB6098}" type="presParOf" srcId="{1F067D58-A5C7-46C2-9E5B-60A8FE5B6D87}" destId="{5B536914-1921-473E-93E4-C811E7B1E9BA}" srcOrd="0" destOrd="0" presId="urn:microsoft.com/office/officeart/2005/8/layout/hierarchy1"/>
    <dgm:cxn modelId="{C2E5978D-FB26-4949-84FB-920208F3CE4C}" type="presParOf" srcId="{5B536914-1921-473E-93E4-C811E7B1E9BA}" destId="{ACD6A813-C27A-4E71-A129-525D79B56ADC}" srcOrd="0" destOrd="0" presId="urn:microsoft.com/office/officeart/2005/8/layout/hierarchy1"/>
    <dgm:cxn modelId="{652F1AD5-72D7-4D62-86C3-E67475723DFD}" type="presParOf" srcId="{5B536914-1921-473E-93E4-C811E7B1E9BA}" destId="{FB9A297D-4FDA-42DB-8BBD-0E1CE86ADB56}" srcOrd="1" destOrd="0" presId="urn:microsoft.com/office/officeart/2005/8/layout/hierarchy1"/>
    <dgm:cxn modelId="{A9BB6CF3-8325-4311-9E61-53F0D6E1F991}" type="presParOf" srcId="{1F067D58-A5C7-46C2-9E5B-60A8FE5B6D87}" destId="{625F3953-7EFC-4B03-9D08-43DC3C76FF7A}"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FB65A8-82C7-4FDB-AF1C-82F9FE60D5CD}">
      <dsp:nvSpPr>
        <dsp:cNvPr id="0" name=""/>
        <dsp:cNvSpPr/>
      </dsp:nvSpPr>
      <dsp:spPr>
        <a:xfrm>
          <a:off x="1283" y="510443"/>
          <a:ext cx="4505585" cy="286104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44D036C-9499-466E-9450-E8EDA0E69BF1}">
      <dsp:nvSpPr>
        <dsp:cNvPr id="0" name=""/>
        <dsp:cNvSpPr/>
      </dsp:nvSpPr>
      <dsp:spPr>
        <a:xfrm>
          <a:off x="501904" y="986033"/>
          <a:ext cx="4505585" cy="286104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We had two faculty members actively use Respondus Monitor over the Summer.</a:t>
          </a:r>
        </a:p>
      </dsp:txBody>
      <dsp:txXfrm>
        <a:off x="585701" y="1069830"/>
        <a:ext cx="4337991" cy="2693452"/>
      </dsp:txXfrm>
    </dsp:sp>
    <dsp:sp modelId="{ACD6A813-C27A-4E71-A129-525D79B56ADC}">
      <dsp:nvSpPr>
        <dsp:cNvPr id="0" name=""/>
        <dsp:cNvSpPr/>
      </dsp:nvSpPr>
      <dsp:spPr>
        <a:xfrm>
          <a:off x="5508110" y="510443"/>
          <a:ext cx="4505585" cy="286104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B9A297D-4FDA-42DB-8BBD-0E1CE86ADB56}">
      <dsp:nvSpPr>
        <dsp:cNvPr id="0" name=""/>
        <dsp:cNvSpPr/>
      </dsp:nvSpPr>
      <dsp:spPr>
        <a:xfrm>
          <a:off x="6008730" y="986033"/>
          <a:ext cx="4505585" cy="286104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a:t>We will have some workshops occuring regarding this potential "Proctorio" replacement during the upcoming Fall semester.</a:t>
          </a:r>
        </a:p>
      </dsp:txBody>
      <dsp:txXfrm>
        <a:off x="6092527" y="1069830"/>
        <a:ext cx="4337991" cy="269345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8/13/2024</a:t>
            </a:fld>
            <a:endParaRPr lang="en-US"/>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a:t>
            </a:fld>
            <a:endParaRPr lang="en-US"/>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3361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02AC24A9-CCB6-4F8D-B8DB-C2F3692CFA5A}" type="datetimeFigureOut">
              <a:rPr lang="en-US" smtClean="0"/>
              <a:t>8/13/2024</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4112429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02AC24A9-CCB6-4F8D-B8DB-C2F3692CFA5A}" type="datetimeFigureOut">
              <a:rPr lang="en-US" smtClean="0"/>
              <a:t>8/13/2024</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823015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8/13/2024</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662106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02AC24A9-CCB6-4F8D-B8DB-C2F3692CFA5A}" type="datetimeFigureOut">
              <a:rPr lang="en-US" smtClean="0"/>
              <a:t>8/13/2024</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558818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8/13/2024</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458208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8/13/2024</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407353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2AC24A9-CCB6-4F8D-B8DB-C2F3692CFA5A}" type="datetimeFigureOut">
              <a:rPr lang="en-US" smtClean="0"/>
              <a:t>8/13/2024</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2466042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8/13/2024</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4007140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8/13/2024</a:t>
            </a:fld>
            <a:endParaRPr lang="en-US"/>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678943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8/13/2024</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960731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8/13/2024</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a:p>
        </p:txBody>
      </p:sp>
    </p:spTree>
    <p:extLst>
      <p:ext uri="{BB962C8B-B14F-4D97-AF65-F5344CB8AC3E}">
        <p14:creationId xmlns:p14="http://schemas.microsoft.com/office/powerpoint/2010/main" val="13196217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1" r:id="rId6"/>
    <p:sldLayoutId id="2147483687" r:id="rId7"/>
    <p:sldLayoutId id="2147483688" r:id="rId8"/>
    <p:sldLayoutId id="2147483689" r:id="rId9"/>
    <p:sldLayoutId id="2147483690" r:id="rId10"/>
    <p:sldLayoutId id="214748369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5666830-9A19-4E01-8505-D6C7F9AC5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Jigsaw puzzles in plastic figures">
            <a:extLst>
              <a:ext uri="{FF2B5EF4-FFF2-40B4-BE49-F238E27FC236}">
                <a16:creationId xmlns:a16="http://schemas.microsoft.com/office/drawing/2014/main" id="{D3413184-5552-6A49-EB8C-CB524DEDB9C1}"/>
              </a:ext>
            </a:extLst>
          </p:cNvPr>
          <p:cNvPicPr>
            <a:picLocks noChangeAspect="1"/>
          </p:cNvPicPr>
          <p:nvPr/>
        </p:nvPicPr>
        <p:blipFill rotWithShape="1">
          <a:blip r:embed="rId2"/>
          <a:srcRect l="11154" r="7313" b="4"/>
          <a:stretch/>
        </p:blipFill>
        <p:spPr>
          <a:xfrm>
            <a:off x="4110127" y="10"/>
            <a:ext cx="8081873" cy="6857990"/>
          </a:xfrm>
          <a:custGeom>
            <a:avLst/>
            <a:gdLst/>
            <a:ahLst/>
            <a:cxnLst/>
            <a:rect l="l" t="t" r="r" b="b"/>
            <a:pathLst>
              <a:path w="8081873" h="6858000">
                <a:moveTo>
                  <a:pt x="0" y="0"/>
                </a:moveTo>
                <a:lnTo>
                  <a:pt x="8081873" y="0"/>
                </a:lnTo>
                <a:lnTo>
                  <a:pt x="8081873" y="6858000"/>
                </a:lnTo>
                <a:lnTo>
                  <a:pt x="0" y="6858000"/>
                </a:lnTo>
                <a:lnTo>
                  <a:pt x="68897" y="6734633"/>
                </a:lnTo>
                <a:cubicBezTo>
                  <a:pt x="558802" y="5812845"/>
                  <a:pt x="848920" y="4668597"/>
                  <a:pt x="848920" y="3429000"/>
                </a:cubicBezTo>
                <a:cubicBezTo>
                  <a:pt x="848920" y="2189404"/>
                  <a:pt x="558802" y="1045156"/>
                  <a:pt x="68897" y="123368"/>
                </a:cubicBezTo>
                <a:close/>
              </a:path>
            </a:pathLst>
          </a:custGeom>
        </p:spPr>
      </p:pic>
      <p:sp useBgFill="1">
        <p:nvSpPr>
          <p:cNvPr id="11" name="Freeform: Shape 10">
            <a:extLst>
              <a:ext uri="{FF2B5EF4-FFF2-40B4-BE49-F238E27FC236}">
                <a16:creationId xmlns:a16="http://schemas.microsoft.com/office/drawing/2014/main" id="{AE9FC877-7FB6-4D22-9988-35420644E2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E41809D1-F12E-46BB-B804-5F209D325E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477981" y="1122363"/>
            <a:ext cx="4023360" cy="3204134"/>
          </a:xfrm>
        </p:spPr>
        <p:txBody>
          <a:bodyPr anchor="b">
            <a:normAutofit/>
          </a:bodyPr>
          <a:lstStyle/>
          <a:p>
            <a:r>
              <a:rPr lang="en-US" sz="4800" dirty="0"/>
              <a:t>August 14th DE updates</a:t>
            </a:r>
          </a:p>
        </p:txBody>
      </p:sp>
      <p:sp>
        <p:nvSpPr>
          <p:cNvPr id="15" name="Rectangle 1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Freeform: Shape 14">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7" name="Freeform: Shape 16">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62F114C-D375-A623-BFCE-A1CA8115B19D}"/>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a:t>Example of what that looks like:</a:t>
            </a:r>
          </a:p>
        </p:txBody>
      </p:sp>
      <p:sp>
        <p:nvSpPr>
          <p:cNvPr id="19" name="Rectangle 1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Content Placeholder 3" descr="A screenshot of a computer&#10;&#10;Description automatically generated">
            <a:extLst>
              <a:ext uri="{FF2B5EF4-FFF2-40B4-BE49-F238E27FC236}">
                <a16:creationId xmlns:a16="http://schemas.microsoft.com/office/drawing/2014/main" id="{9D0067DF-2507-DC25-8B58-605F964AFDC0}"/>
              </a:ext>
            </a:extLst>
          </p:cNvPr>
          <p:cNvPicPr>
            <a:picLocks noGrp="1" noChangeAspect="1"/>
          </p:cNvPicPr>
          <p:nvPr>
            <p:ph idx="1"/>
          </p:nvPr>
        </p:nvPicPr>
        <p:blipFill>
          <a:blip r:embed="rId2"/>
          <a:stretch>
            <a:fillRect/>
          </a:stretch>
        </p:blipFill>
        <p:spPr>
          <a:xfrm>
            <a:off x="5414356" y="1310558"/>
            <a:ext cx="6408836" cy="4085631"/>
          </a:xfrm>
          <a:prstGeom prst="rect">
            <a:avLst/>
          </a:prstGeom>
        </p:spPr>
      </p:pic>
    </p:spTree>
    <p:extLst>
      <p:ext uri="{BB962C8B-B14F-4D97-AF65-F5344CB8AC3E}">
        <p14:creationId xmlns:p14="http://schemas.microsoft.com/office/powerpoint/2010/main" val="12588401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C9A9DA9-7DC8-488B-A882-123947B0F3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15">
            <a:extLst>
              <a:ext uri="{FF2B5EF4-FFF2-40B4-BE49-F238E27FC236}">
                <a16:creationId xmlns:a16="http://schemas.microsoft.com/office/drawing/2014/main" id="{57F6BDD4-E066-4008-8011-6CC31AEB45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9575" y="633619"/>
            <a:ext cx="6838569" cy="5495925"/>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itle 6">
            <a:extLst>
              <a:ext uri="{FF2B5EF4-FFF2-40B4-BE49-F238E27FC236}">
                <a16:creationId xmlns:a16="http://schemas.microsoft.com/office/drawing/2014/main" id="{1AC05732-14B1-4B81-5C29-26774B78A922}"/>
              </a:ext>
            </a:extLst>
          </p:cNvPr>
          <p:cNvSpPr>
            <a:spLocks noGrp="1"/>
          </p:cNvSpPr>
          <p:nvPr>
            <p:ph type="title"/>
          </p:nvPr>
        </p:nvSpPr>
        <p:spPr>
          <a:xfrm>
            <a:off x="841246" y="978619"/>
            <a:ext cx="5991244" cy="1106424"/>
          </a:xfrm>
        </p:spPr>
        <p:txBody>
          <a:bodyPr>
            <a:normAutofit/>
          </a:bodyPr>
          <a:lstStyle/>
          <a:p>
            <a:r>
              <a:rPr lang="en-US" sz="3200"/>
              <a:t>DE Handbook as a Canvas Course</a:t>
            </a:r>
          </a:p>
        </p:txBody>
      </p:sp>
      <p:sp>
        <p:nvSpPr>
          <p:cNvPr id="18" name="Rectangle 17">
            <a:extLst>
              <a:ext uri="{FF2B5EF4-FFF2-40B4-BE49-F238E27FC236}">
                <a16:creationId xmlns:a16="http://schemas.microsoft.com/office/drawing/2014/main" id="{2711A8FB-68FC-45FC-B01E-38F809E2D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567" y="1171300"/>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2A865FE3-5FC9-4049-87CF-30019C46C0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7458" y="2093976"/>
            <a:ext cx="5846683"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Content Placeholder 1" descr="A red sign with white text&#10;&#10;Description automatically generated">
            <a:extLst>
              <a:ext uri="{FF2B5EF4-FFF2-40B4-BE49-F238E27FC236}">
                <a16:creationId xmlns:a16="http://schemas.microsoft.com/office/drawing/2014/main" id="{8FF833A0-FECE-C418-810B-F03C8653F4CE}"/>
              </a:ext>
            </a:extLst>
          </p:cNvPr>
          <p:cNvPicPr>
            <a:picLocks noGrp="1" noChangeAspect="1"/>
          </p:cNvPicPr>
          <p:nvPr>
            <p:ph idx="1"/>
          </p:nvPr>
        </p:nvPicPr>
        <p:blipFill>
          <a:blip r:embed="rId2"/>
          <a:stretch>
            <a:fillRect/>
          </a:stretch>
        </p:blipFill>
        <p:spPr>
          <a:xfrm>
            <a:off x="748631" y="4579812"/>
            <a:ext cx="6096000" cy="956841"/>
          </a:xfrm>
        </p:spPr>
      </p:pic>
      <p:pic>
        <p:nvPicPr>
          <p:cNvPr id="3" name="Content Placeholder 2">
            <a:extLst>
              <a:ext uri="{FF2B5EF4-FFF2-40B4-BE49-F238E27FC236}">
                <a16:creationId xmlns:a16="http://schemas.microsoft.com/office/drawing/2014/main" id="{3D1A8294-5B91-86FC-B766-161335B4E01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53288" y="630936"/>
            <a:ext cx="3750708" cy="5495544"/>
          </a:xfrm>
          <a:prstGeom prst="rect">
            <a:avLst/>
          </a:prstGeom>
        </p:spPr>
      </p:pic>
      <p:pic>
        <p:nvPicPr>
          <p:cNvPr id="5" name="Picture 4" descr="A red rectangular sign with white text&#10;&#10;Description automatically generated">
            <a:extLst>
              <a:ext uri="{FF2B5EF4-FFF2-40B4-BE49-F238E27FC236}">
                <a16:creationId xmlns:a16="http://schemas.microsoft.com/office/drawing/2014/main" id="{29804FEE-C3CF-084A-193F-44D641754FCA}"/>
              </a:ext>
            </a:extLst>
          </p:cNvPr>
          <p:cNvPicPr>
            <a:picLocks noChangeAspect="1"/>
          </p:cNvPicPr>
          <p:nvPr/>
        </p:nvPicPr>
        <p:blipFill>
          <a:blip r:embed="rId4"/>
          <a:stretch>
            <a:fillRect/>
          </a:stretch>
        </p:blipFill>
        <p:spPr>
          <a:xfrm>
            <a:off x="3829482" y="1356446"/>
            <a:ext cx="2981325" cy="2981325"/>
          </a:xfrm>
          <a:prstGeom prst="rect">
            <a:avLst/>
          </a:prstGeom>
        </p:spPr>
      </p:pic>
      <p:pic>
        <p:nvPicPr>
          <p:cNvPr id="6" name="Picture 5" descr="Cartoon bee with megaphone">
            <a:extLst>
              <a:ext uri="{FF2B5EF4-FFF2-40B4-BE49-F238E27FC236}">
                <a16:creationId xmlns:a16="http://schemas.microsoft.com/office/drawing/2014/main" id="{1ADEE2D8-C75D-A80E-2362-18613690EDE8}"/>
              </a:ext>
            </a:extLst>
          </p:cNvPr>
          <p:cNvPicPr>
            <a:picLocks noChangeAspect="1"/>
          </p:cNvPicPr>
          <p:nvPr/>
        </p:nvPicPr>
        <p:blipFill>
          <a:blip r:embed="rId5"/>
          <a:stretch>
            <a:fillRect/>
          </a:stretch>
        </p:blipFill>
        <p:spPr>
          <a:xfrm>
            <a:off x="692727" y="1713634"/>
            <a:ext cx="2978728" cy="2876550"/>
          </a:xfrm>
          <a:prstGeom prst="rect">
            <a:avLst/>
          </a:prstGeom>
        </p:spPr>
      </p:pic>
    </p:spTree>
    <p:extLst>
      <p:ext uri="{BB962C8B-B14F-4D97-AF65-F5344CB8AC3E}">
        <p14:creationId xmlns:p14="http://schemas.microsoft.com/office/powerpoint/2010/main" val="333130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D06CE56-3881-4ADA-8CEF-D18B02C24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F3C543-62EC-4433-9C93-A2CD8764E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Rectangle 13">
            <a:extLst>
              <a:ext uri="{FF2B5EF4-FFF2-40B4-BE49-F238E27FC236}">
                <a16:creationId xmlns:a16="http://schemas.microsoft.com/office/drawing/2014/main" id="{68AF5748-FED8-45BA-8631-26D1D10F32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E6585720-0245-96CB-486B-2B67456832EE}"/>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400"/>
              <a:t>Updated Faculty Canvas Training Course</a:t>
            </a:r>
          </a:p>
        </p:txBody>
      </p:sp>
      <p:sp>
        <p:nvSpPr>
          <p:cNvPr id="16" name="Rectangle 15">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A screenshot of a cellphone&#10;&#10;Description automatically generated">
            <a:extLst>
              <a:ext uri="{FF2B5EF4-FFF2-40B4-BE49-F238E27FC236}">
                <a16:creationId xmlns:a16="http://schemas.microsoft.com/office/drawing/2014/main" id="{2AFB3E51-0B8C-3B40-47E1-BA2E46957DED}"/>
              </a:ext>
            </a:extLst>
          </p:cNvPr>
          <p:cNvPicPr>
            <a:picLocks noChangeAspect="1"/>
          </p:cNvPicPr>
          <p:nvPr/>
        </p:nvPicPr>
        <p:blipFill>
          <a:blip r:embed="rId2"/>
          <a:stretch>
            <a:fillRect/>
          </a:stretch>
        </p:blipFill>
        <p:spPr>
          <a:xfrm>
            <a:off x="5650686" y="625683"/>
            <a:ext cx="5274207" cy="5455380"/>
          </a:xfrm>
          <a:prstGeom prst="rect">
            <a:avLst/>
          </a:prstGeom>
        </p:spPr>
      </p:pic>
    </p:spTree>
    <p:extLst>
      <p:ext uri="{BB962C8B-B14F-4D97-AF65-F5344CB8AC3E}">
        <p14:creationId xmlns:p14="http://schemas.microsoft.com/office/powerpoint/2010/main" val="31439812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4E37AFD8-49EE-4E57-8DAD-7173670272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217299-9750-30C8-BE80-1DEC792B2C8C}"/>
              </a:ext>
            </a:extLst>
          </p:cNvPr>
          <p:cNvSpPr>
            <a:spLocks noGrp="1"/>
          </p:cNvSpPr>
          <p:nvPr>
            <p:ph type="title"/>
          </p:nvPr>
        </p:nvSpPr>
        <p:spPr>
          <a:xfrm>
            <a:off x="838200" y="566928"/>
            <a:ext cx="4572000" cy="1161288"/>
          </a:xfrm>
        </p:spPr>
        <p:txBody>
          <a:bodyPr anchor="b">
            <a:normAutofit/>
          </a:bodyPr>
          <a:lstStyle/>
          <a:p>
            <a:r>
              <a:rPr lang="en-US" sz="3600"/>
              <a:t>Canvas Updates</a:t>
            </a:r>
          </a:p>
        </p:txBody>
      </p:sp>
      <p:sp>
        <p:nvSpPr>
          <p:cNvPr id="3" name="Content Placeholder 2">
            <a:extLst>
              <a:ext uri="{FF2B5EF4-FFF2-40B4-BE49-F238E27FC236}">
                <a16:creationId xmlns:a16="http://schemas.microsoft.com/office/drawing/2014/main" id="{2AC3FE63-BCDA-26F6-C8BB-86610EB64228}"/>
              </a:ext>
            </a:extLst>
          </p:cNvPr>
          <p:cNvSpPr>
            <a:spLocks noGrp="1"/>
          </p:cNvSpPr>
          <p:nvPr>
            <p:ph idx="1"/>
          </p:nvPr>
        </p:nvSpPr>
        <p:spPr>
          <a:xfrm>
            <a:off x="838200" y="2057400"/>
            <a:ext cx="4572000" cy="3776472"/>
          </a:xfrm>
        </p:spPr>
        <p:txBody>
          <a:bodyPr vert="horz" lIns="91440" tIns="45720" rIns="91440" bIns="45720" rtlCol="0">
            <a:normAutofit/>
          </a:bodyPr>
          <a:lstStyle/>
          <a:p>
            <a:r>
              <a:rPr lang="en-US" sz="1800"/>
              <a:t>Due Dates is now </a:t>
            </a:r>
            <a:r>
              <a:rPr lang="en-US" sz="1800" i="1"/>
              <a:t>Assign To</a:t>
            </a:r>
            <a:r>
              <a:rPr lang="en-US" sz="1800"/>
              <a:t> or </a:t>
            </a:r>
            <a:r>
              <a:rPr lang="en-US" sz="1800" i="1"/>
              <a:t>Manage Due Dates</a:t>
            </a:r>
            <a:r>
              <a:rPr lang="en-US" sz="1800"/>
              <a:t>.</a:t>
            </a:r>
          </a:p>
          <a:p>
            <a:pPr lvl="1">
              <a:buFont typeface="Courier New" panose="020B0604020202020204" pitchFamily="34" charset="0"/>
              <a:buChar char="o"/>
            </a:pPr>
            <a:endParaRPr lang="en-US" sz="1800" dirty="0"/>
          </a:p>
          <a:p>
            <a:pPr lvl="1">
              <a:buFont typeface="Courier New" panose="020B0604020202020204" pitchFamily="34" charset="0"/>
              <a:buChar char="o"/>
            </a:pPr>
            <a:endParaRPr lang="en-US" sz="1800"/>
          </a:p>
          <a:p>
            <a:pPr marL="457200" lvl="1" indent="0">
              <a:buNone/>
            </a:pPr>
            <a:endParaRPr lang="en-US" sz="1800"/>
          </a:p>
        </p:txBody>
      </p:sp>
      <p:pic>
        <p:nvPicPr>
          <p:cNvPr id="4" name="Picture 3" descr="A screenshot of a survey&#10;&#10;Description automatically generated">
            <a:extLst>
              <a:ext uri="{FF2B5EF4-FFF2-40B4-BE49-F238E27FC236}">
                <a16:creationId xmlns:a16="http://schemas.microsoft.com/office/drawing/2014/main" id="{D62509F0-44CB-1B73-BD17-F05CEC8314B8}"/>
              </a:ext>
            </a:extLst>
          </p:cNvPr>
          <p:cNvPicPr>
            <a:picLocks noChangeAspect="1"/>
          </p:cNvPicPr>
          <p:nvPr/>
        </p:nvPicPr>
        <p:blipFill>
          <a:blip r:embed="rId2"/>
          <a:stretch>
            <a:fillRect/>
          </a:stretch>
        </p:blipFill>
        <p:spPr>
          <a:xfrm>
            <a:off x="838588" y="3403264"/>
            <a:ext cx="4533513" cy="1888342"/>
          </a:xfrm>
          <a:prstGeom prst="rect">
            <a:avLst/>
          </a:prstGeom>
        </p:spPr>
      </p:pic>
      <p:pic>
        <p:nvPicPr>
          <p:cNvPr id="6" name="Picture 5" descr="A screenshot of a computer&#10;&#10;Description automatically generated">
            <a:extLst>
              <a:ext uri="{FF2B5EF4-FFF2-40B4-BE49-F238E27FC236}">
                <a16:creationId xmlns:a16="http://schemas.microsoft.com/office/drawing/2014/main" id="{44ED517A-8CC2-72AB-54A0-16C9AD430C52}"/>
              </a:ext>
            </a:extLst>
          </p:cNvPr>
          <p:cNvPicPr>
            <a:picLocks noChangeAspect="1"/>
          </p:cNvPicPr>
          <p:nvPr/>
        </p:nvPicPr>
        <p:blipFill>
          <a:blip r:embed="rId3"/>
          <a:stretch>
            <a:fillRect/>
          </a:stretch>
        </p:blipFill>
        <p:spPr>
          <a:xfrm>
            <a:off x="7022009" y="1145084"/>
            <a:ext cx="3452858" cy="2206776"/>
          </a:xfrm>
          <a:prstGeom prst="rect">
            <a:avLst/>
          </a:prstGeom>
        </p:spPr>
      </p:pic>
      <p:pic>
        <p:nvPicPr>
          <p:cNvPr id="5" name="Picture 4" descr="A yellow and white rectangle with black text&#10;&#10;Description automatically generated">
            <a:extLst>
              <a:ext uri="{FF2B5EF4-FFF2-40B4-BE49-F238E27FC236}">
                <a16:creationId xmlns:a16="http://schemas.microsoft.com/office/drawing/2014/main" id="{16B8FDA1-DBE3-F7F9-6BCE-7CC1583E330A}"/>
              </a:ext>
            </a:extLst>
          </p:cNvPr>
          <p:cNvPicPr>
            <a:picLocks noChangeAspect="1"/>
          </p:cNvPicPr>
          <p:nvPr/>
        </p:nvPicPr>
        <p:blipFill>
          <a:blip r:embed="rId4"/>
          <a:stretch>
            <a:fillRect/>
          </a:stretch>
        </p:blipFill>
        <p:spPr>
          <a:xfrm>
            <a:off x="6138781" y="4029491"/>
            <a:ext cx="5208923" cy="820406"/>
          </a:xfrm>
          <a:prstGeom prst="rect">
            <a:avLst/>
          </a:prstGeom>
        </p:spPr>
      </p:pic>
      <p:sp>
        <p:nvSpPr>
          <p:cNvPr id="37" name="Rectangle 36">
            <a:extLst>
              <a:ext uri="{FF2B5EF4-FFF2-40B4-BE49-F238E27FC236}">
                <a16:creationId xmlns:a16="http://schemas.microsoft.com/office/drawing/2014/main" id="{134744D3-B068-4646-83B8-525E6D15DF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6112341"/>
            <a:ext cx="1050645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15048A18-0381-485F-B557-E17906AE6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096768" y="3817404"/>
            <a:ext cx="54864" cy="45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24419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2D6FBB9D-1CAA-4D05-AB33-BABDFE17B8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6" name="Rectangle 35">
            <a:extLst>
              <a:ext uri="{FF2B5EF4-FFF2-40B4-BE49-F238E27FC236}">
                <a16:creationId xmlns:a16="http://schemas.microsoft.com/office/drawing/2014/main" id="{04727B71-B4B6-4823-80A1-68C40B475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79A6DB05-9FB5-4B07-8675-74C23D4FD8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40" name="Rectangle 39">
            <a:extLst>
              <a:ext uri="{FF2B5EF4-FFF2-40B4-BE49-F238E27FC236}">
                <a16:creationId xmlns:a16="http://schemas.microsoft.com/office/drawing/2014/main" id="{0288C6B4-AFC3-407F-A595-EFFD38D4CC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2" name="Freeform: Shape 41">
            <a:extLst>
              <a:ext uri="{FF2B5EF4-FFF2-40B4-BE49-F238E27FC236}">
                <a16:creationId xmlns:a16="http://schemas.microsoft.com/office/drawing/2014/main" id="{CF236821-17FE-429B-8D2C-08E13A64EA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44" name="Freeform: Shape 43">
            <a:extLst>
              <a:ext uri="{FF2B5EF4-FFF2-40B4-BE49-F238E27FC236}">
                <a16:creationId xmlns:a16="http://schemas.microsoft.com/office/drawing/2014/main" id="{C0BDBCD2-E081-43AB-9119-C55465E59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98E79BE4-34FE-485A-98A5-92CE8F7C4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26546"/>
            <a:ext cx="128016" cy="6539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5893" y="2443480"/>
            <a:ext cx="338328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35F84E2B-9512-164A-6C84-F0112690CBDA}"/>
              </a:ext>
            </a:extLst>
          </p:cNvPr>
          <p:cNvSpPr txBox="1"/>
          <p:nvPr/>
        </p:nvSpPr>
        <p:spPr>
          <a:xfrm>
            <a:off x="371094" y="2718054"/>
            <a:ext cx="3438906" cy="3207258"/>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indent="-228600">
              <a:lnSpc>
                <a:spcPct val="110000"/>
              </a:lnSpc>
              <a:spcAft>
                <a:spcPts val="600"/>
              </a:spcAft>
              <a:buFont typeface="Arial" panose="020B0604020202020204" pitchFamily="34" charset="0"/>
              <a:buChar char="•"/>
            </a:pPr>
            <a:r>
              <a:rPr lang="en-US" sz="1700"/>
              <a:t>Best practice is not to use the "Available Until" feature on most assignments as it removes content from students, making it invisible.</a:t>
            </a:r>
          </a:p>
        </p:txBody>
      </p:sp>
      <p:pic>
        <p:nvPicPr>
          <p:cNvPr id="4" name="Picture 3" descr="A screenshot of a web page&#10;&#10;Description automatically generated">
            <a:extLst>
              <a:ext uri="{FF2B5EF4-FFF2-40B4-BE49-F238E27FC236}">
                <a16:creationId xmlns:a16="http://schemas.microsoft.com/office/drawing/2014/main" id="{E9C46CF5-2122-F24C-6DAA-2F4324F8ED35}"/>
              </a:ext>
            </a:extLst>
          </p:cNvPr>
          <p:cNvPicPr>
            <a:picLocks noChangeAspect="1"/>
          </p:cNvPicPr>
          <p:nvPr/>
        </p:nvPicPr>
        <p:blipFill>
          <a:blip r:embed="rId2"/>
          <a:stretch>
            <a:fillRect/>
          </a:stretch>
        </p:blipFill>
        <p:spPr>
          <a:xfrm>
            <a:off x="6148080" y="494884"/>
            <a:ext cx="4109560" cy="5871833"/>
          </a:xfrm>
          <a:prstGeom prst="rect">
            <a:avLst/>
          </a:prstGeom>
        </p:spPr>
      </p:pic>
      <p:pic>
        <p:nvPicPr>
          <p:cNvPr id="7" name="Picture 6" descr="Cartoon bee with pointer">
            <a:extLst>
              <a:ext uri="{FF2B5EF4-FFF2-40B4-BE49-F238E27FC236}">
                <a16:creationId xmlns:a16="http://schemas.microsoft.com/office/drawing/2014/main" id="{FC60F159-3783-C605-2D65-3EF9E2D5A43F}"/>
              </a:ext>
            </a:extLst>
          </p:cNvPr>
          <p:cNvPicPr>
            <a:picLocks noChangeAspect="1"/>
          </p:cNvPicPr>
          <p:nvPr/>
        </p:nvPicPr>
        <p:blipFill>
          <a:blip r:embed="rId3"/>
          <a:stretch>
            <a:fillRect/>
          </a:stretch>
        </p:blipFill>
        <p:spPr>
          <a:xfrm>
            <a:off x="1038225" y="408707"/>
            <a:ext cx="1788969" cy="2022764"/>
          </a:xfrm>
          <a:prstGeom prst="rect">
            <a:avLst/>
          </a:prstGeom>
        </p:spPr>
      </p:pic>
    </p:spTree>
    <p:extLst>
      <p:ext uri="{BB962C8B-B14F-4D97-AF65-F5344CB8AC3E}">
        <p14:creationId xmlns:p14="http://schemas.microsoft.com/office/powerpoint/2010/main" val="15087545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C9F39-790D-903F-8CC1-1AAF9869EFD1}"/>
              </a:ext>
            </a:extLst>
          </p:cNvPr>
          <p:cNvSpPr>
            <a:spLocks noGrp="1"/>
          </p:cNvSpPr>
          <p:nvPr>
            <p:ph type="title"/>
          </p:nvPr>
        </p:nvSpPr>
        <p:spPr/>
        <p:txBody>
          <a:bodyPr/>
          <a:lstStyle/>
          <a:p>
            <a:r>
              <a:rPr lang="en-US" dirty="0"/>
              <a:t>DE Housekeeping:</a:t>
            </a:r>
          </a:p>
        </p:txBody>
      </p:sp>
      <p:sp>
        <p:nvSpPr>
          <p:cNvPr id="3" name="Content Placeholder 2">
            <a:extLst>
              <a:ext uri="{FF2B5EF4-FFF2-40B4-BE49-F238E27FC236}">
                <a16:creationId xmlns:a16="http://schemas.microsoft.com/office/drawing/2014/main" id="{9BCD0CFF-C0F5-68BC-AC71-2A65CBB78711}"/>
              </a:ext>
            </a:extLst>
          </p:cNvPr>
          <p:cNvSpPr>
            <a:spLocks noGrp="1"/>
          </p:cNvSpPr>
          <p:nvPr>
            <p:ph sz="half" idx="1"/>
          </p:nvPr>
        </p:nvSpPr>
        <p:spPr/>
        <p:txBody>
          <a:bodyPr vert="horz" lIns="91440" tIns="45720" rIns="91440" bIns="45720" rtlCol="0" anchor="t">
            <a:normAutofit/>
          </a:bodyPr>
          <a:lstStyle/>
          <a:p>
            <a:r>
              <a:rPr lang="en-US" dirty="0"/>
              <a:t>DE staff is updating their website to condense, update, and organize all faculty resources.</a:t>
            </a:r>
          </a:p>
        </p:txBody>
      </p:sp>
      <p:sp>
        <p:nvSpPr>
          <p:cNvPr id="4" name="Content Placeholder 3">
            <a:extLst>
              <a:ext uri="{FF2B5EF4-FFF2-40B4-BE49-F238E27FC236}">
                <a16:creationId xmlns:a16="http://schemas.microsoft.com/office/drawing/2014/main" id="{E2C2FEBD-7991-D8B4-BFD5-FBEB601E409A}"/>
              </a:ext>
            </a:extLst>
          </p:cNvPr>
          <p:cNvSpPr>
            <a:spLocks noGrp="1"/>
          </p:cNvSpPr>
          <p:nvPr>
            <p:ph sz="half" idx="2"/>
          </p:nvPr>
        </p:nvSpPr>
        <p:spPr/>
        <p:txBody>
          <a:bodyPr vert="horz" lIns="91440" tIns="45720" rIns="91440" bIns="45720" rtlCol="0" anchor="t">
            <a:normAutofit/>
          </a:bodyPr>
          <a:lstStyle/>
          <a:p>
            <a:r>
              <a:rPr lang="en-US" dirty="0"/>
              <a:t>Be on the lookout for DE's monthly Sway updates as well as some emails from your DE faculty coordinator, Jaki.</a:t>
            </a:r>
          </a:p>
        </p:txBody>
      </p:sp>
    </p:spTree>
    <p:extLst>
      <p:ext uri="{BB962C8B-B14F-4D97-AF65-F5344CB8AC3E}">
        <p14:creationId xmlns:p14="http://schemas.microsoft.com/office/powerpoint/2010/main" val="4538321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6927A5-E22B-84DF-544F-42C417547EC0}"/>
              </a:ext>
            </a:extLst>
          </p:cNvPr>
          <p:cNvSpPr>
            <a:spLocks noGrp="1"/>
          </p:cNvSpPr>
          <p:nvPr>
            <p:ph type="title"/>
          </p:nvPr>
        </p:nvSpPr>
        <p:spPr>
          <a:xfrm>
            <a:off x="841248" y="256032"/>
            <a:ext cx="10506456" cy="1014984"/>
          </a:xfrm>
        </p:spPr>
        <p:txBody>
          <a:bodyPr anchor="b">
            <a:normAutofit/>
          </a:bodyPr>
          <a:lstStyle/>
          <a:p>
            <a:r>
              <a:rPr lang="en-US" dirty="0"/>
              <a:t>Faculty tested </a:t>
            </a:r>
            <a:r>
              <a:rPr lang="en-US" dirty="0" err="1"/>
              <a:t>Respondus</a:t>
            </a:r>
            <a:r>
              <a:rPr lang="en-US" dirty="0"/>
              <a:t> over the Summer</a:t>
            </a:r>
          </a:p>
        </p:txBody>
      </p:sp>
      <p:sp>
        <p:nvSpPr>
          <p:cNvPr id="11" name="Rectangle 10">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9144"/>
          </a:xfrm>
          <a:prstGeom prst="rect">
            <a:avLst/>
          </a:prstGeom>
          <a:solidFill>
            <a:schemeClr val="tx1">
              <a:lumMod val="65000"/>
              <a:lumOff val="35000"/>
              <a:alpha val="30000"/>
            </a:schemeClr>
          </a:solidFill>
          <a:ln w="9525">
            <a:solidFill>
              <a:schemeClr val="tx1">
                <a:lumMod val="65000"/>
                <a:lumOff val="35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F90D03C9-BFA3-4F9A-5DDD-CA58C4A330B3}"/>
              </a:ext>
            </a:extLst>
          </p:cNvPr>
          <p:cNvGraphicFramePr>
            <a:graphicFrameLocks noGrp="1"/>
          </p:cNvGraphicFramePr>
          <p:nvPr>
            <p:ph idx="1"/>
            <p:extLst>
              <p:ext uri="{D42A27DB-BD31-4B8C-83A1-F6EECF244321}">
                <p14:modId xmlns:p14="http://schemas.microsoft.com/office/powerpoint/2010/main" val="4275495238"/>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332016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603E66B-68F1-1785-301B-BD2D022A760C}"/>
              </a:ext>
            </a:extLst>
          </p:cNvPr>
          <p:cNvSpPr>
            <a:spLocks noGrp="1"/>
          </p:cNvSpPr>
          <p:nvPr>
            <p:ph type="title"/>
          </p:nvPr>
        </p:nvSpPr>
        <p:spPr/>
        <p:txBody>
          <a:bodyPr>
            <a:normAutofit fontScale="90000"/>
          </a:bodyPr>
          <a:lstStyle/>
          <a:p>
            <a:r>
              <a:rPr lang="en-US" dirty="0"/>
              <a:t>Student DE Survey: Barriers to Student Success</a:t>
            </a:r>
          </a:p>
        </p:txBody>
      </p:sp>
      <p:pic>
        <p:nvPicPr>
          <p:cNvPr id="2" name="Content Placeholder 1">
            <a:extLst>
              <a:ext uri="{FF2B5EF4-FFF2-40B4-BE49-F238E27FC236}">
                <a16:creationId xmlns:a16="http://schemas.microsoft.com/office/drawing/2014/main" id="{86C6EC6A-96F5-AEDF-AF8E-6B76278699E8}"/>
              </a:ext>
            </a:extLst>
          </p:cNvPr>
          <p:cNvPicPr>
            <a:picLocks noGrp="1" noChangeAspect="1"/>
          </p:cNvPicPr>
          <p:nvPr>
            <p:ph idx="1"/>
          </p:nvPr>
        </p:nvPicPr>
        <p:blipFill>
          <a:blip r:embed="rId2"/>
          <a:stretch>
            <a:fillRect/>
          </a:stretch>
        </p:blipFill>
        <p:spPr>
          <a:xfrm>
            <a:off x="4898399" y="2274639"/>
            <a:ext cx="6926916" cy="591670"/>
          </a:xfrm>
        </p:spPr>
      </p:pic>
      <p:sp>
        <p:nvSpPr>
          <p:cNvPr id="3" name="TextBox 2">
            <a:extLst>
              <a:ext uri="{FF2B5EF4-FFF2-40B4-BE49-F238E27FC236}">
                <a16:creationId xmlns:a16="http://schemas.microsoft.com/office/drawing/2014/main" id="{A13B94FF-7250-A40B-A293-023532AFADC8}"/>
              </a:ext>
            </a:extLst>
          </p:cNvPr>
          <p:cNvSpPr txBox="1"/>
          <p:nvPr/>
        </p:nvSpPr>
        <p:spPr>
          <a:xfrm>
            <a:off x="645459" y="2278462"/>
            <a:ext cx="2743200" cy="418576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solidFill>
                  <a:srgbClr val="242424"/>
                </a:solidFill>
                <a:latin typeface="Aptos Narrow"/>
              </a:rPr>
              <a:t>The internet is incredibly slow. There is no good place to sit and take a zoom class on campus. The library </a:t>
            </a:r>
            <a:r>
              <a:rPr lang="en-US" sz="2000">
                <a:solidFill>
                  <a:srgbClr val="242424"/>
                </a:solidFill>
                <a:latin typeface="Aptos Narrow"/>
              </a:rPr>
              <a:t>doesn't</a:t>
            </a:r>
            <a:r>
              <a:rPr lang="en-US" sz="2000" dirty="0">
                <a:solidFill>
                  <a:srgbClr val="242424"/>
                </a:solidFill>
                <a:latin typeface="Aptos Narrow"/>
              </a:rPr>
              <a:t> work and the weather is not always cooperative. </a:t>
            </a:r>
          </a:p>
          <a:p>
            <a:endParaRPr lang="en-US"/>
          </a:p>
          <a:p>
            <a:endParaRPr lang="en-US"/>
          </a:p>
          <a:p>
            <a:endParaRPr lang="en-US">
              <a:latin typeface="Segoe UI"/>
              <a:cs typeface="Segoe UI"/>
            </a:endParaRPr>
          </a:p>
          <a:p>
            <a:endParaRPr lang="en-US">
              <a:latin typeface="Segoe UI"/>
              <a:cs typeface="Segoe UI"/>
            </a:endParaRPr>
          </a:p>
          <a:p>
            <a:endParaRPr lang="en-US"/>
          </a:p>
          <a:p>
            <a:endParaRPr lang="en-US"/>
          </a:p>
          <a:p>
            <a:endParaRPr lang="en-US"/>
          </a:p>
        </p:txBody>
      </p:sp>
      <p:sp>
        <p:nvSpPr>
          <p:cNvPr id="4" name="TextBox 3">
            <a:extLst>
              <a:ext uri="{FF2B5EF4-FFF2-40B4-BE49-F238E27FC236}">
                <a16:creationId xmlns:a16="http://schemas.microsoft.com/office/drawing/2014/main" id="{B5662664-DC86-177A-C5C3-FDBBD2E1F90A}"/>
              </a:ext>
            </a:extLst>
          </p:cNvPr>
          <p:cNvSpPr txBox="1"/>
          <p:nvPr/>
        </p:nvSpPr>
        <p:spPr>
          <a:xfrm>
            <a:off x="5665694" y="3133164"/>
            <a:ext cx="4648200"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242424"/>
                </a:solidFill>
                <a:latin typeface="Aptos Narrow"/>
              </a:rPr>
              <a:t>The whole website experience is convoluted. Not intuitive at all in terms of registering for courses, paying for courses, paying for a parking permit...everything is just very clunky and confusing to navigate.</a:t>
            </a:r>
          </a:p>
          <a:p>
            <a:endParaRPr lang="en-US"/>
          </a:p>
          <a:p>
            <a:endParaRPr lang="en-US"/>
          </a:p>
          <a:p>
            <a:endParaRPr lang="en-US">
              <a:latin typeface="Segoe UI"/>
              <a:cs typeface="Segoe UI"/>
            </a:endParaRPr>
          </a:p>
          <a:p>
            <a:endParaRPr lang="en-US">
              <a:latin typeface="Segoe UI"/>
              <a:cs typeface="Segoe UI"/>
            </a:endParaRPr>
          </a:p>
          <a:p>
            <a:endParaRPr lang="en-US"/>
          </a:p>
          <a:p>
            <a:endParaRPr lang="en-US"/>
          </a:p>
          <a:p>
            <a:endParaRPr lang="en-US"/>
          </a:p>
        </p:txBody>
      </p:sp>
      <p:pic>
        <p:nvPicPr>
          <p:cNvPr id="6" name="Picture 5">
            <a:extLst>
              <a:ext uri="{FF2B5EF4-FFF2-40B4-BE49-F238E27FC236}">
                <a16:creationId xmlns:a16="http://schemas.microsoft.com/office/drawing/2014/main" id="{86BC9FA6-EDFE-30B8-2D56-849F7615D416}"/>
              </a:ext>
            </a:extLst>
          </p:cNvPr>
          <p:cNvPicPr>
            <a:picLocks noChangeAspect="1"/>
          </p:cNvPicPr>
          <p:nvPr/>
        </p:nvPicPr>
        <p:blipFill>
          <a:blip r:embed="rId3"/>
          <a:stretch>
            <a:fillRect/>
          </a:stretch>
        </p:blipFill>
        <p:spPr>
          <a:xfrm>
            <a:off x="305360" y="5155343"/>
            <a:ext cx="4600014" cy="619125"/>
          </a:xfrm>
          <a:prstGeom prst="rect">
            <a:avLst/>
          </a:prstGeom>
        </p:spPr>
      </p:pic>
      <p:pic>
        <p:nvPicPr>
          <p:cNvPr id="8" name="Picture 7">
            <a:extLst>
              <a:ext uri="{FF2B5EF4-FFF2-40B4-BE49-F238E27FC236}">
                <a16:creationId xmlns:a16="http://schemas.microsoft.com/office/drawing/2014/main" id="{DEED29E3-FF5C-AE12-4B5C-C150E1327CCF}"/>
              </a:ext>
            </a:extLst>
          </p:cNvPr>
          <p:cNvPicPr>
            <a:picLocks noChangeAspect="1"/>
          </p:cNvPicPr>
          <p:nvPr/>
        </p:nvPicPr>
        <p:blipFill>
          <a:blip r:embed="rId4"/>
          <a:stretch>
            <a:fillRect/>
          </a:stretch>
        </p:blipFill>
        <p:spPr>
          <a:xfrm>
            <a:off x="100853" y="1718670"/>
            <a:ext cx="12192000" cy="350249"/>
          </a:xfrm>
          <a:prstGeom prst="rect">
            <a:avLst/>
          </a:prstGeom>
        </p:spPr>
      </p:pic>
      <p:pic>
        <p:nvPicPr>
          <p:cNvPr id="9" name="Picture 8">
            <a:extLst>
              <a:ext uri="{FF2B5EF4-FFF2-40B4-BE49-F238E27FC236}">
                <a16:creationId xmlns:a16="http://schemas.microsoft.com/office/drawing/2014/main" id="{18DD58E3-6639-61FA-DB4F-722C03BAE42E}"/>
              </a:ext>
            </a:extLst>
          </p:cNvPr>
          <p:cNvPicPr>
            <a:picLocks noChangeAspect="1"/>
          </p:cNvPicPr>
          <p:nvPr/>
        </p:nvPicPr>
        <p:blipFill>
          <a:blip r:embed="rId5"/>
          <a:stretch>
            <a:fillRect/>
          </a:stretch>
        </p:blipFill>
        <p:spPr>
          <a:xfrm>
            <a:off x="3384456" y="3137647"/>
            <a:ext cx="1792380" cy="593911"/>
          </a:xfrm>
          <a:prstGeom prst="rect">
            <a:avLst/>
          </a:prstGeom>
        </p:spPr>
      </p:pic>
      <p:sp>
        <p:nvSpPr>
          <p:cNvPr id="10" name="TextBox 9">
            <a:extLst>
              <a:ext uri="{FF2B5EF4-FFF2-40B4-BE49-F238E27FC236}">
                <a16:creationId xmlns:a16="http://schemas.microsoft.com/office/drawing/2014/main" id="{8ACDE43B-8309-7770-4C72-73586D722B8F}"/>
              </a:ext>
            </a:extLst>
          </p:cNvPr>
          <p:cNvSpPr txBox="1"/>
          <p:nvPr/>
        </p:nvSpPr>
        <p:spPr>
          <a:xfrm>
            <a:off x="5668344" y="5154095"/>
            <a:ext cx="5264523" cy="258532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242424"/>
                </a:solidFill>
                <a:latin typeface="Aptos Narrow"/>
              </a:rPr>
              <a:t>Access to professor not as easy, some were more willing to help, while some did not respond to emails at all.</a:t>
            </a:r>
          </a:p>
          <a:p>
            <a:endParaRPr lang="en-US"/>
          </a:p>
          <a:p>
            <a:endParaRPr lang="en-US"/>
          </a:p>
          <a:p>
            <a:endParaRPr lang="en-US">
              <a:latin typeface="Segoe UI"/>
              <a:cs typeface="Segoe UI"/>
            </a:endParaRPr>
          </a:p>
          <a:p>
            <a:endParaRPr lang="en-US">
              <a:latin typeface="Segoe UI"/>
              <a:cs typeface="Segoe UI"/>
            </a:endParaRPr>
          </a:p>
          <a:p>
            <a:endParaRPr lang="en-US"/>
          </a:p>
          <a:p>
            <a:endParaRPr lang="en-US"/>
          </a:p>
          <a:p>
            <a:endParaRPr lang="en-US"/>
          </a:p>
        </p:txBody>
      </p:sp>
    </p:spTree>
    <p:extLst>
      <p:ext uri="{BB962C8B-B14F-4D97-AF65-F5344CB8AC3E}">
        <p14:creationId xmlns:p14="http://schemas.microsoft.com/office/powerpoint/2010/main" val="23550636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61A22-575B-4759-8FDC-1AB53FBD9B02}"/>
              </a:ext>
            </a:extLst>
          </p:cNvPr>
          <p:cNvSpPr>
            <a:spLocks noGrp="1"/>
          </p:cNvSpPr>
          <p:nvPr>
            <p:ph type="title"/>
          </p:nvPr>
        </p:nvSpPr>
        <p:spPr>
          <a:xfrm>
            <a:off x="1018586" y="285403"/>
            <a:ext cx="10168128" cy="1179576"/>
          </a:xfrm>
        </p:spPr>
        <p:txBody>
          <a:bodyPr>
            <a:normAutofit fontScale="90000"/>
          </a:bodyPr>
          <a:lstStyle/>
          <a:p>
            <a:r>
              <a:rPr lang="en-US"/>
              <a:t>Student DE Survey</a:t>
            </a:r>
            <a:r>
              <a:rPr lang="en-US">
                <a:solidFill>
                  <a:srgbClr val="000000"/>
                </a:solidFill>
                <a:ea typeface="+mj-lt"/>
                <a:cs typeface="+mj-lt"/>
              </a:rPr>
              <a:t>: How can we improve your online experience?</a:t>
            </a:r>
            <a:endParaRPr lang="en-US"/>
          </a:p>
        </p:txBody>
      </p:sp>
      <p:sp>
        <p:nvSpPr>
          <p:cNvPr id="5" name="Content Placeholder 4">
            <a:extLst>
              <a:ext uri="{FF2B5EF4-FFF2-40B4-BE49-F238E27FC236}">
                <a16:creationId xmlns:a16="http://schemas.microsoft.com/office/drawing/2014/main" id="{77666483-5429-38BE-9129-AF666551B379}"/>
              </a:ext>
            </a:extLst>
          </p:cNvPr>
          <p:cNvSpPr>
            <a:spLocks noGrp="1"/>
          </p:cNvSpPr>
          <p:nvPr>
            <p:ph idx="1"/>
          </p:nvPr>
        </p:nvSpPr>
        <p:spPr>
          <a:xfrm>
            <a:off x="312490" y="1909501"/>
            <a:ext cx="11554556" cy="6336748"/>
          </a:xfrm>
        </p:spPr>
        <p:txBody>
          <a:bodyPr vert="horz" lIns="91440" tIns="45720" rIns="91440" bIns="45720" rtlCol="0" anchor="t">
            <a:noAutofit/>
          </a:bodyPr>
          <a:lstStyle/>
          <a:p>
            <a:pPr>
              <a:lnSpc>
                <a:spcPct val="100000"/>
              </a:lnSpc>
              <a:spcBef>
                <a:spcPts val="100"/>
              </a:spcBef>
              <a:spcAft>
                <a:spcPts val="100"/>
              </a:spcAft>
            </a:pPr>
            <a:r>
              <a:rPr lang="en-US" sz="2000">
                <a:ea typeface="+mn-lt"/>
                <a:cs typeface="+mn-lt"/>
              </a:rPr>
              <a:t>Make sure due dates are correct on each module and not left over from a previous session. </a:t>
            </a:r>
            <a:endParaRPr lang="en-US" sz="2000"/>
          </a:p>
          <a:p>
            <a:pPr>
              <a:lnSpc>
                <a:spcPct val="100000"/>
              </a:lnSpc>
              <a:spcBef>
                <a:spcPts val="100"/>
              </a:spcBef>
              <a:spcAft>
                <a:spcPts val="100"/>
              </a:spcAft>
            </a:pPr>
            <a:r>
              <a:rPr lang="en-US" sz="2000">
                <a:ea typeface="+mn-lt"/>
                <a:cs typeface="+mn-lt"/>
              </a:rPr>
              <a:t>Less use of external resources that teach us instead of the teacher themselves teaching us would be helpful </a:t>
            </a:r>
            <a:endParaRPr lang="en-US" sz="2000"/>
          </a:p>
          <a:p>
            <a:pPr>
              <a:lnSpc>
                <a:spcPct val="100000"/>
              </a:lnSpc>
              <a:spcBef>
                <a:spcPts val="100"/>
              </a:spcBef>
              <a:spcAft>
                <a:spcPts val="100"/>
              </a:spcAft>
            </a:pPr>
            <a:r>
              <a:rPr lang="en-US" sz="2000">
                <a:ea typeface="+mn-lt"/>
                <a:cs typeface="+mn-lt"/>
              </a:rPr>
              <a:t>Offer rooms where you can have your drink/coffee with you while taking the online class. The library, computer center does not let you have your drink with you </a:t>
            </a:r>
            <a:endParaRPr lang="en-US" sz="2000"/>
          </a:p>
          <a:p>
            <a:pPr>
              <a:lnSpc>
                <a:spcPct val="100000"/>
              </a:lnSpc>
              <a:spcBef>
                <a:spcPts val="100"/>
              </a:spcBef>
              <a:spcAft>
                <a:spcPts val="100"/>
              </a:spcAft>
            </a:pPr>
            <a:r>
              <a:rPr lang="en-US" sz="2000">
                <a:ea typeface="+mn-lt"/>
                <a:cs typeface="+mn-lt"/>
              </a:rPr>
              <a:t>I wouldn't change anything. It was a positive experience for me! </a:t>
            </a:r>
            <a:endParaRPr lang="en-US" sz="2000"/>
          </a:p>
          <a:p>
            <a:pPr>
              <a:lnSpc>
                <a:spcPct val="100000"/>
              </a:lnSpc>
              <a:spcBef>
                <a:spcPts val="100"/>
              </a:spcBef>
              <a:spcAft>
                <a:spcPts val="100"/>
              </a:spcAft>
            </a:pPr>
            <a:r>
              <a:rPr lang="en-US" sz="2000">
                <a:ea typeface="+mn-lt"/>
                <a:cs typeface="+mn-lt"/>
              </a:rPr>
              <a:t>Have a student or a professor access the online classes from the student point of view to make sure everything is accessible </a:t>
            </a:r>
            <a:endParaRPr lang="en-US" sz="2000"/>
          </a:p>
          <a:p>
            <a:pPr>
              <a:lnSpc>
                <a:spcPct val="100000"/>
              </a:lnSpc>
              <a:spcBef>
                <a:spcPts val="100"/>
              </a:spcBef>
              <a:spcAft>
                <a:spcPts val="100"/>
              </a:spcAft>
            </a:pPr>
            <a:r>
              <a:rPr lang="en-US" sz="2000">
                <a:ea typeface="+mn-lt"/>
                <a:cs typeface="+mn-lt"/>
              </a:rPr>
              <a:t>I really enjoy the recorded lectures that some professors provide. It would be great if more include them in their module/chapter lessons. </a:t>
            </a:r>
            <a:endParaRPr lang="en-US" sz="2000"/>
          </a:p>
          <a:p>
            <a:pPr>
              <a:lnSpc>
                <a:spcPct val="100000"/>
              </a:lnSpc>
              <a:spcBef>
                <a:spcPts val="100"/>
              </a:spcBef>
              <a:spcAft>
                <a:spcPts val="100"/>
              </a:spcAft>
            </a:pPr>
            <a:r>
              <a:rPr lang="en-US" sz="2000">
                <a:ea typeface="+mn-lt"/>
                <a:cs typeface="+mn-lt"/>
              </a:rPr>
              <a:t>I feel you have done an amazing job both with faculty and online . Thank you </a:t>
            </a:r>
            <a:endParaRPr lang="en-US" sz="2000"/>
          </a:p>
          <a:p>
            <a:pPr>
              <a:lnSpc>
                <a:spcPct val="100000"/>
              </a:lnSpc>
              <a:spcBef>
                <a:spcPts val="100"/>
              </a:spcBef>
              <a:spcAft>
                <a:spcPts val="100"/>
              </a:spcAft>
            </a:pPr>
            <a:r>
              <a:rPr lang="en-US" sz="2000">
                <a:ea typeface="+mn-lt"/>
                <a:cs typeface="+mn-lt"/>
              </a:rPr>
              <a:t>Sometimes the internet goes down, but the teachers have been great. </a:t>
            </a:r>
            <a:endParaRPr lang="en-US" sz="2000"/>
          </a:p>
          <a:p>
            <a:pPr>
              <a:lnSpc>
                <a:spcPct val="100000"/>
              </a:lnSpc>
              <a:spcBef>
                <a:spcPts val="100"/>
              </a:spcBef>
              <a:spcAft>
                <a:spcPts val="100"/>
              </a:spcAft>
            </a:pPr>
            <a:r>
              <a:rPr lang="en-US" sz="2000">
                <a:ea typeface="+mn-lt"/>
                <a:cs typeface="+mn-lt"/>
              </a:rPr>
              <a:t>I really don't want anyone teaching an online course if they don't value online education specifically, and the level playing field it brings for disabled people. </a:t>
            </a:r>
            <a:endParaRPr lang="en-US" sz="2000"/>
          </a:p>
        </p:txBody>
      </p:sp>
    </p:spTree>
    <p:extLst>
      <p:ext uri="{BB962C8B-B14F-4D97-AF65-F5344CB8AC3E}">
        <p14:creationId xmlns:p14="http://schemas.microsoft.com/office/powerpoint/2010/main" val="37922530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86DB935-D276-BF35-9AD6-D3BE07646BBC}"/>
              </a:ext>
            </a:extLst>
          </p:cNvPr>
          <p:cNvSpPr>
            <a:spLocks noGrp="1"/>
          </p:cNvSpPr>
          <p:nvPr>
            <p:ph type="body" idx="1"/>
          </p:nvPr>
        </p:nvSpPr>
        <p:spPr/>
        <p:txBody>
          <a:bodyPr/>
          <a:lstStyle/>
          <a:p>
            <a:r>
              <a:rPr lang="en-US" dirty="0"/>
              <a:t>Student DE Survey</a:t>
            </a:r>
          </a:p>
        </p:txBody>
      </p:sp>
      <p:pic>
        <p:nvPicPr>
          <p:cNvPr id="4" name="Picture 3" descr="A screenshot of a graph&#10;&#10;Description automatically generated">
            <a:extLst>
              <a:ext uri="{FF2B5EF4-FFF2-40B4-BE49-F238E27FC236}">
                <a16:creationId xmlns:a16="http://schemas.microsoft.com/office/drawing/2014/main" id="{CEDFA240-4D80-718E-FF12-50E9F9ECFEEB}"/>
              </a:ext>
            </a:extLst>
          </p:cNvPr>
          <p:cNvPicPr>
            <a:picLocks noChangeAspect="1"/>
          </p:cNvPicPr>
          <p:nvPr/>
        </p:nvPicPr>
        <p:blipFill>
          <a:blip r:embed="rId2"/>
          <a:stretch>
            <a:fillRect/>
          </a:stretch>
        </p:blipFill>
        <p:spPr>
          <a:xfrm>
            <a:off x="3214256" y="-3897"/>
            <a:ext cx="8811490" cy="5868265"/>
          </a:xfrm>
          <a:prstGeom prst="rect">
            <a:avLst/>
          </a:prstGeom>
        </p:spPr>
      </p:pic>
      <p:pic>
        <p:nvPicPr>
          <p:cNvPr id="5" name="Picture 4" descr="Like Bee">
            <a:extLst>
              <a:ext uri="{FF2B5EF4-FFF2-40B4-BE49-F238E27FC236}">
                <a16:creationId xmlns:a16="http://schemas.microsoft.com/office/drawing/2014/main" id="{049F81F8-3394-A450-BAFD-F1C8020BD02A}"/>
              </a:ext>
            </a:extLst>
          </p:cNvPr>
          <p:cNvPicPr>
            <a:picLocks noChangeAspect="1"/>
          </p:cNvPicPr>
          <p:nvPr/>
        </p:nvPicPr>
        <p:blipFill>
          <a:blip r:embed="rId3"/>
          <a:stretch>
            <a:fillRect/>
          </a:stretch>
        </p:blipFill>
        <p:spPr>
          <a:xfrm>
            <a:off x="834736" y="661555"/>
            <a:ext cx="3512128" cy="3567546"/>
          </a:xfrm>
          <a:prstGeom prst="rect">
            <a:avLst/>
          </a:prstGeom>
        </p:spPr>
      </p:pic>
    </p:spTree>
    <p:extLst>
      <p:ext uri="{BB962C8B-B14F-4D97-AF65-F5344CB8AC3E}">
        <p14:creationId xmlns:p14="http://schemas.microsoft.com/office/powerpoint/2010/main" val="15858950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5B4CCB7-AF4C-43E5-0C66-6E753F4D9882}"/>
              </a:ext>
            </a:extLst>
          </p:cNvPr>
          <p:cNvSpPr>
            <a:spLocks noGrp="1"/>
          </p:cNvSpPr>
          <p:nvPr>
            <p:ph type="body" idx="1"/>
          </p:nvPr>
        </p:nvSpPr>
        <p:spPr/>
        <p:txBody>
          <a:bodyPr/>
          <a:lstStyle/>
          <a:p>
            <a:r>
              <a:rPr lang="en-US" dirty="0"/>
              <a:t>Student DE Survey:</a:t>
            </a:r>
          </a:p>
        </p:txBody>
      </p:sp>
      <p:pic>
        <p:nvPicPr>
          <p:cNvPr id="4" name="Picture 3" descr="A screenshot of a graph&#10;&#10;Description automatically generated">
            <a:extLst>
              <a:ext uri="{FF2B5EF4-FFF2-40B4-BE49-F238E27FC236}">
                <a16:creationId xmlns:a16="http://schemas.microsoft.com/office/drawing/2014/main" id="{2A6D90D3-1797-9DDA-2F2E-1BE6D33536FB}"/>
              </a:ext>
            </a:extLst>
          </p:cNvPr>
          <p:cNvPicPr>
            <a:picLocks noChangeAspect="1"/>
          </p:cNvPicPr>
          <p:nvPr/>
        </p:nvPicPr>
        <p:blipFill>
          <a:blip r:embed="rId2"/>
          <a:stretch>
            <a:fillRect/>
          </a:stretch>
        </p:blipFill>
        <p:spPr>
          <a:xfrm>
            <a:off x="5331828" y="321176"/>
            <a:ext cx="6608344" cy="6202278"/>
          </a:xfrm>
          <a:prstGeom prst="rect">
            <a:avLst/>
          </a:prstGeom>
        </p:spPr>
      </p:pic>
      <p:pic>
        <p:nvPicPr>
          <p:cNvPr id="5" name="Picture 4" descr="Miss You Bee">
            <a:extLst>
              <a:ext uri="{FF2B5EF4-FFF2-40B4-BE49-F238E27FC236}">
                <a16:creationId xmlns:a16="http://schemas.microsoft.com/office/drawing/2014/main" id="{11CC819C-8A80-8109-24F2-BAF45711543B}"/>
              </a:ext>
            </a:extLst>
          </p:cNvPr>
          <p:cNvPicPr>
            <a:picLocks noChangeAspect="1"/>
          </p:cNvPicPr>
          <p:nvPr/>
        </p:nvPicPr>
        <p:blipFill>
          <a:blip r:embed="rId3"/>
          <a:stretch>
            <a:fillRect/>
          </a:stretch>
        </p:blipFill>
        <p:spPr>
          <a:xfrm>
            <a:off x="2005" y="530058"/>
            <a:ext cx="4273885" cy="4367463"/>
          </a:xfrm>
          <a:prstGeom prst="rect">
            <a:avLst/>
          </a:prstGeom>
        </p:spPr>
      </p:pic>
    </p:spTree>
    <p:extLst>
      <p:ext uri="{BB962C8B-B14F-4D97-AF65-F5344CB8AC3E}">
        <p14:creationId xmlns:p14="http://schemas.microsoft.com/office/powerpoint/2010/main" val="18231907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B58BDA0-DA24-9D4E-3335-54EDFEFAE91F}"/>
              </a:ext>
            </a:extLst>
          </p:cNvPr>
          <p:cNvSpPr>
            <a:spLocks noGrp="1"/>
          </p:cNvSpPr>
          <p:nvPr>
            <p:ph type="title"/>
          </p:nvPr>
        </p:nvSpPr>
        <p:spPr/>
        <p:txBody>
          <a:bodyPr/>
          <a:lstStyle/>
          <a:p>
            <a:r>
              <a:rPr lang="en-US" dirty="0"/>
              <a:t>Quality Reviewed Courses</a:t>
            </a:r>
          </a:p>
        </p:txBody>
      </p:sp>
      <p:sp>
        <p:nvSpPr>
          <p:cNvPr id="7" name="Content Placeholder 6">
            <a:extLst>
              <a:ext uri="{FF2B5EF4-FFF2-40B4-BE49-F238E27FC236}">
                <a16:creationId xmlns:a16="http://schemas.microsoft.com/office/drawing/2014/main" id="{BE81193B-3CF2-981A-7976-FB1A6A8C8E5F}"/>
              </a:ext>
            </a:extLst>
          </p:cNvPr>
          <p:cNvSpPr>
            <a:spLocks noGrp="1"/>
          </p:cNvSpPr>
          <p:nvPr>
            <p:ph idx="1"/>
          </p:nvPr>
        </p:nvSpPr>
        <p:spPr>
          <a:xfrm>
            <a:off x="533677" y="2214788"/>
            <a:ext cx="10154274" cy="1643704"/>
          </a:xfrm>
        </p:spPr>
        <p:txBody>
          <a:bodyPr vert="horz" lIns="91440" tIns="45720" rIns="91440" bIns="45720" rtlCol="0" anchor="t">
            <a:normAutofit/>
          </a:bodyPr>
          <a:lstStyle/>
          <a:p>
            <a:r>
              <a:rPr lang="en-US" dirty="0"/>
              <a:t>115 (once 2 go through); Saddleback is 1</a:t>
            </a:r>
            <a:r>
              <a:rPr lang="en-US" baseline="30000" dirty="0"/>
              <a:t>st</a:t>
            </a:r>
            <a:r>
              <a:rPr lang="en-US" dirty="0"/>
              <a:t> with 139 (</a:t>
            </a:r>
            <a:r>
              <a:rPr lang="en-US" dirty="0" err="1"/>
              <a:t>booooo</a:t>
            </a:r>
            <a:r>
              <a:rPr lang="en-US" dirty="0"/>
              <a:t>)</a:t>
            </a:r>
          </a:p>
          <a:p>
            <a:pPr lvl="1"/>
            <a:r>
              <a:rPr lang="en-US" dirty="0"/>
              <a:t>3 non-credit courses so far! </a:t>
            </a:r>
          </a:p>
        </p:txBody>
      </p:sp>
      <p:sp>
        <p:nvSpPr>
          <p:cNvPr id="4" name="TextBox 3">
            <a:extLst>
              <a:ext uri="{FF2B5EF4-FFF2-40B4-BE49-F238E27FC236}">
                <a16:creationId xmlns:a16="http://schemas.microsoft.com/office/drawing/2014/main" id="{9436999D-8A94-2FDF-E692-7C1D3F22CB0D}"/>
              </a:ext>
            </a:extLst>
          </p:cNvPr>
          <p:cNvSpPr txBox="1"/>
          <p:nvPr/>
        </p:nvSpPr>
        <p:spPr>
          <a:xfrm>
            <a:off x="540328" y="4100944"/>
            <a:ext cx="11277598"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t>Faculty awarded a "Quality" badge in the 23/24 AY: </a:t>
            </a:r>
            <a:r>
              <a:rPr lang="en-US" sz="2800" dirty="0"/>
              <a:t>James Harman, Nayeli Strong, Merari Weber, Rick Castillo, Stephanie Clark, Vivian Luu, Elizabeth Smith, Tim Skaggs, Rosa Bernal, Elena Lourenco, Dori Dumon, Trudy Naman, Ilda Cardenas, Emily Andrus, Patty Sanchez, and Martha Guerrero</a:t>
            </a:r>
          </a:p>
        </p:txBody>
      </p:sp>
      <p:pic>
        <p:nvPicPr>
          <p:cNvPr id="6" name="Picture 5" descr="High Five Bee">
            <a:extLst>
              <a:ext uri="{FF2B5EF4-FFF2-40B4-BE49-F238E27FC236}">
                <a16:creationId xmlns:a16="http://schemas.microsoft.com/office/drawing/2014/main" id="{237E766D-2922-B947-1390-36902B482A21}"/>
              </a:ext>
            </a:extLst>
          </p:cNvPr>
          <p:cNvPicPr>
            <a:picLocks noChangeAspect="1"/>
          </p:cNvPicPr>
          <p:nvPr/>
        </p:nvPicPr>
        <p:blipFill>
          <a:blip r:embed="rId2"/>
          <a:stretch>
            <a:fillRect/>
          </a:stretch>
        </p:blipFill>
        <p:spPr>
          <a:xfrm>
            <a:off x="9355281" y="1381991"/>
            <a:ext cx="2639292" cy="2722419"/>
          </a:xfrm>
          <a:prstGeom prst="rect">
            <a:avLst/>
          </a:prstGeom>
        </p:spPr>
      </p:pic>
    </p:spTree>
    <p:extLst>
      <p:ext uri="{BB962C8B-B14F-4D97-AF65-F5344CB8AC3E}">
        <p14:creationId xmlns:p14="http://schemas.microsoft.com/office/powerpoint/2010/main" val="1463005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B58BDA0-DA24-9D4E-3335-54EDFEFAE91F}"/>
              </a:ext>
            </a:extLst>
          </p:cNvPr>
          <p:cNvSpPr>
            <a:spLocks noGrp="1"/>
          </p:cNvSpPr>
          <p:nvPr>
            <p:ph type="title"/>
          </p:nvPr>
        </p:nvSpPr>
        <p:spPr/>
        <p:txBody>
          <a:bodyPr/>
          <a:lstStyle/>
          <a:p>
            <a:r>
              <a:rPr lang="en-US" dirty="0"/>
              <a:t>Quality Reviewed Courses</a:t>
            </a:r>
          </a:p>
        </p:txBody>
      </p:sp>
      <p:sp>
        <p:nvSpPr>
          <p:cNvPr id="7" name="Content Placeholder 6">
            <a:extLst>
              <a:ext uri="{FF2B5EF4-FFF2-40B4-BE49-F238E27FC236}">
                <a16:creationId xmlns:a16="http://schemas.microsoft.com/office/drawing/2014/main" id="{BE81193B-3CF2-981A-7976-FB1A6A8C8E5F}"/>
              </a:ext>
            </a:extLst>
          </p:cNvPr>
          <p:cNvSpPr>
            <a:spLocks noGrp="1"/>
          </p:cNvSpPr>
          <p:nvPr>
            <p:ph idx="1"/>
          </p:nvPr>
        </p:nvSpPr>
        <p:spPr>
          <a:xfrm>
            <a:off x="533677" y="2214788"/>
            <a:ext cx="11359619" cy="2294867"/>
          </a:xfrm>
        </p:spPr>
        <p:txBody>
          <a:bodyPr vert="horz" lIns="91440" tIns="45720" rIns="91440" bIns="45720" rtlCol="0" anchor="t">
            <a:normAutofit/>
          </a:bodyPr>
          <a:lstStyle/>
          <a:p>
            <a:pPr marL="0" indent="0">
              <a:buNone/>
            </a:pPr>
            <a:r>
              <a:rPr lang="en-US" b="1"/>
              <a:t>23/24 AY Peer Online Course Reviewers: </a:t>
            </a:r>
            <a:r>
              <a:rPr lang="en-US">
                <a:ea typeface="+mn-lt"/>
                <a:cs typeface="+mn-lt"/>
              </a:rPr>
              <a:t>Michelle Kimmel, Justin Tolentino, Lance Lockwood, Elizabeth Smith, Fernando Ortiz, Pete Nguyen, Rick Manzano, TJ Naman, Sergio Perez, Emily Andrus, and Willy Villalpando</a:t>
            </a:r>
            <a:endParaRPr lang="en-US" dirty="0"/>
          </a:p>
          <a:p>
            <a:pPr marL="0" indent="0">
              <a:buNone/>
            </a:pPr>
            <a:endParaRPr lang="en-US" dirty="0"/>
          </a:p>
        </p:txBody>
      </p:sp>
      <p:pic>
        <p:nvPicPr>
          <p:cNvPr id="2" name="Picture 1" descr="Fist Bump Bee">
            <a:extLst>
              <a:ext uri="{FF2B5EF4-FFF2-40B4-BE49-F238E27FC236}">
                <a16:creationId xmlns:a16="http://schemas.microsoft.com/office/drawing/2014/main" id="{72783D57-2245-7C44-B515-4B6BE3723499}"/>
              </a:ext>
            </a:extLst>
          </p:cNvPr>
          <p:cNvPicPr>
            <a:picLocks noChangeAspect="1"/>
          </p:cNvPicPr>
          <p:nvPr/>
        </p:nvPicPr>
        <p:blipFill>
          <a:blip r:embed="rId2"/>
          <a:stretch>
            <a:fillRect/>
          </a:stretch>
        </p:blipFill>
        <p:spPr>
          <a:xfrm>
            <a:off x="4118264" y="2905991"/>
            <a:ext cx="3941619" cy="3955473"/>
          </a:xfrm>
          <a:prstGeom prst="rect">
            <a:avLst/>
          </a:prstGeom>
        </p:spPr>
      </p:pic>
    </p:spTree>
    <p:extLst>
      <p:ext uri="{BB962C8B-B14F-4D97-AF65-F5344CB8AC3E}">
        <p14:creationId xmlns:p14="http://schemas.microsoft.com/office/powerpoint/2010/main" val="27399175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8D09C-7A06-BA99-E3D3-5E3E7A0BDD4D}"/>
              </a:ext>
            </a:extLst>
          </p:cNvPr>
          <p:cNvSpPr>
            <a:spLocks noGrp="1"/>
          </p:cNvSpPr>
          <p:nvPr>
            <p:ph type="title"/>
          </p:nvPr>
        </p:nvSpPr>
        <p:spPr/>
        <p:txBody>
          <a:bodyPr>
            <a:normAutofit/>
          </a:bodyPr>
          <a:lstStyle/>
          <a:p>
            <a:r>
              <a:rPr lang="en-US" dirty="0"/>
              <a:t>Updates Fall 2024 Template</a:t>
            </a:r>
          </a:p>
        </p:txBody>
      </p:sp>
      <p:sp>
        <p:nvSpPr>
          <p:cNvPr id="3" name="Content Placeholder 2">
            <a:extLst>
              <a:ext uri="{FF2B5EF4-FFF2-40B4-BE49-F238E27FC236}">
                <a16:creationId xmlns:a16="http://schemas.microsoft.com/office/drawing/2014/main" id="{860AE25C-8A77-12B1-347E-A4B35C3A21AC}"/>
              </a:ext>
            </a:extLst>
          </p:cNvPr>
          <p:cNvSpPr>
            <a:spLocks noGrp="1"/>
          </p:cNvSpPr>
          <p:nvPr>
            <p:ph idx="1"/>
          </p:nvPr>
        </p:nvSpPr>
        <p:spPr/>
        <p:txBody>
          <a:bodyPr vert="horz" lIns="91440" tIns="45720" rIns="91440" bIns="45720" rtlCol="0" anchor="t">
            <a:normAutofit fontScale="92500"/>
          </a:bodyPr>
          <a:lstStyle/>
          <a:p>
            <a:r>
              <a:rPr lang="en-US" dirty="0"/>
              <a:t>We have streamlined and updated the Fall Canvas templates.</a:t>
            </a:r>
          </a:p>
          <a:p>
            <a:r>
              <a:rPr lang="en-US" dirty="0"/>
              <a:t>2 big changes are as follows:</a:t>
            </a:r>
          </a:p>
          <a:p>
            <a:pPr lvl="1">
              <a:buFont typeface="Courier New" panose="020B0604020202020204" pitchFamily="34" charset="0"/>
              <a:buChar char="o"/>
            </a:pPr>
            <a:r>
              <a:rPr lang="en-US" dirty="0"/>
              <a:t>Added "Version 2024" to the title of updated and most recent modules. For example, Student Resources (version 2024) or Course Information (version 2024). This should make it much easier when you are copying in past material.</a:t>
            </a:r>
          </a:p>
          <a:p>
            <a:pPr lvl="1">
              <a:buFont typeface="Courier New" panose="020B0604020202020204" pitchFamily="34" charset="0"/>
              <a:buChar char="o"/>
            </a:pPr>
            <a:r>
              <a:rPr lang="en-US" dirty="0"/>
              <a:t>Removed the extra modules and pages. Now there is only </a:t>
            </a:r>
            <a:r>
              <a:rPr lang="en-US" b="1" dirty="0"/>
              <a:t>one</a:t>
            </a:r>
            <a:r>
              <a:rPr lang="en-US" dirty="0"/>
              <a:t> module example.</a:t>
            </a:r>
          </a:p>
        </p:txBody>
      </p:sp>
    </p:spTree>
    <p:extLst>
      <p:ext uri="{BB962C8B-B14F-4D97-AF65-F5344CB8AC3E}">
        <p14:creationId xmlns:p14="http://schemas.microsoft.com/office/powerpoint/2010/main" val="2440977047"/>
      </p:ext>
    </p:extLst>
  </p:cSld>
  <p:clrMapOvr>
    <a:masterClrMapping/>
  </p:clrMapOvr>
</p:sld>
</file>

<file path=ppt/theme/theme1.xml><?xml version="1.0" encoding="utf-8"?>
<a:theme xmlns:a="http://schemas.openxmlformats.org/drawingml/2006/main" name="AccentBoxVTI">
  <a:themeElements>
    <a:clrScheme name="AnalogousFromDarkSeedLeftStep">
      <a:dk1>
        <a:srgbClr val="000000"/>
      </a:dk1>
      <a:lt1>
        <a:srgbClr val="FFFFFF"/>
      </a:lt1>
      <a:dk2>
        <a:srgbClr val="1E301B"/>
      </a:dk2>
      <a:lt2>
        <a:srgbClr val="F1F0F3"/>
      </a:lt2>
      <a:accent1>
        <a:srgbClr val="85AE23"/>
      </a:accent1>
      <a:accent2>
        <a:srgbClr val="B4A118"/>
      </a:accent2>
      <a:accent3>
        <a:srgbClr val="E2802D"/>
      </a:accent3>
      <a:accent4>
        <a:srgbClr val="D1231C"/>
      </a:accent4>
      <a:accent5>
        <a:srgbClr val="E22D71"/>
      </a:accent5>
      <a:accent6>
        <a:srgbClr val="D11CAB"/>
      </a:accent6>
      <a:hlink>
        <a:srgbClr val="C34D66"/>
      </a:hlink>
      <a:folHlink>
        <a:srgbClr val="7F7F7F"/>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708A9741AC48E46AEE4941DE1E12C0F" ma:contentTypeVersion="2" ma:contentTypeDescription="Create a new document." ma:contentTypeScope="" ma:versionID="64770a9ad993aec554518785b51db2e6">
  <xsd:schema xmlns:xsd="http://www.w3.org/2001/XMLSchema" xmlns:xs="http://www.w3.org/2001/XMLSchema" xmlns:p="http://schemas.microsoft.com/office/2006/metadata/properties" xmlns:ns1="http://schemas.microsoft.com/sharepoint/v3" xmlns:ns2="431189f8-a51b-453f-9f0c-3a0b3b65b12f" xmlns:ns3="6f609ce8-7218-4c60-b337-266ea7b1fd45" targetNamespace="http://schemas.microsoft.com/office/2006/metadata/properties" ma:root="true" ma:fieldsID="1dd063ee8e164e8fcdf0fbf71a193719" ns1:_="" ns2:_="" ns3:_="">
    <xsd:import namespace="http://schemas.microsoft.com/sharepoint/v3"/>
    <xsd:import namespace="431189f8-a51b-453f-9f0c-3a0b3b65b12f"/>
    <xsd:import namespace="6f609ce8-7218-4c60-b337-266ea7b1fd45"/>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31189f8-a51b-453f-9f0c-3a0b3b65b12f"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6f609ce8-7218-4c60-b337-266ea7b1fd45" elementFormDefault="qualified">
    <xsd:import namespace="http://schemas.microsoft.com/office/2006/documentManagement/types"/>
    <xsd:import namespace="http://schemas.microsoft.com/office/infopath/2007/PartnerControls"/>
    <xsd:element name="SharedWithUsers" ma:index="1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431189f8-a51b-453f-9f0c-3a0b3b65b12f">HNYXMCCMVK3K-464-987</_dlc_DocId>
    <_dlc_DocIdUrl xmlns="431189f8-a51b-453f-9f0c-3a0b3b65b12f">
      <Url>https://sac.edu/President/AcademicSenate/_layouts/15/DocIdRedir.aspx?ID=HNYXMCCMVK3K-464-987</Url>
      <Description>HNYXMCCMVK3K-464-987</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34A6105A-0687-4B3D-84F1-08272503147D}">
  <ds:schemaRefs>
    <ds:schemaRef ds:uri="http://schemas.microsoft.com/sharepoint/v3/contenttype/forms"/>
  </ds:schemaRefs>
</ds:datastoreItem>
</file>

<file path=customXml/itemProps2.xml><?xml version="1.0" encoding="utf-8"?>
<ds:datastoreItem xmlns:ds="http://schemas.openxmlformats.org/officeDocument/2006/customXml" ds:itemID="{BC5C1066-DB22-4C9B-8E42-B2A587007BCC}"/>
</file>

<file path=customXml/itemProps3.xml><?xml version="1.0" encoding="utf-8"?>
<ds:datastoreItem xmlns:ds="http://schemas.openxmlformats.org/officeDocument/2006/customXml" ds:itemID="{22742D4C-CC3C-46D2-9CFD-0BFFD8C36753}"/>
</file>

<file path=customXml/itemProps4.xml><?xml version="1.0" encoding="utf-8"?>
<ds:datastoreItem xmlns:ds="http://schemas.openxmlformats.org/officeDocument/2006/customXml" ds:itemID="{0E6E5409-F69B-4844-AAE4-203365106A59}"/>
</file>

<file path=docProps/app.xml><?xml version="1.0" encoding="utf-8"?>
<Properties xmlns="http://schemas.openxmlformats.org/officeDocument/2006/extended-properties" xmlns:vt="http://schemas.openxmlformats.org/officeDocument/2006/docPropsVTypes">
  <Template>office theme</Template>
  <TotalTime>0</TotalTime>
  <Words>221</Words>
  <Application>Microsoft Office PowerPoint</Application>
  <PresentationFormat>Widescreen</PresentationFormat>
  <Paragraphs>24</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AccentBoxVTI</vt:lpstr>
      <vt:lpstr>August 14th DE updates</vt:lpstr>
      <vt:lpstr>Faculty tested Respondus over the Summer</vt:lpstr>
      <vt:lpstr>Student DE Survey: Barriers to Student Success</vt:lpstr>
      <vt:lpstr>Student DE Survey: How can we improve your online experience?</vt:lpstr>
      <vt:lpstr>PowerPoint Presentation</vt:lpstr>
      <vt:lpstr>PowerPoint Presentation</vt:lpstr>
      <vt:lpstr>Quality Reviewed Courses</vt:lpstr>
      <vt:lpstr>Quality Reviewed Courses</vt:lpstr>
      <vt:lpstr>Updates Fall 2024 Template</vt:lpstr>
      <vt:lpstr>Example of what that looks like:</vt:lpstr>
      <vt:lpstr>DE Handbook as a Canvas Course</vt:lpstr>
      <vt:lpstr>Updated Faculty Canvas Training Course</vt:lpstr>
      <vt:lpstr>Canvas Updates</vt:lpstr>
      <vt:lpstr>PowerPoint Presentation</vt:lpstr>
      <vt:lpstr>DE Housekeeping: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Manzano, Maggie</cp:lastModifiedBy>
  <cp:revision>310</cp:revision>
  <dcterms:created xsi:type="dcterms:W3CDTF">2024-05-14T19:35:35Z</dcterms:created>
  <dcterms:modified xsi:type="dcterms:W3CDTF">2024-08-14T00:27:39Z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0x010100D708A9741AC48E46AEE4941DE1E12C0F</vt:lpwstr>
  </property>
  <property fmtid="{D5CDD505-2E9C-101B-9397-08002B2CF9AE}" pid="3" name="_dlc_DocIdItemGuid">
    <vt:lpwstr>0821a011-e4b9-4a3d-8ed7-56cdd12b6c9e</vt:lpwstr>
  </property>
</Properties>
</file>