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0.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6"/>
  </p:notesMasterIdLst>
  <p:handoutMasterIdLst>
    <p:handoutMasterId r:id="rId17"/>
  </p:handoutMasterIdLst>
  <p:sldIdLst>
    <p:sldId id="303" r:id="rId6"/>
    <p:sldId id="296" r:id="rId7"/>
    <p:sldId id="301" r:id="rId8"/>
    <p:sldId id="302" r:id="rId9"/>
    <p:sldId id="300" r:id="rId10"/>
    <p:sldId id="304" r:id="rId11"/>
    <p:sldId id="305" r:id="rId12"/>
    <p:sldId id="306" r:id="rId13"/>
    <p:sldId id="308" r:id="rId14"/>
    <p:sldId id="307"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8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1" Type="http://schemas.openxmlformats.org/officeDocument/2006/relationships/slide" Target="slides/slide6.xml"/><Relationship Id="rId6" Type="http://schemas.openxmlformats.org/officeDocument/2006/relationships/slide" Target="slides/slid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customXml" Target="../customXml/item6.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ustomXml" Target="../customXml/item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37523" cy="464662"/>
          </a:xfrm>
          <a:prstGeom prst="rect">
            <a:avLst/>
          </a:prstGeom>
        </p:spPr>
        <p:txBody>
          <a:bodyPr vert="horz" lIns="91330" tIns="45665" rIns="91330" bIns="4566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3971292" y="0"/>
            <a:ext cx="3037523" cy="464662"/>
          </a:xfrm>
          <a:prstGeom prst="rect">
            <a:avLst/>
          </a:prstGeom>
        </p:spPr>
        <p:txBody>
          <a:bodyPr vert="horz" lIns="91330" tIns="45665" rIns="91330" bIns="45665"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5/27/2025</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830153"/>
            <a:ext cx="3037523" cy="464662"/>
          </a:xfrm>
          <a:prstGeom prst="rect">
            <a:avLst/>
          </a:prstGeom>
        </p:spPr>
        <p:txBody>
          <a:bodyPr vert="horz" lIns="91330" tIns="45665" rIns="91330" bIns="45665"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3971292" y="8830153"/>
            <a:ext cx="3037523" cy="464662"/>
          </a:xfrm>
          <a:prstGeom prst="rect">
            <a:avLst/>
          </a:prstGeom>
        </p:spPr>
        <p:txBody>
          <a:bodyPr vert="horz" wrap="square" lIns="91330" tIns="45665" rIns="91330" bIns="45665"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1"/>
            <a:ext cx="3037523" cy="466247"/>
          </a:xfrm>
          <a:prstGeom prst="rect">
            <a:avLst/>
          </a:prstGeom>
        </p:spPr>
        <p:txBody>
          <a:bodyPr vert="horz" lIns="93175" tIns="46588" rIns="93175" bIns="4658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3971292" y="1"/>
            <a:ext cx="3037523" cy="466247"/>
          </a:xfrm>
          <a:prstGeom prst="rect">
            <a:avLst/>
          </a:prstGeom>
        </p:spPr>
        <p:txBody>
          <a:bodyPr vert="horz" lIns="93175" tIns="46588" rIns="93175" bIns="46588"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5/27/2025</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8" rIns="93175" bIns="46588"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0723" y="4473754"/>
            <a:ext cx="5608954" cy="3660200"/>
          </a:xfrm>
          <a:prstGeom prst="rect">
            <a:avLst/>
          </a:prstGeom>
        </p:spPr>
        <p:txBody>
          <a:bodyPr vert="horz" lIns="93175" tIns="46588" rIns="93175" bIns="4658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830153"/>
            <a:ext cx="3037523" cy="466247"/>
          </a:xfrm>
          <a:prstGeom prst="rect">
            <a:avLst/>
          </a:prstGeom>
        </p:spPr>
        <p:txBody>
          <a:bodyPr vert="horz" lIns="93175" tIns="46588" rIns="93175" bIns="4658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3971292" y="8830153"/>
            <a:ext cx="3037523" cy="466247"/>
          </a:xfrm>
          <a:prstGeom prst="rect">
            <a:avLst/>
          </a:prstGeom>
        </p:spPr>
        <p:txBody>
          <a:bodyPr vert="horz" wrap="square" lIns="93175" tIns="46588" rIns="93175" bIns="46588"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140C0-0400-077C-1EF0-4948E6796BB7}"/>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4D609950-F820-6824-3006-BEDEFD5864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7F573A9F-C0DF-D259-3FD6-1A29EEBDA4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4B7FE25-E901-36AC-F86F-5BC1580BF6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1</a:t>
            </a:fld>
            <a:endParaRPr lang="en-US" altLang="en-US"/>
          </a:p>
        </p:txBody>
      </p:sp>
    </p:spTree>
    <p:extLst>
      <p:ext uri="{BB962C8B-B14F-4D97-AF65-F5344CB8AC3E}">
        <p14:creationId xmlns:p14="http://schemas.microsoft.com/office/powerpoint/2010/main" val="3004326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1E7E6-4AC0-5377-C7B3-7F898138BC7D}"/>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883DAD6-67AF-7864-ACBF-A38C553A2E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DC7CEBCD-89A4-5B22-6638-BC1F4E1892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0E696225-71BD-A516-5E2A-F03D829906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10</a:t>
            </a:fld>
            <a:endParaRPr lang="en-US" altLang="en-US"/>
          </a:p>
        </p:txBody>
      </p:sp>
    </p:spTree>
    <p:extLst>
      <p:ext uri="{BB962C8B-B14F-4D97-AF65-F5344CB8AC3E}">
        <p14:creationId xmlns:p14="http://schemas.microsoft.com/office/powerpoint/2010/main" val="2693875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521CC609-3B4F-DAFE-6446-A4861053FC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C33F3E7-D0FD-1125-C973-0C09CF7FD1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4AED02F-BA72-1661-018B-1DE1D927FB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2</a:t>
            </a:fld>
            <a:endParaRPr lang="en-US" altLang="en-US"/>
          </a:p>
        </p:txBody>
      </p:sp>
    </p:spTree>
    <p:extLst>
      <p:ext uri="{BB962C8B-B14F-4D97-AF65-F5344CB8AC3E}">
        <p14:creationId xmlns:p14="http://schemas.microsoft.com/office/powerpoint/2010/main" val="3910962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7D186-0830-61E0-3727-C1D5E92452CD}"/>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D62E6DD-6460-C01F-E76A-0D03D6DD4A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B9A1B32-AF50-92BB-6B72-44D65BE6CD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58C8A4B-DDE9-624F-92A6-2F768810E4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3</a:t>
            </a:fld>
            <a:endParaRPr lang="en-US" altLang="en-US"/>
          </a:p>
        </p:txBody>
      </p:sp>
    </p:spTree>
    <p:extLst>
      <p:ext uri="{BB962C8B-B14F-4D97-AF65-F5344CB8AC3E}">
        <p14:creationId xmlns:p14="http://schemas.microsoft.com/office/powerpoint/2010/main" val="4203560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5AA09-3B99-330B-0EEA-5388DD6497A8}"/>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FF25EE0-430E-C25A-EEF5-EAE253C444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947CC5C0-68B8-D1A9-0F7D-6A1BF5794F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21E65903-6CEF-2473-55C0-0B2D60F0AE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4</a:t>
            </a:fld>
            <a:endParaRPr lang="en-US" altLang="en-US"/>
          </a:p>
        </p:txBody>
      </p:sp>
    </p:spTree>
    <p:extLst>
      <p:ext uri="{BB962C8B-B14F-4D97-AF65-F5344CB8AC3E}">
        <p14:creationId xmlns:p14="http://schemas.microsoft.com/office/powerpoint/2010/main" val="3133299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DA600-16C7-4BE5-7D40-43A708F5BB91}"/>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6BA311F-F36F-3A4F-9E29-22C6235515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470A990B-4232-A6BB-FE63-677491E588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C18AE39E-3AD3-8208-2CE3-8EFB37AD60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5</a:t>
            </a:fld>
            <a:endParaRPr lang="en-US" altLang="en-US"/>
          </a:p>
        </p:txBody>
      </p:sp>
    </p:spTree>
    <p:extLst>
      <p:ext uri="{BB962C8B-B14F-4D97-AF65-F5344CB8AC3E}">
        <p14:creationId xmlns:p14="http://schemas.microsoft.com/office/powerpoint/2010/main" val="2007162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B9641-AE37-4A48-811C-21915B559341}"/>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D707CF72-63AC-B6B6-84AB-99820A87A7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F963BCC5-1743-B3C5-EE5A-E00498AF1B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A8B73591-F67F-1964-8D23-585D7ED579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6</a:t>
            </a:fld>
            <a:endParaRPr lang="en-US" altLang="en-US"/>
          </a:p>
        </p:txBody>
      </p:sp>
    </p:spTree>
    <p:extLst>
      <p:ext uri="{BB962C8B-B14F-4D97-AF65-F5344CB8AC3E}">
        <p14:creationId xmlns:p14="http://schemas.microsoft.com/office/powerpoint/2010/main" val="3366342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828C6-471F-A142-478C-62A500DB63BD}"/>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0B7DFE86-7A0E-0655-4A6F-471D7148B6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F3B69742-34D0-16CF-9AAF-59D9A83377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11DD08ED-528F-5B20-5577-369B9EB562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7</a:t>
            </a:fld>
            <a:endParaRPr lang="en-US" altLang="en-US"/>
          </a:p>
        </p:txBody>
      </p:sp>
    </p:spTree>
    <p:extLst>
      <p:ext uri="{BB962C8B-B14F-4D97-AF65-F5344CB8AC3E}">
        <p14:creationId xmlns:p14="http://schemas.microsoft.com/office/powerpoint/2010/main" val="861462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C09A5-11A8-2C8F-FA7E-4D7D8A53CC67}"/>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A9AC353-9083-D88B-5206-37FD15856A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857A8C1A-DB8D-AB90-B8ED-2F16BC43A5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2053BF9A-14E6-F6E3-69C6-D5A7086859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8</a:t>
            </a:fld>
            <a:endParaRPr lang="en-US" altLang="en-US"/>
          </a:p>
        </p:txBody>
      </p:sp>
    </p:spTree>
    <p:extLst>
      <p:ext uri="{BB962C8B-B14F-4D97-AF65-F5344CB8AC3E}">
        <p14:creationId xmlns:p14="http://schemas.microsoft.com/office/powerpoint/2010/main" val="1300058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DABD0-16D5-DDB6-B8A9-A97F012C5FDF}"/>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92623AA-B623-50A7-5388-B32007BC85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54B902B-C0FD-A4A4-921B-1B379D96E0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A6888901-6508-D966-4E23-39A3BC5036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9</a:t>
            </a:fld>
            <a:endParaRPr lang="en-US" altLang="en-US"/>
          </a:p>
        </p:txBody>
      </p:sp>
    </p:spTree>
    <p:extLst>
      <p:ext uri="{BB962C8B-B14F-4D97-AF65-F5344CB8AC3E}">
        <p14:creationId xmlns:p14="http://schemas.microsoft.com/office/powerpoint/2010/main" val="15818089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5/27/2025</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5/27/2025</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5/27/2025</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5/27/2025</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5/27/2025</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5/27/2025</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5/27/2025</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5/27/2025</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5/27/2025</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5/27/2025</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5/27/2025</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5/27/2025</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0EDB-6824-FA78-0C8F-FC93775320A0}"/>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DD6C27A8-86E5-F306-2A38-020E739FE934}"/>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4235 Credit for Prior Learning</a:t>
            </a:r>
          </a:p>
        </p:txBody>
      </p:sp>
      <p:sp>
        <p:nvSpPr>
          <p:cNvPr id="11" name="Content Placeholder 2">
            <a:extLst>
              <a:ext uri="{FF2B5EF4-FFF2-40B4-BE49-F238E27FC236}">
                <a16:creationId xmlns:a16="http://schemas.microsoft.com/office/drawing/2014/main" id="{3CC2992F-126C-2666-EECC-5478D38B8493}"/>
              </a:ext>
            </a:extLst>
          </p:cNvPr>
          <p:cNvSpPr txBox="1">
            <a:spLocks/>
          </p:cNvSpPr>
          <p:nvPr/>
        </p:nvSpPr>
        <p:spPr>
          <a:xfrm>
            <a:off x="176980" y="2000347"/>
            <a:ext cx="8790039" cy="4857654"/>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2200" b="1" i="1" dirty="0">
                <a:solidFill>
                  <a:srgbClr val="000000"/>
                </a:solidFill>
                <a:effectLst/>
              </a:rPr>
              <a:t>ADDITIONS:</a:t>
            </a:r>
          </a:p>
          <a:p>
            <a:pPr lvl="2" indent="-573088" algn="l"/>
            <a:r>
              <a:rPr lang="en-US" sz="2200" b="1" i="0" dirty="0">
                <a:solidFill>
                  <a:srgbClr val="000000"/>
                </a:solidFill>
                <a:effectLst/>
              </a:rPr>
              <a:t>Students may demonstrate proficiency in a course eligible for Credit for Prior Learning and receive college credit through the approved alternative methods for awarding credit listed below:</a:t>
            </a:r>
          </a:p>
          <a:p>
            <a:pPr marL="112712" lvl="2" algn="l"/>
            <a:r>
              <a:rPr lang="en-US" sz="1900" b="0" i="1" dirty="0">
                <a:solidFill>
                  <a:srgbClr val="000000"/>
                </a:solidFill>
                <a:effectLst/>
              </a:rPr>
              <a:t>Other Learning Modes: Apprenticeships, internships, work-based learning or other industry-based experiential learning, Non-accredited learning, state and federal government training, professional development, volunteer and civic civil training (e.g. Peace Corps or AmeriCorps). </a:t>
            </a:r>
            <a:r>
              <a:rPr lang="en-US" sz="2000" dirty="0"/>
              <a:t>	</a:t>
            </a:r>
          </a:p>
          <a:p>
            <a:pPr lvl="2" indent="-573088" algn="l"/>
            <a:endParaRPr lang="en-US" sz="2000" i="1" dirty="0"/>
          </a:p>
          <a:p>
            <a:pPr lvl="2" indent="-573088" algn="l"/>
            <a:endParaRPr lang="en-US" sz="2000" i="1" dirty="0"/>
          </a:p>
          <a:p>
            <a:pPr lvl="2" indent="-573088" algn="l"/>
            <a:r>
              <a:rPr lang="en-US" sz="2000" b="1" i="0" dirty="0">
                <a:solidFill>
                  <a:srgbClr val="000000"/>
                </a:solidFill>
                <a:effectLst/>
              </a:rPr>
              <a:t>Determination of Eligibility for Credit for Prior Learning</a:t>
            </a:r>
          </a:p>
          <a:p>
            <a:pPr marL="112712" lvl="2" algn="l"/>
            <a:r>
              <a:rPr lang="en-US" sz="2000" b="0" i="1" dirty="0">
                <a:solidFill>
                  <a:srgbClr val="000000"/>
                </a:solidFill>
                <a:effectLst/>
              </a:rPr>
              <a:t>AP, CLEP, and IB Exam course credit and units granted to a local Associate of Arts or Associate of Science may differ from course credit and units granted by a transfer institution. Policy and credit limitations will be available in the current college catalog.</a:t>
            </a:r>
            <a:endParaRPr lang="en-US" sz="2000" i="1" dirty="0"/>
          </a:p>
        </p:txBody>
      </p:sp>
      <p:sp>
        <p:nvSpPr>
          <p:cNvPr id="13" name="Title 1">
            <a:extLst>
              <a:ext uri="{FF2B5EF4-FFF2-40B4-BE49-F238E27FC236}">
                <a16:creationId xmlns:a16="http://schemas.microsoft.com/office/drawing/2014/main" id="{A40A7CBF-C662-39EF-89C4-F4058927E721}"/>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805640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DA313-26E6-E61B-C954-952B4ECF58D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A558B0D-944D-1E58-5225-6990A9088711}"/>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err="1">
                <a:solidFill>
                  <a:srgbClr val="C00000"/>
                </a:solidFill>
                <a:latin typeface="Arial" panose="020B0604020202020204" pitchFamily="34" charset="0"/>
                <a:cs typeface="Arial" panose="020B0604020202020204" pitchFamily="34" charset="0"/>
              </a:rPr>
              <a:t>CiC</a:t>
            </a:r>
            <a:r>
              <a:rPr lang="en-US" altLang="en-US" sz="2400" b="1" dirty="0">
                <a:solidFill>
                  <a:srgbClr val="C00000"/>
                </a:solidFill>
                <a:latin typeface="Arial" panose="020B0604020202020204" pitchFamily="34" charset="0"/>
                <a:cs typeface="Arial" panose="020B0604020202020204" pitchFamily="34" charset="0"/>
              </a:rPr>
              <a:t> Membership</a:t>
            </a:r>
          </a:p>
        </p:txBody>
      </p:sp>
      <p:sp>
        <p:nvSpPr>
          <p:cNvPr id="11" name="Content Placeholder 2">
            <a:extLst>
              <a:ext uri="{FF2B5EF4-FFF2-40B4-BE49-F238E27FC236}">
                <a16:creationId xmlns:a16="http://schemas.microsoft.com/office/drawing/2014/main" id="{6415A482-27CB-2C91-F584-7C737C9EF5A9}"/>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buNone/>
            </a:pPr>
            <a:r>
              <a:rPr lang="en-US" sz="2000" b="1" i="0" dirty="0">
                <a:solidFill>
                  <a:srgbClr val="C00000"/>
                </a:solidFill>
                <a:effectLst/>
              </a:rPr>
              <a:t>Vacant</a:t>
            </a:r>
            <a:r>
              <a:rPr lang="en-US" sz="2000" b="1" i="0" dirty="0">
                <a:solidFill>
                  <a:srgbClr val="222222"/>
                </a:solidFill>
                <a:effectLst/>
              </a:rPr>
              <a:t> </a:t>
            </a:r>
            <a:r>
              <a:rPr lang="en-US" sz="2000" b="0" i="0" dirty="0">
                <a:solidFill>
                  <a:srgbClr val="222222"/>
                </a:solidFill>
                <a:effectLst/>
              </a:rPr>
              <a:t>- </a:t>
            </a:r>
            <a:r>
              <a:rPr lang="en-US" sz="2000" b="0" i="0" dirty="0">
                <a:solidFill>
                  <a:srgbClr val="222222"/>
                </a:solidFill>
                <a:effectLst/>
                <a:highlight>
                  <a:srgbClr val="FFFF00"/>
                </a:highlight>
              </a:rPr>
              <a:t>Business</a:t>
            </a:r>
            <a:r>
              <a:rPr lang="en-US" sz="2000" b="0" i="0" dirty="0">
                <a:solidFill>
                  <a:srgbClr val="222222"/>
                </a:solidFill>
                <a:effectLst/>
              </a:rPr>
              <a:t>                </a:t>
            </a:r>
            <a:br>
              <a:rPr lang="en-US" sz="2000" b="0" i="0" dirty="0">
                <a:solidFill>
                  <a:srgbClr val="222222"/>
                </a:solidFill>
                <a:effectLst/>
              </a:rPr>
            </a:br>
            <a:r>
              <a:rPr lang="en-US" sz="2000" b="1" i="0" dirty="0">
                <a:solidFill>
                  <a:srgbClr val="222222"/>
                </a:solidFill>
                <a:effectLst/>
              </a:rPr>
              <a:t>Henry Kim </a:t>
            </a:r>
            <a:r>
              <a:rPr lang="en-US" sz="2000" b="0" i="0" dirty="0">
                <a:solidFill>
                  <a:srgbClr val="222222"/>
                </a:solidFill>
                <a:effectLst/>
              </a:rPr>
              <a:t>- Continuing Education ​                    </a:t>
            </a:r>
            <a:br>
              <a:rPr lang="en-US" sz="2000" b="1" i="0" dirty="0">
                <a:solidFill>
                  <a:srgbClr val="222222"/>
                </a:solidFill>
                <a:effectLst/>
              </a:rPr>
            </a:br>
            <a:r>
              <a:rPr lang="en-US" sz="2000" b="1" i="0" dirty="0">
                <a:solidFill>
                  <a:srgbClr val="222222"/>
                </a:solidFill>
                <a:effectLst/>
              </a:rPr>
              <a:t>Lisa Macafee​ </a:t>
            </a:r>
            <a:r>
              <a:rPr lang="en-US" sz="2000" b="0" i="0" dirty="0">
                <a:solidFill>
                  <a:srgbClr val="222222"/>
                </a:solidFill>
                <a:effectLst/>
              </a:rPr>
              <a:t>- Counseling​</a:t>
            </a:r>
            <a:br>
              <a:rPr lang="en-US" sz="2000" b="0" i="0" dirty="0">
                <a:solidFill>
                  <a:srgbClr val="222222"/>
                </a:solidFill>
                <a:effectLst/>
              </a:rPr>
            </a:br>
            <a:r>
              <a:rPr lang="en-US" sz="2000" b="1" i="0" dirty="0">
                <a:solidFill>
                  <a:srgbClr val="C00000"/>
                </a:solidFill>
                <a:effectLst/>
              </a:rPr>
              <a:t>Vacant</a:t>
            </a:r>
            <a:r>
              <a:rPr lang="en-US" sz="2000" b="1" i="0" dirty="0">
                <a:solidFill>
                  <a:srgbClr val="222222"/>
                </a:solidFill>
                <a:effectLst/>
              </a:rPr>
              <a:t> </a:t>
            </a:r>
            <a:r>
              <a:rPr lang="en-US" sz="2000" b="0" i="0" dirty="0">
                <a:solidFill>
                  <a:srgbClr val="222222"/>
                </a:solidFill>
                <a:effectLst/>
              </a:rPr>
              <a:t>- </a:t>
            </a:r>
            <a:r>
              <a:rPr lang="en-US" sz="2000" b="0" i="0" dirty="0">
                <a:solidFill>
                  <a:srgbClr val="222222"/>
                </a:solidFill>
                <a:effectLst/>
                <a:highlight>
                  <a:srgbClr val="FFFF00"/>
                </a:highlight>
              </a:rPr>
              <a:t>Fine &amp; Performing Arts</a:t>
            </a:r>
            <a:br>
              <a:rPr lang="en-US" sz="2000" b="0" i="0" dirty="0">
                <a:solidFill>
                  <a:srgbClr val="222222"/>
                </a:solidFill>
                <a:effectLst/>
              </a:rPr>
            </a:br>
            <a:r>
              <a:rPr lang="en-US" sz="2000" b="1" i="0" dirty="0">
                <a:solidFill>
                  <a:srgbClr val="222222"/>
                </a:solidFill>
                <a:effectLst/>
              </a:rPr>
              <a:t>Zachary Fish </a:t>
            </a:r>
            <a:r>
              <a:rPr lang="en-US" sz="2000" b="0" i="0" dirty="0">
                <a:solidFill>
                  <a:srgbClr val="222222"/>
                </a:solidFill>
                <a:effectLst/>
              </a:rPr>
              <a:t>- Humanities</a:t>
            </a:r>
            <a:br>
              <a:rPr lang="en-US" sz="2000" b="0" i="0" dirty="0">
                <a:solidFill>
                  <a:srgbClr val="222222"/>
                </a:solidFill>
                <a:effectLst/>
              </a:rPr>
            </a:br>
            <a:r>
              <a:rPr lang="en-US" sz="2000" b="1" i="0" dirty="0">
                <a:solidFill>
                  <a:srgbClr val="222222"/>
                </a:solidFill>
                <a:effectLst/>
              </a:rPr>
              <a:t>Wendy Wang </a:t>
            </a:r>
            <a:r>
              <a:rPr lang="en-US" sz="2000" b="0" i="0" dirty="0">
                <a:solidFill>
                  <a:srgbClr val="222222"/>
                </a:solidFill>
                <a:effectLst/>
              </a:rPr>
              <a:t>- Human Services</a:t>
            </a:r>
            <a:br>
              <a:rPr lang="en-US" sz="2000" b="0" i="0" dirty="0">
                <a:solidFill>
                  <a:srgbClr val="222222"/>
                </a:solidFill>
                <a:effectLst/>
              </a:rPr>
            </a:br>
            <a:r>
              <a:rPr lang="en-US" sz="2000" b="1" i="0" dirty="0">
                <a:solidFill>
                  <a:srgbClr val="222222"/>
                </a:solidFill>
                <a:effectLst/>
              </a:rPr>
              <a:t>Brian Sos </a:t>
            </a:r>
            <a:r>
              <a:rPr lang="en-US" sz="2000" b="0" i="0" dirty="0">
                <a:solidFill>
                  <a:srgbClr val="222222"/>
                </a:solidFill>
                <a:effectLst/>
              </a:rPr>
              <a:t>- Kinesiology</a:t>
            </a:r>
            <a:br>
              <a:rPr lang="en-US" sz="2000" b="0" i="0" dirty="0">
                <a:solidFill>
                  <a:srgbClr val="222222"/>
                </a:solidFill>
                <a:effectLst/>
              </a:rPr>
            </a:br>
            <a:r>
              <a:rPr lang="en-US" sz="2000" b="1" i="0" dirty="0">
                <a:solidFill>
                  <a:srgbClr val="222222"/>
                </a:solidFill>
                <a:effectLst/>
              </a:rPr>
              <a:t>Jaki King​ </a:t>
            </a:r>
            <a:r>
              <a:rPr lang="en-US" sz="2000" b="0" i="0" dirty="0">
                <a:solidFill>
                  <a:srgbClr val="222222"/>
                </a:solidFill>
                <a:effectLst/>
              </a:rPr>
              <a:t>- Library</a:t>
            </a:r>
            <a:br>
              <a:rPr lang="en-US" sz="2000" b="0" i="0" dirty="0">
                <a:solidFill>
                  <a:srgbClr val="222222"/>
                </a:solidFill>
                <a:effectLst/>
              </a:rPr>
            </a:br>
            <a:r>
              <a:rPr lang="en-US" sz="2000" b="1" i="0" dirty="0">
                <a:solidFill>
                  <a:srgbClr val="222222"/>
                </a:solidFill>
                <a:effectLst/>
              </a:rPr>
              <a:t>George Sweeney </a:t>
            </a:r>
            <a:r>
              <a:rPr lang="en-US" sz="2000" b="0" i="0" dirty="0">
                <a:solidFill>
                  <a:srgbClr val="222222"/>
                </a:solidFill>
                <a:effectLst/>
              </a:rPr>
              <a:t>- Mathematics</a:t>
            </a:r>
            <a:br>
              <a:rPr lang="en-US" sz="2000" b="0" i="0" dirty="0">
                <a:solidFill>
                  <a:srgbClr val="222222"/>
                </a:solidFill>
                <a:effectLst/>
              </a:rPr>
            </a:br>
            <a:r>
              <a:rPr lang="en-US" sz="2000" b="1" i="0" dirty="0">
                <a:solidFill>
                  <a:srgbClr val="222222"/>
                </a:solidFill>
                <a:effectLst/>
              </a:rPr>
              <a:t>Laura Derr​ </a:t>
            </a:r>
            <a:r>
              <a:rPr lang="en-US" sz="2000" b="0" i="0" dirty="0">
                <a:solidFill>
                  <a:srgbClr val="222222"/>
                </a:solidFill>
                <a:effectLst/>
              </a:rPr>
              <a:t>- Health Sciences​</a:t>
            </a:r>
            <a:br>
              <a:rPr lang="en-US" sz="2000" b="0" i="0" dirty="0">
                <a:solidFill>
                  <a:srgbClr val="222222"/>
                </a:solidFill>
                <a:effectLst/>
              </a:rPr>
            </a:br>
            <a:r>
              <a:rPr lang="en-US" sz="2000" b="1" i="0" dirty="0">
                <a:solidFill>
                  <a:srgbClr val="222222"/>
                </a:solidFill>
                <a:effectLst/>
              </a:rPr>
              <a:t>Minhan Dinh-</a:t>
            </a:r>
            <a:r>
              <a:rPr lang="en-US" sz="2000" b="1" i="0" dirty="0" err="1">
                <a:solidFill>
                  <a:srgbClr val="222222"/>
                </a:solidFill>
                <a:effectLst/>
              </a:rPr>
              <a:t>Mahavongtrakul</a:t>
            </a:r>
            <a:r>
              <a:rPr lang="en-US" sz="2000" b="1" i="0" dirty="0">
                <a:solidFill>
                  <a:srgbClr val="222222"/>
                </a:solidFill>
                <a:effectLst/>
              </a:rPr>
              <a:t>​​ </a:t>
            </a:r>
            <a:r>
              <a:rPr lang="en-US" sz="2000" b="0" i="0" dirty="0">
                <a:solidFill>
                  <a:srgbClr val="222222"/>
                </a:solidFill>
                <a:effectLst/>
              </a:rPr>
              <a:t>- Sciences</a:t>
            </a:r>
            <a:br>
              <a:rPr lang="en-US" sz="2000" b="0" i="0" dirty="0">
                <a:solidFill>
                  <a:srgbClr val="222222"/>
                </a:solidFill>
                <a:effectLst/>
              </a:rPr>
            </a:br>
            <a:r>
              <a:rPr lang="en-US" sz="2000" b="1" i="0" dirty="0">
                <a:solidFill>
                  <a:srgbClr val="222222"/>
                </a:solidFill>
                <a:effectLst/>
              </a:rPr>
              <a:t>Kristen Guzman​​​​ </a:t>
            </a:r>
            <a:r>
              <a:rPr lang="en-US" sz="2000" b="0" i="0" dirty="0">
                <a:solidFill>
                  <a:srgbClr val="222222"/>
                </a:solidFill>
                <a:effectLst/>
              </a:rPr>
              <a:t>- Social Sciences</a:t>
            </a:r>
            <a:br>
              <a:rPr lang="en-US" sz="2000" b="0" i="0" dirty="0">
                <a:solidFill>
                  <a:srgbClr val="222222"/>
                </a:solidFill>
                <a:effectLst/>
              </a:rPr>
            </a:br>
            <a:r>
              <a:rPr lang="en-US" sz="2000" b="1" i="0" dirty="0">
                <a:solidFill>
                  <a:srgbClr val="C00000"/>
                </a:solidFill>
                <a:effectLst/>
              </a:rPr>
              <a:t>Vacant </a:t>
            </a:r>
            <a:r>
              <a:rPr lang="en-US" sz="2000" b="1" i="0" dirty="0">
                <a:solidFill>
                  <a:srgbClr val="222222"/>
                </a:solidFill>
                <a:effectLst/>
              </a:rPr>
              <a:t> </a:t>
            </a:r>
            <a:r>
              <a:rPr lang="en-US" sz="2000" b="0" i="0" dirty="0">
                <a:solidFill>
                  <a:srgbClr val="222222"/>
                </a:solidFill>
                <a:effectLst/>
              </a:rPr>
              <a:t>- </a:t>
            </a:r>
            <a:r>
              <a:rPr lang="en-US" sz="2000" b="0" i="0" dirty="0">
                <a:solidFill>
                  <a:srgbClr val="222222"/>
                </a:solidFill>
                <a:effectLst/>
                <a:highlight>
                  <a:srgbClr val="FFFF00"/>
                </a:highlight>
              </a:rPr>
              <a:t>Student Representative​</a:t>
            </a:r>
            <a:br>
              <a:rPr lang="en-US" sz="2000" b="0" i="0" dirty="0">
                <a:solidFill>
                  <a:srgbClr val="222222"/>
                </a:solidFill>
                <a:effectLst/>
              </a:rPr>
            </a:br>
            <a:r>
              <a:rPr lang="en-US" sz="2000" b="1" i="0" dirty="0">
                <a:solidFill>
                  <a:srgbClr val="222222"/>
                </a:solidFill>
                <a:effectLst/>
              </a:rPr>
              <a:t>Louise Janus </a:t>
            </a:r>
            <a:r>
              <a:rPr lang="en-US" sz="2000" b="0" i="0" dirty="0">
                <a:solidFill>
                  <a:srgbClr val="222222"/>
                </a:solidFill>
                <a:effectLst/>
              </a:rPr>
              <a:t>- Student Services​​​</a:t>
            </a:r>
            <a:br>
              <a:rPr lang="en-US" sz="2000" b="0" i="0" dirty="0">
                <a:solidFill>
                  <a:srgbClr val="222222"/>
                </a:solidFill>
                <a:effectLst/>
              </a:rPr>
            </a:br>
            <a:r>
              <a:rPr lang="en-US" sz="2000" b="1" i="0" dirty="0">
                <a:solidFill>
                  <a:srgbClr val="222222"/>
                </a:solidFill>
                <a:effectLst/>
              </a:rPr>
              <a:t>Jaime Gonzalez </a:t>
            </a:r>
            <a:r>
              <a:rPr lang="en-US" sz="2000" b="0" i="0" dirty="0">
                <a:solidFill>
                  <a:srgbClr val="222222"/>
                </a:solidFill>
                <a:effectLst/>
              </a:rPr>
              <a:t>- Technology​​</a:t>
            </a:r>
          </a:p>
        </p:txBody>
      </p:sp>
      <p:sp>
        <p:nvSpPr>
          <p:cNvPr id="13" name="Title 1">
            <a:extLst>
              <a:ext uri="{FF2B5EF4-FFF2-40B4-BE49-F238E27FC236}">
                <a16:creationId xmlns:a16="http://schemas.microsoft.com/office/drawing/2014/main" id="{631FCE74-54BE-79C0-018E-17358A08E34D}"/>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98132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CA66635-5C15-4F50-9D33-81F03F6F1E85}"/>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4235 Continued…</a:t>
            </a:r>
          </a:p>
        </p:txBody>
      </p:sp>
      <p:sp>
        <p:nvSpPr>
          <p:cNvPr id="11" name="Content Placeholder 2">
            <a:extLst>
              <a:ext uri="{FF2B5EF4-FFF2-40B4-BE49-F238E27FC236}">
                <a16:creationId xmlns:a16="http://schemas.microsoft.com/office/drawing/2014/main" id="{3B93C379-069D-4AB2-B982-B61720B0CC37}"/>
              </a:ext>
            </a:extLst>
          </p:cNvPr>
          <p:cNvSpPr txBox="1">
            <a:spLocks/>
          </p:cNvSpPr>
          <p:nvPr/>
        </p:nvSpPr>
        <p:spPr>
          <a:xfrm>
            <a:off x="176980" y="2151619"/>
            <a:ext cx="8790039" cy="516849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2000" b="1" i="1" dirty="0">
              <a:ea typeface="Arial" panose="020B0604020202020204" pitchFamily="34" charset="0"/>
            </a:endParaRPr>
          </a:p>
          <a:p>
            <a:pPr lvl="2" indent="-573088" algn="l"/>
            <a:r>
              <a:rPr lang="en-US" sz="2000" b="1" i="1" dirty="0">
                <a:ea typeface="Arial" panose="020B0604020202020204" pitchFamily="34" charset="0"/>
              </a:rPr>
              <a:t>CHANGES:</a:t>
            </a:r>
            <a:endParaRPr lang="en-US" sz="2000" b="1" i="0" dirty="0">
              <a:solidFill>
                <a:srgbClr val="000000"/>
              </a:solidFill>
              <a:effectLst/>
            </a:endParaRPr>
          </a:p>
          <a:p>
            <a:pPr lvl="2" indent="-573088" algn="l"/>
            <a:r>
              <a:rPr lang="en-US" sz="2000" b="1" i="0" dirty="0">
                <a:solidFill>
                  <a:srgbClr val="000000"/>
                </a:solidFill>
                <a:effectLst/>
              </a:rPr>
              <a:t>High School or Adult Education to College Articulation - Credit by Examination (CBE) Procedures </a:t>
            </a:r>
          </a:p>
          <a:p>
            <a:pPr lvl="2" indent="-573088" algn="l"/>
            <a:r>
              <a:rPr lang="en-US" sz="1800" i="1" spc="0" dirty="0">
                <a:effectLst/>
                <a:uFill>
                  <a:solidFill>
                    <a:srgbClr val="ED1C24"/>
                  </a:solidFill>
                </a:uFill>
                <a:ea typeface="Symbol" panose="05050102010706020507" pitchFamily="18" charset="2"/>
                <a:cs typeface="Symbol" panose="05050102010706020507" pitchFamily="18" charset="2"/>
              </a:rPr>
              <a:t>In order for a student to receive CBE, the student must (1) submit an online</a:t>
            </a:r>
            <a:endParaRPr lang="en-US" sz="1800" i="1" dirty="0">
              <a:uFill>
                <a:solidFill>
                  <a:srgbClr val="ED1C24"/>
                </a:solidFill>
              </a:uFill>
              <a:ea typeface="Symbol" panose="05050102010706020507" pitchFamily="18" charset="2"/>
              <a:cs typeface="Symbol" panose="05050102010706020507" pitchFamily="18" charset="2"/>
            </a:endParaRPr>
          </a:p>
          <a:p>
            <a:pPr lvl="2" indent="-573088" algn="l"/>
            <a:r>
              <a:rPr lang="en-US" sz="1800" i="1" spc="0" dirty="0">
                <a:effectLst/>
                <a:uFill>
                  <a:solidFill>
                    <a:srgbClr val="ED1C24"/>
                  </a:solidFill>
                </a:uFill>
                <a:ea typeface="Symbol" panose="05050102010706020507" pitchFamily="18" charset="2"/>
                <a:cs typeface="Symbol" panose="05050102010706020507" pitchFamily="18" charset="2"/>
              </a:rPr>
              <a:t>application to either Santa Ana College or Santiago Canyon College and (2) neither</a:t>
            </a:r>
          </a:p>
          <a:p>
            <a:pPr lvl="2" indent="-573088" algn="l"/>
            <a:r>
              <a:rPr lang="en-US" sz="1800" i="1" spc="0" dirty="0">
                <a:effectLst/>
                <a:uFill>
                  <a:solidFill>
                    <a:srgbClr val="ED1C24"/>
                  </a:solidFill>
                </a:uFill>
                <a:ea typeface="Symbol" panose="05050102010706020507" pitchFamily="18" charset="2"/>
                <a:cs typeface="Symbol" panose="05050102010706020507" pitchFamily="18" charset="2"/>
              </a:rPr>
              <a:t>be</a:t>
            </a:r>
            <a:r>
              <a:rPr lang="en-US" sz="1800" i="1" dirty="0">
                <a:ea typeface="Symbol" panose="05050102010706020507" pitchFamily="18" charset="2"/>
                <a:cs typeface="Symbol" panose="05050102010706020507" pitchFamily="18" charset="2"/>
              </a:rPr>
              <a:t> </a:t>
            </a:r>
            <a:r>
              <a:rPr lang="en-US" sz="1800" i="1" dirty="0">
                <a:effectLst/>
                <a:uFill>
                  <a:solidFill>
                    <a:srgbClr val="ED1C24"/>
                  </a:solidFill>
                </a:uFill>
                <a:ea typeface="Arial" panose="020B0604020202020204" pitchFamily="34" charset="0"/>
              </a:rPr>
              <a:t>currently enrolled in, nor have already completed, the course for which credit is</a:t>
            </a:r>
          </a:p>
          <a:p>
            <a:pPr lvl="2" indent="-573088" algn="l"/>
            <a:r>
              <a:rPr lang="en-US" sz="1800" i="1" dirty="0">
                <a:effectLst/>
                <a:uFill>
                  <a:solidFill>
                    <a:srgbClr val="ED1C24"/>
                  </a:solidFill>
                </a:uFill>
                <a:ea typeface="Arial" panose="020B0604020202020204" pitchFamily="34" charset="0"/>
              </a:rPr>
              <a:t>requested.</a:t>
            </a:r>
            <a:endParaRPr lang="en-US" sz="1800" i="1" dirty="0"/>
          </a:p>
          <a:p>
            <a:pPr lvl="2" indent="-573088" algn="l"/>
            <a:r>
              <a:rPr lang="en-US" sz="2000" dirty="0"/>
              <a:t>	</a:t>
            </a:r>
            <a:endParaRPr lang="en-US" sz="1850" dirty="0"/>
          </a:p>
          <a:p>
            <a:pPr marL="1143000" lvl="2" indent="-457200" algn="l">
              <a:buFont typeface="+mj-lt"/>
              <a:buAutoNum type="arabicPeriod"/>
            </a:pPr>
            <a:endParaRPr lang="en-US" sz="2000" dirty="0"/>
          </a:p>
        </p:txBody>
      </p:sp>
      <p:sp>
        <p:nvSpPr>
          <p:cNvPr id="13" name="Title 1">
            <a:extLst>
              <a:ext uri="{FF2B5EF4-FFF2-40B4-BE49-F238E27FC236}">
                <a16:creationId xmlns:a16="http://schemas.microsoft.com/office/drawing/2014/main" id="{FEF9A88C-E0F4-466E-BC89-E429A701F819}"/>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2676502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221C0-9E52-321E-FE81-FCC6402BA75B}"/>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CD5A237-95EA-A0FA-5AE1-9380D25E87FF}"/>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4240 Academic Renewal</a:t>
            </a:r>
          </a:p>
        </p:txBody>
      </p:sp>
      <p:sp>
        <p:nvSpPr>
          <p:cNvPr id="11" name="Content Placeholder 2">
            <a:extLst>
              <a:ext uri="{FF2B5EF4-FFF2-40B4-BE49-F238E27FC236}">
                <a16:creationId xmlns:a16="http://schemas.microsoft.com/office/drawing/2014/main" id="{12A54C8D-7321-1C23-1BA6-F7B13FE613D1}"/>
              </a:ext>
            </a:extLst>
          </p:cNvPr>
          <p:cNvSpPr txBox="1">
            <a:spLocks/>
          </p:cNvSpPr>
          <p:nvPr/>
        </p:nvSpPr>
        <p:spPr>
          <a:xfrm>
            <a:off x="176980" y="2151620"/>
            <a:ext cx="8790039" cy="392579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2000" b="1" i="1" dirty="0">
                <a:ea typeface="Arial" panose="020B0604020202020204" pitchFamily="34" charset="0"/>
              </a:rPr>
              <a:t>CHANGES:</a:t>
            </a:r>
            <a:endParaRPr lang="en-US" sz="2000" b="1" i="1" dirty="0">
              <a:effectLst/>
              <a:ea typeface="Arial" panose="020B0604020202020204" pitchFamily="34" charset="0"/>
            </a:endParaRPr>
          </a:p>
          <a:p>
            <a:pPr lvl="2" indent="-573088" algn="l"/>
            <a:r>
              <a:rPr lang="en-US" sz="2000" b="1" dirty="0">
                <a:effectLst/>
                <a:ea typeface="Arial" panose="020B0604020202020204" pitchFamily="34" charset="0"/>
              </a:rPr>
              <a:t>Title 5 Section 55046</a:t>
            </a:r>
          </a:p>
          <a:p>
            <a:pPr lvl="2" indent="-573088" algn="l"/>
            <a:r>
              <a:rPr lang="en-US" sz="2000" b="1" dirty="0">
                <a:effectLst/>
                <a:ea typeface="Arial" panose="020B0604020202020204" pitchFamily="34" charset="0"/>
              </a:rPr>
              <a:t>Students</a:t>
            </a:r>
            <a:r>
              <a:rPr lang="en-US" sz="2000" b="1" spc="-20" dirty="0">
                <a:effectLst/>
                <a:ea typeface="Arial" panose="020B0604020202020204" pitchFamily="34" charset="0"/>
              </a:rPr>
              <a:t> </a:t>
            </a:r>
            <a:r>
              <a:rPr lang="en-US" sz="2000" b="1" dirty="0">
                <a:effectLst/>
                <a:ea typeface="Arial" panose="020B0604020202020204" pitchFamily="34" charset="0"/>
              </a:rPr>
              <a:t>may</a:t>
            </a:r>
            <a:r>
              <a:rPr lang="en-US" sz="2000" b="1" spc="-20" dirty="0">
                <a:effectLst/>
                <a:ea typeface="Arial" panose="020B0604020202020204" pitchFamily="34" charset="0"/>
              </a:rPr>
              <a:t> </a:t>
            </a:r>
            <a:r>
              <a:rPr lang="en-US" sz="2000" b="1" dirty="0">
                <a:effectLst/>
                <a:ea typeface="Arial" panose="020B0604020202020204" pitchFamily="34" charset="0"/>
              </a:rPr>
              <a:t>petition</a:t>
            </a:r>
            <a:r>
              <a:rPr lang="en-US" sz="2000" b="1" spc="-20" dirty="0">
                <a:effectLst/>
                <a:ea typeface="Arial" panose="020B0604020202020204" pitchFamily="34" charset="0"/>
              </a:rPr>
              <a:t> </a:t>
            </a:r>
            <a:r>
              <a:rPr lang="en-US" sz="2000" b="1" dirty="0">
                <a:effectLst/>
                <a:ea typeface="Arial" panose="020B0604020202020204" pitchFamily="34" charset="0"/>
              </a:rPr>
              <a:t>to</a:t>
            </a:r>
            <a:r>
              <a:rPr lang="en-US" sz="2000" b="1" spc="-20" dirty="0">
                <a:effectLst/>
                <a:ea typeface="Arial" panose="020B0604020202020204" pitchFamily="34" charset="0"/>
              </a:rPr>
              <a:t> </a:t>
            </a:r>
            <a:r>
              <a:rPr lang="en-US" sz="2000" b="1" dirty="0">
                <a:effectLst/>
                <a:ea typeface="Arial" panose="020B0604020202020204" pitchFamily="34" charset="0"/>
              </a:rPr>
              <a:t>have</a:t>
            </a:r>
            <a:r>
              <a:rPr lang="en-US" sz="2000" b="1" spc="-20" dirty="0">
                <a:effectLst/>
                <a:ea typeface="Arial" panose="020B0604020202020204" pitchFamily="34" charset="0"/>
              </a:rPr>
              <a:t> </a:t>
            </a:r>
            <a:r>
              <a:rPr lang="en-US" sz="2000" b="1" dirty="0">
                <a:effectLst/>
                <a:ea typeface="Arial" panose="020B0604020202020204" pitchFamily="34" charset="0"/>
              </a:rPr>
              <a:t>their</a:t>
            </a:r>
            <a:r>
              <a:rPr lang="en-US" sz="2000" b="1" spc="-20" dirty="0">
                <a:effectLst/>
                <a:ea typeface="Arial" panose="020B0604020202020204" pitchFamily="34" charset="0"/>
              </a:rPr>
              <a:t> </a:t>
            </a:r>
            <a:r>
              <a:rPr lang="en-US" sz="2000" b="1" dirty="0">
                <a:effectLst/>
                <a:ea typeface="Arial" panose="020B0604020202020204" pitchFamily="34" charset="0"/>
              </a:rPr>
              <a:t>academic</a:t>
            </a:r>
            <a:r>
              <a:rPr lang="en-US" sz="2000" b="1" spc="-20" dirty="0">
                <a:effectLst/>
                <a:ea typeface="Arial" panose="020B0604020202020204" pitchFamily="34" charset="0"/>
              </a:rPr>
              <a:t> </a:t>
            </a:r>
            <a:r>
              <a:rPr lang="en-US" sz="2000" b="1" dirty="0">
                <a:effectLst/>
                <a:ea typeface="Arial" panose="020B0604020202020204" pitchFamily="34" charset="0"/>
              </a:rPr>
              <a:t>record</a:t>
            </a:r>
            <a:r>
              <a:rPr lang="en-US" sz="2000" b="1" spc="-20" dirty="0">
                <a:effectLst/>
                <a:ea typeface="Arial" panose="020B0604020202020204" pitchFamily="34" charset="0"/>
              </a:rPr>
              <a:t> </a:t>
            </a:r>
            <a:r>
              <a:rPr lang="en-US" sz="2000" b="1" dirty="0">
                <a:effectLst/>
                <a:ea typeface="Arial" panose="020B0604020202020204" pitchFamily="34" charset="0"/>
              </a:rPr>
              <a:t>reviewed</a:t>
            </a:r>
            <a:r>
              <a:rPr lang="en-US" sz="2000" b="1" spc="-20" dirty="0">
                <a:effectLst/>
                <a:ea typeface="Arial" panose="020B0604020202020204" pitchFamily="34" charset="0"/>
              </a:rPr>
              <a:t> </a:t>
            </a:r>
            <a:r>
              <a:rPr lang="en-US" sz="2000" b="1" dirty="0">
                <a:effectLst/>
                <a:ea typeface="Arial" panose="020B0604020202020204" pitchFamily="34" charset="0"/>
              </a:rPr>
              <a:t>for</a:t>
            </a:r>
            <a:r>
              <a:rPr lang="en-US" sz="2000" b="1" spc="-20" dirty="0">
                <a:effectLst/>
                <a:ea typeface="Arial" panose="020B0604020202020204" pitchFamily="34" charset="0"/>
              </a:rPr>
              <a:t> </a:t>
            </a:r>
            <a:r>
              <a:rPr lang="en-US" sz="2000" b="1" dirty="0">
                <a:effectLst/>
                <a:ea typeface="Arial" panose="020B0604020202020204" pitchFamily="34" charset="0"/>
              </a:rPr>
              <a:t>academic</a:t>
            </a:r>
            <a:r>
              <a:rPr lang="en-US" sz="2000" b="1" spc="-20" dirty="0">
                <a:effectLst/>
                <a:ea typeface="Arial" panose="020B0604020202020204" pitchFamily="34" charset="0"/>
              </a:rPr>
              <a:t> </a:t>
            </a:r>
            <a:r>
              <a:rPr lang="en-US" sz="2000" b="1" dirty="0">
                <a:effectLst/>
                <a:ea typeface="Arial" panose="020B0604020202020204" pitchFamily="34" charset="0"/>
              </a:rPr>
              <a:t>renewal</a:t>
            </a:r>
            <a:r>
              <a:rPr lang="en-US" sz="2000" b="1" spc="-20" dirty="0">
                <a:effectLst/>
                <a:ea typeface="Arial" panose="020B0604020202020204" pitchFamily="34" charset="0"/>
              </a:rPr>
              <a:t> </a:t>
            </a:r>
            <a:r>
              <a:rPr lang="en-US" sz="2000" b="1" dirty="0">
                <a:effectLst/>
                <a:ea typeface="Arial" panose="020B0604020202020204" pitchFamily="34" charset="0"/>
              </a:rPr>
              <a:t>of substandard academic performance.</a:t>
            </a:r>
          </a:p>
          <a:p>
            <a:pPr lvl="2" indent="-573088" algn="l"/>
            <a:endParaRPr lang="en-US" sz="2000" i="1" dirty="0"/>
          </a:p>
          <a:p>
            <a:pPr lvl="2" indent="-573088" algn="l"/>
            <a:r>
              <a:rPr lang="en-US" sz="1800" strike="sngStrike" dirty="0">
                <a:effectLst/>
                <a:ea typeface="Arial" panose="020B0604020202020204" pitchFamily="34" charset="0"/>
              </a:rPr>
              <a:t>After</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an</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associate</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degree,</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or</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general</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education</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certification</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is</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posted,</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academic renewal without course repetition is not accepted.</a:t>
            </a:r>
          </a:p>
          <a:p>
            <a:pPr lvl="2" indent="-573088" algn="l"/>
            <a:endParaRPr lang="en-US" sz="1800" dirty="0">
              <a:ea typeface="Arial" panose="020B0604020202020204" pitchFamily="34" charset="0"/>
            </a:endParaRPr>
          </a:p>
          <a:p>
            <a:pPr lvl="2" indent="-573088" algn="l"/>
            <a:r>
              <a:rPr lang="en-US" sz="1800" i="1" spc="0" dirty="0">
                <a:effectLst/>
                <a:ea typeface="Symbol" panose="05050102010706020507" pitchFamily="18" charset="2"/>
                <a:cs typeface="Symbol" panose="05050102010706020507" pitchFamily="18" charset="2"/>
              </a:rPr>
              <a:t>Petitioned</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coursework</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cannot</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have</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been</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previously</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used</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in</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the</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awarding</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of</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a</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SAC degree, certificate, or GE certification.</a:t>
            </a:r>
          </a:p>
          <a:p>
            <a:pPr lvl="2" indent="-573088" algn="l"/>
            <a:endParaRPr lang="en-US" sz="1800" dirty="0">
              <a:effectLst/>
              <a:latin typeface="Arial" panose="020B0604020202020204" pitchFamily="34" charset="0"/>
              <a:ea typeface="Arial" panose="020B0604020202020204" pitchFamily="34" charset="0"/>
            </a:endParaRPr>
          </a:p>
          <a:p>
            <a:pPr lvl="2" indent="-573088" algn="l"/>
            <a:endParaRPr lang="en-US" sz="2000" i="1" dirty="0"/>
          </a:p>
        </p:txBody>
      </p:sp>
      <p:sp>
        <p:nvSpPr>
          <p:cNvPr id="13" name="Title 1">
            <a:extLst>
              <a:ext uri="{FF2B5EF4-FFF2-40B4-BE49-F238E27FC236}">
                <a16:creationId xmlns:a16="http://schemas.microsoft.com/office/drawing/2014/main" id="{5A8035B9-5CCD-6DF1-5610-0D9CAB1736F7}"/>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423432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BCFF0-36F1-FC69-94B7-7FC3447DCB9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915794C6-4B77-F9CE-0B3A-F8703DBAAAF0}"/>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Renaming Academic Probation &amp; Dismissal</a:t>
            </a:r>
          </a:p>
        </p:txBody>
      </p:sp>
      <p:sp>
        <p:nvSpPr>
          <p:cNvPr id="11" name="Content Placeholder 2">
            <a:extLst>
              <a:ext uri="{FF2B5EF4-FFF2-40B4-BE49-F238E27FC236}">
                <a16:creationId xmlns:a16="http://schemas.microsoft.com/office/drawing/2014/main" id="{A029A9F4-E7D8-9D86-FCA1-218DF0F258B6}"/>
              </a:ext>
            </a:extLst>
          </p:cNvPr>
          <p:cNvSpPr txBox="1">
            <a:spLocks/>
          </p:cNvSpPr>
          <p:nvPr/>
        </p:nvSpPr>
        <p:spPr>
          <a:xfrm>
            <a:off x="176980" y="2151620"/>
            <a:ext cx="8790039" cy="392579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12712" lvl="2" algn="l"/>
            <a:endParaRPr lang="en-US" sz="2000" dirty="0">
              <a:ea typeface="Arial" panose="020B0604020202020204" pitchFamily="34" charset="0"/>
            </a:endParaRPr>
          </a:p>
          <a:p>
            <a:pPr marL="112712" lvl="2" algn="l"/>
            <a:endParaRPr lang="en-US" sz="2000" dirty="0">
              <a:ea typeface="Arial" panose="020B0604020202020204" pitchFamily="34" charset="0"/>
            </a:endParaRPr>
          </a:p>
          <a:p>
            <a:pPr marL="112712" lvl="2" algn="l"/>
            <a:r>
              <a:rPr lang="en-US" sz="2000" dirty="0">
                <a:ea typeface="Arial" panose="020B0604020202020204" pitchFamily="34" charset="0"/>
              </a:rPr>
              <a:t>Proposed by the Counseling Division</a:t>
            </a:r>
          </a:p>
          <a:p>
            <a:pPr marL="112712" lvl="2" algn="l"/>
            <a:endParaRPr lang="en-US" sz="2000" dirty="0">
              <a:ea typeface="Arial" panose="020B0604020202020204" pitchFamily="34" charset="0"/>
            </a:endParaRPr>
          </a:p>
          <a:p>
            <a:pPr marL="112712" lvl="2" algn="l"/>
            <a:r>
              <a:rPr lang="en-US" sz="2000" dirty="0">
                <a:ea typeface="Arial" panose="020B0604020202020204" pitchFamily="34" charset="0"/>
              </a:rPr>
              <a:t>Was approved by </a:t>
            </a:r>
            <a:r>
              <a:rPr lang="en-US" sz="2000" dirty="0" err="1">
                <a:ea typeface="Arial" panose="020B0604020202020204" pitchFamily="34" charset="0"/>
              </a:rPr>
              <a:t>CiC</a:t>
            </a:r>
            <a:r>
              <a:rPr lang="en-US" sz="2000" dirty="0">
                <a:ea typeface="Arial" panose="020B0604020202020204" pitchFamily="34" charset="0"/>
              </a:rPr>
              <a:t> on 05/19/2025</a:t>
            </a:r>
          </a:p>
          <a:p>
            <a:pPr marL="112712" lvl="2" algn="l"/>
            <a:endParaRPr lang="en-US" sz="2000" dirty="0">
              <a:ea typeface="Arial" panose="020B0604020202020204" pitchFamily="34" charset="0"/>
            </a:endParaRPr>
          </a:p>
          <a:p>
            <a:pPr marL="112712" lvl="2" algn="l"/>
            <a:r>
              <a:rPr lang="en-US" sz="2000" dirty="0">
                <a:ea typeface="Arial" panose="020B0604020202020204" pitchFamily="34" charset="0"/>
              </a:rPr>
              <a:t>SAC will change the language in all local documentation, websites, and correspondence to </a:t>
            </a:r>
            <a:r>
              <a:rPr lang="en-US" sz="2000" b="1" dirty="0">
                <a:ea typeface="Arial" panose="020B0604020202020204" pitchFamily="34" charset="0"/>
              </a:rPr>
              <a:t>Academic Notice</a:t>
            </a:r>
            <a:r>
              <a:rPr lang="en-US" sz="2000" dirty="0">
                <a:ea typeface="Arial" panose="020B0604020202020204" pitchFamily="34" charset="0"/>
              </a:rPr>
              <a:t> and </a:t>
            </a:r>
            <a:r>
              <a:rPr lang="en-US" sz="2000" b="1" dirty="0">
                <a:ea typeface="Arial" panose="020B0604020202020204" pitchFamily="34" charset="0"/>
              </a:rPr>
              <a:t>Academic Pause</a:t>
            </a:r>
            <a:r>
              <a:rPr lang="en-US" sz="2000" dirty="0">
                <a:ea typeface="Arial" panose="020B0604020202020204" pitchFamily="34" charset="0"/>
              </a:rPr>
              <a:t>. </a:t>
            </a:r>
            <a:endParaRPr lang="en-US" sz="2000" dirty="0">
              <a:effectLst/>
              <a:ea typeface="Arial" panose="020B0604020202020204" pitchFamily="34" charset="0"/>
            </a:endParaRPr>
          </a:p>
          <a:p>
            <a:pPr lvl="2" indent="-573088" algn="l"/>
            <a:r>
              <a:rPr lang="en-US" sz="1800" i="1" spc="0" dirty="0">
                <a:effectLst/>
                <a:ea typeface="Symbol" panose="05050102010706020507" pitchFamily="18" charset="2"/>
                <a:cs typeface="Symbol" panose="05050102010706020507" pitchFamily="18" charset="2"/>
              </a:rPr>
              <a:t>.</a:t>
            </a:r>
          </a:p>
          <a:p>
            <a:pPr lvl="2" indent="-573088" algn="l"/>
            <a:endParaRPr lang="en-US" sz="1800" dirty="0">
              <a:effectLst/>
              <a:latin typeface="Arial" panose="020B0604020202020204" pitchFamily="34" charset="0"/>
              <a:ea typeface="Arial" panose="020B0604020202020204" pitchFamily="34" charset="0"/>
            </a:endParaRPr>
          </a:p>
          <a:p>
            <a:pPr lvl="2" indent="-573088" algn="l"/>
            <a:endParaRPr lang="en-US" sz="2000" i="1" dirty="0"/>
          </a:p>
        </p:txBody>
      </p:sp>
      <p:sp>
        <p:nvSpPr>
          <p:cNvPr id="13" name="Title 1">
            <a:extLst>
              <a:ext uri="{FF2B5EF4-FFF2-40B4-BE49-F238E27FC236}">
                <a16:creationId xmlns:a16="http://schemas.microsoft.com/office/drawing/2014/main" id="{A5631428-CF0D-AA34-549D-4C4F70CC018E}"/>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3107327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7B79A-617F-27E2-B473-D53608AD05FC}"/>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781A5EA0-05A8-33DE-E63A-490D8198489C}"/>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4103 Work Experience Education</a:t>
            </a:r>
          </a:p>
        </p:txBody>
      </p:sp>
      <p:sp>
        <p:nvSpPr>
          <p:cNvPr id="11" name="Content Placeholder 2">
            <a:extLst>
              <a:ext uri="{FF2B5EF4-FFF2-40B4-BE49-F238E27FC236}">
                <a16:creationId xmlns:a16="http://schemas.microsoft.com/office/drawing/2014/main" id="{6EA3844E-5E3D-AC1C-16F5-52FCE1DBEC76}"/>
              </a:ext>
            </a:extLst>
          </p:cNvPr>
          <p:cNvSpPr txBox="1">
            <a:spLocks/>
          </p:cNvSpPr>
          <p:nvPr/>
        </p:nvSpPr>
        <p:spPr>
          <a:xfrm>
            <a:off x="176980" y="2151619"/>
            <a:ext cx="8790039" cy="470638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2200" b="1" dirty="0">
              <a:solidFill>
                <a:srgbClr val="000000"/>
              </a:solidFill>
            </a:endParaRPr>
          </a:p>
          <a:p>
            <a:pPr lvl="2" indent="-573088" algn="l"/>
            <a:endParaRPr lang="en-US" sz="2200" b="1" dirty="0">
              <a:solidFill>
                <a:srgbClr val="000000"/>
              </a:solidFill>
            </a:endParaRPr>
          </a:p>
          <a:p>
            <a:pPr lvl="2" indent="-573088" algn="l"/>
            <a:r>
              <a:rPr lang="en-US" sz="2200" b="1" dirty="0">
                <a:solidFill>
                  <a:srgbClr val="000000"/>
                </a:solidFill>
              </a:rPr>
              <a:t>Title 5 Sections 55250 et seq.</a:t>
            </a:r>
          </a:p>
          <a:p>
            <a:pPr lvl="2" indent="-573088" algn="l"/>
            <a:endParaRPr lang="en-US" sz="2200" dirty="0">
              <a:solidFill>
                <a:srgbClr val="000000"/>
              </a:solidFill>
            </a:endParaRPr>
          </a:p>
          <a:p>
            <a:pPr lvl="2" indent="-573088" algn="l"/>
            <a:r>
              <a:rPr lang="en-US" sz="2200" dirty="0">
                <a:solidFill>
                  <a:srgbClr val="000000"/>
                </a:solidFill>
              </a:rPr>
              <a:t>Changed from Work-Based Learning to </a:t>
            </a:r>
            <a:r>
              <a:rPr lang="en-US" sz="2200" b="1" dirty="0">
                <a:solidFill>
                  <a:srgbClr val="000000"/>
                </a:solidFill>
              </a:rPr>
              <a:t>Work Experience Education</a:t>
            </a:r>
          </a:p>
          <a:p>
            <a:pPr lvl="2" indent="-573088" algn="l"/>
            <a:endParaRPr lang="en-US" sz="2200" b="1" i="0" dirty="0">
              <a:solidFill>
                <a:srgbClr val="000000"/>
              </a:solidFill>
              <a:effectLst/>
            </a:endParaRPr>
          </a:p>
          <a:p>
            <a:pPr lvl="2" indent="-573088" algn="l"/>
            <a:r>
              <a:rPr lang="en-US" sz="2200" b="1" dirty="0">
                <a:solidFill>
                  <a:srgbClr val="000000"/>
                </a:solidFill>
              </a:rPr>
              <a:t>The respective responsibilities of the college, faculty, the student, the employer, and any other cooperating individuals or agencies involved in providing WEE are as follows:</a:t>
            </a:r>
          </a:p>
          <a:p>
            <a:pPr lvl="2" indent="-573088" algn="l"/>
            <a:endParaRPr lang="en-US" sz="1900" b="0" i="1" dirty="0">
              <a:solidFill>
                <a:srgbClr val="000000"/>
              </a:solidFill>
              <a:effectLst/>
            </a:endParaRPr>
          </a:p>
        </p:txBody>
      </p:sp>
      <p:sp>
        <p:nvSpPr>
          <p:cNvPr id="13" name="Title 1">
            <a:extLst>
              <a:ext uri="{FF2B5EF4-FFF2-40B4-BE49-F238E27FC236}">
                <a16:creationId xmlns:a16="http://schemas.microsoft.com/office/drawing/2014/main" id="{D27B5C7E-6D91-581D-55CC-33485A62F010}"/>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077865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DD926-C584-FF8A-957F-C810ECF7743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EB4E9C6B-C2C0-6A69-81EE-38DAB029AEB4}"/>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4103 Continued…</a:t>
            </a:r>
          </a:p>
        </p:txBody>
      </p:sp>
      <p:sp>
        <p:nvSpPr>
          <p:cNvPr id="11" name="Content Placeholder 2">
            <a:extLst>
              <a:ext uri="{FF2B5EF4-FFF2-40B4-BE49-F238E27FC236}">
                <a16:creationId xmlns:a16="http://schemas.microsoft.com/office/drawing/2014/main" id="{532EED03-5B38-565D-5F67-65BE8A6A1936}"/>
              </a:ext>
            </a:extLst>
          </p:cNvPr>
          <p:cNvSpPr txBox="1">
            <a:spLocks/>
          </p:cNvSpPr>
          <p:nvPr/>
        </p:nvSpPr>
        <p:spPr>
          <a:xfrm>
            <a:off x="176980" y="2000347"/>
            <a:ext cx="8790039" cy="513643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1800" b="1" i="1" dirty="0"/>
              <a:t>The Employer:</a:t>
            </a:r>
          </a:p>
          <a:p>
            <a:pPr lvl="2" indent="-573088" algn="l">
              <a:buFont typeface="+mj-lt"/>
              <a:buAutoNum type="arabicPeriod"/>
            </a:pPr>
            <a:r>
              <a:rPr lang="en-US" sz="1800" b="0" i="0" u="none" strike="noStrike" baseline="0" dirty="0"/>
              <a:t>Will provide adequate supervision to assure a planned program of WEE which, when coordinated with related course work, will provide maximum educational benefit. </a:t>
            </a:r>
          </a:p>
          <a:p>
            <a:pPr lvl="2" indent="-573088" algn="l">
              <a:buFont typeface="+mj-lt"/>
              <a:buAutoNum type="arabicPeriod"/>
            </a:pPr>
            <a:r>
              <a:rPr lang="en-US" sz="1800" b="0" i="0" u="none" strike="noStrike" baseline="0" dirty="0"/>
              <a:t>Will ensure the payment of student workers' compensation coverage for paid WEE student employees.</a:t>
            </a:r>
          </a:p>
          <a:p>
            <a:pPr lvl="2" indent="-573088" algn="l">
              <a:buFont typeface="+mj-lt"/>
              <a:buAutoNum type="arabicPeriod"/>
            </a:pPr>
            <a:r>
              <a:rPr lang="en-US" sz="1800" b="0" i="0" u="none" strike="noStrike" baseline="0" dirty="0"/>
              <a:t>Will provide continuous work experience during the enrollment term of the student, and will validate all student hours worked. </a:t>
            </a:r>
          </a:p>
          <a:p>
            <a:pPr lvl="2" indent="-573088" algn="l">
              <a:buFont typeface="+mj-lt"/>
              <a:buAutoNum type="arabicPeriod"/>
            </a:pPr>
            <a:r>
              <a:rPr lang="en-US" sz="1800" b="0" i="0" u="none" strike="noStrike" baseline="0" dirty="0"/>
              <a:t>Will provide adequate facilities, equipment, and materials at the site to achieve the learning objectives. </a:t>
            </a:r>
          </a:p>
          <a:p>
            <a:pPr lvl="2" indent="-573088" algn="l">
              <a:buFont typeface="+mj-lt"/>
              <a:buAutoNum type="arabicPeriod"/>
            </a:pPr>
            <a:r>
              <a:rPr lang="en-US" sz="1800" b="0" i="0" u="none" strike="noStrike" baseline="0" dirty="0"/>
              <a:t>Agrees that all work experience employment shall be free from discrimination and harassment based race, sex, disability and other forms of bias, and that the EMPLOYER will afford all persons in the workplace, regardless of disability, gender, gender identity, gender expression, nationality, race or ethnicity, religion, sexual orientation, or any other basis that is contained in the prohibition of hate crimes set forth in Penal Code, section 422, subdivision (a), equal rights and opportunities. </a:t>
            </a:r>
          </a:p>
          <a:p>
            <a:pPr lvl="2" indent="-573088" algn="l">
              <a:buFont typeface="+mj-lt"/>
              <a:buAutoNum type="arabicPeriod"/>
            </a:pPr>
            <a:r>
              <a:rPr lang="en-US" sz="1800" b="0" i="0" u="none" strike="noStrike" baseline="0" dirty="0"/>
              <a:t>WEE shall be conducted in compliance with the requirements of Title 5 article 55250 - 55254, and that all state and federal laws applicable to the employment of minors apply to WEE courses.</a:t>
            </a:r>
            <a:endParaRPr lang="en-US" sz="1800" i="1" dirty="0"/>
          </a:p>
        </p:txBody>
      </p:sp>
      <p:sp>
        <p:nvSpPr>
          <p:cNvPr id="13" name="Title 1">
            <a:extLst>
              <a:ext uri="{FF2B5EF4-FFF2-40B4-BE49-F238E27FC236}">
                <a16:creationId xmlns:a16="http://schemas.microsoft.com/office/drawing/2014/main" id="{9EE34295-B762-71BB-B3FB-8A4671FEDB1B}"/>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745645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6D28A-C387-F810-E7EB-B9326643B348}"/>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F52F352A-5F5E-F71C-A74F-58CB20030825}"/>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4103 Continued…</a:t>
            </a:r>
          </a:p>
        </p:txBody>
      </p:sp>
      <p:sp>
        <p:nvSpPr>
          <p:cNvPr id="11" name="Content Placeholder 2">
            <a:extLst>
              <a:ext uri="{FF2B5EF4-FFF2-40B4-BE49-F238E27FC236}">
                <a16:creationId xmlns:a16="http://schemas.microsoft.com/office/drawing/2014/main" id="{8F77F4DE-C1E5-4C7E-53B7-0FAE119B0870}"/>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1700" b="1" i="1" dirty="0"/>
              <a:t>The District:</a:t>
            </a:r>
          </a:p>
          <a:p>
            <a:pPr lvl="2" indent="-573088" algn="l">
              <a:buFont typeface="+mj-lt"/>
              <a:buAutoNum type="arabicPeriod"/>
            </a:pPr>
            <a:r>
              <a:rPr lang="en-US" sz="1700" b="0" i="0" u="none" strike="noStrike" baseline="0" dirty="0"/>
              <a:t>Provide guidance services for students during enrollment in WEE; </a:t>
            </a:r>
          </a:p>
          <a:p>
            <a:pPr lvl="2" indent="-573088" algn="l">
              <a:buFont typeface="+mj-lt"/>
              <a:buAutoNum type="arabicPeriod"/>
            </a:pPr>
            <a:r>
              <a:rPr lang="en-US" sz="1700" b="0" i="0" u="none" strike="noStrike" baseline="0" dirty="0"/>
              <a:t>Will provide required documentation and deadlines to the Student and Employer, ensure all required documentation is completed, submitted and retained in accordance with district procedures including; learning agreements establishing hours that will be worked; statements verifying hours worked; records of consultation with the employer; records of faculty consultation; evaluation of student achievement of learning objectives by instructor; the work permit for minor students; and records of the final grade; </a:t>
            </a:r>
          </a:p>
          <a:p>
            <a:pPr lvl="2" indent="-573088" algn="l">
              <a:buFont typeface="+mj-lt"/>
              <a:buAutoNum type="arabicPeriod"/>
            </a:pPr>
            <a:r>
              <a:rPr lang="en-US" sz="1700" b="0" i="0" u="none" strike="noStrike" baseline="0" dirty="0"/>
              <a:t>Will provide liability insurance as long as the student is enrolled in the WEE course</a:t>
            </a:r>
          </a:p>
          <a:p>
            <a:pPr lvl="2" indent="-573088" algn="l">
              <a:buFont typeface="+mj-lt"/>
              <a:buAutoNum type="arabicPeriod"/>
            </a:pPr>
            <a:r>
              <a:rPr lang="en-US" sz="1700" b="0" i="0" u="none" strike="noStrike" baseline="0" dirty="0"/>
              <a:t>Will work with the Employer to assess student progress in WEE through written, measurable learning objectives and outcomes; </a:t>
            </a:r>
          </a:p>
          <a:p>
            <a:pPr lvl="2" indent="-573088" algn="l">
              <a:buFont typeface="+mj-lt"/>
              <a:buAutoNum type="arabicPeriod"/>
            </a:pPr>
            <a:r>
              <a:rPr lang="en-US" sz="1700" b="0" i="0" u="none" strike="noStrike" baseline="0" dirty="0"/>
              <a:t>Will ensure planned opportunities for students to discuss their educational growth with the appropriate college and employer representatives at regular intervals within each term; </a:t>
            </a:r>
          </a:p>
          <a:p>
            <a:pPr lvl="2" indent="-573088" algn="l">
              <a:buFont typeface="+mj-lt"/>
              <a:buAutoNum type="arabicPeriod"/>
            </a:pPr>
            <a:r>
              <a:rPr lang="en-US" sz="1700" b="0" i="0" u="none" strike="noStrike" baseline="0" dirty="0"/>
              <a:t>Will assign the student grades by the required deadlines in order for the College to grant the credit earned for the successful completion of all course requirements as identified in the course outline of record. </a:t>
            </a:r>
            <a:endParaRPr lang="en-US" sz="1700" i="1" dirty="0"/>
          </a:p>
        </p:txBody>
      </p:sp>
      <p:sp>
        <p:nvSpPr>
          <p:cNvPr id="13" name="Title 1">
            <a:extLst>
              <a:ext uri="{FF2B5EF4-FFF2-40B4-BE49-F238E27FC236}">
                <a16:creationId xmlns:a16="http://schemas.microsoft.com/office/drawing/2014/main" id="{1AAA1920-C66F-B866-123A-A654FD8774B3}"/>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3143413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52821-55B2-6748-B0AD-8EDEEC5C2D2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2AB4334-6C0E-DC87-4959-0F136F2C914C}"/>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Curriculum Process Review</a:t>
            </a:r>
          </a:p>
        </p:txBody>
      </p:sp>
      <p:sp>
        <p:nvSpPr>
          <p:cNvPr id="11" name="Content Placeholder 2">
            <a:extLst>
              <a:ext uri="{FF2B5EF4-FFF2-40B4-BE49-F238E27FC236}">
                <a16:creationId xmlns:a16="http://schemas.microsoft.com/office/drawing/2014/main" id="{937AE243-3F63-BAA3-CE5E-BA86CFF674B0}"/>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1800" b="1" dirty="0"/>
          </a:p>
          <a:p>
            <a:pPr lvl="2" indent="-573088" algn="l"/>
            <a:r>
              <a:rPr lang="en-US" sz="2400" b="1" dirty="0"/>
              <a:t>“Curriculum Snooze”</a:t>
            </a:r>
          </a:p>
          <a:p>
            <a:pPr lvl="2" indent="-573088" algn="l"/>
            <a:endParaRPr lang="en-US" sz="2400" b="1" dirty="0"/>
          </a:p>
          <a:p>
            <a:pPr lvl="2" indent="-573088" algn="l"/>
            <a:r>
              <a:rPr lang="en-US" sz="2400" b="1" dirty="0"/>
              <a:t>You can continue the normal process</a:t>
            </a:r>
          </a:p>
          <a:p>
            <a:pPr lvl="2" indent="-573088" algn="l"/>
            <a:endParaRPr lang="en-US" sz="2400" b="1" dirty="0"/>
          </a:p>
          <a:p>
            <a:pPr lvl="2" indent="-573088" algn="l"/>
            <a:r>
              <a:rPr lang="en-US" sz="2400" b="1" dirty="0"/>
              <a:t>Gives faculty “optional extra time” (1-year) for Quadrennials</a:t>
            </a:r>
          </a:p>
          <a:p>
            <a:pPr lvl="2" indent="-573088" algn="l"/>
            <a:endParaRPr lang="en-US" sz="2400" b="1" dirty="0"/>
          </a:p>
          <a:p>
            <a:pPr lvl="2" indent="-573088" algn="l"/>
            <a:r>
              <a:rPr lang="en-US" sz="2400" b="1" dirty="0"/>
              <a:t>Does not apply to certain things, i.e., CE Program Review or CCNs. </a:t>
            </a:r>
          </a:p>
        </p:txBody>
      </p:sp>
      <p:sp>
        <p:nvSpPr>
          <p:cNvPr id="13" name="Title 1">
            <a:extLst>
              <a:ext uri="{FF2B5EF4-FFF2-40B4-BE49-F238E27FC236}">
                <a16:creationId xmlns:a16="http://schemas.microsoft.com/office/drawing/2014/main" id="{C80DB2F4-EBC2-853C-BF55-C5A9D3CB39AE}"/>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025861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D7B0E-0A30-0AAA-1F0C-79FE026C1B8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1018C131-32B6-1353-C5CC-E604315E5A26}"/>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CCN Phase II Part B Classes</a:t>
            </a:r>
          </a:p>
        </p:txBody>
      </p:sp>
      <p:sp>
        <p:nvSpPr>
          <p:cNvPr id="11" name="Content Placeholder 2">
            <a:extLst>
              <a:ext uri="{FF2B5EF4-FFF2-40B4-BE49-F238E27FC236}">
                <a16:creationId xmlns:a16="http://schemas.microsoft.com/office/drawing/2014/main" id="{0635AAA7-EF97-57C8-486B-4837F578AF3B}"/>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buNone/>
            </a:pPr>
            <a:endParaRPr lang="en-US" sz="2000" b="0" i="0" dirty="0">
              <a:solidFill>
                <a:srgbClr val="222222"/>
              </a:solidFill>
              <a:effectLst/>
            </a:endParaRPr>
          </a:p>
        </p:txBody>
      </p:sp>
      <p:sp>
        <p:nvSpPr>
          <p:cNvPr id="13" name="Title 1">
            <a:extLst>
              <a:ext uri="{FF2B5EF4-FFF2-40B4-BE49-F238E27FC236}">
                <a16:creationId xmlns:a16="http://schemas.microsoft.com/office/drawing/2014/main" id="{6D2B4465-4845-434B-8985-5ED885A1CC73}"/>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
        <p:nvSpPr>
          <p:cNvPr id="3" name="TextBox 2">
            <a:extLst>
              <a:ext uri="{FF2B5EF4-FFF2-40B4-BE49-F238E27FC236}">
                <a16:creationId xmlns:a16="http://schemas.microsoft.com/office/drawing/2014/main" id="{CEF4383F-0E68-6963-37BA-49C7DFA9551E}"/>
              </a:ext>
            </a:extLst>
          </p:cNvPr>
          <p:cNvSpPr txBox="1"/>
          <p:nvPr/>
        </p:nvSpPr>
        <p:spPr>
          <a:xfrm>
            <a:off x="176980" y="2151619"/>
            <a:ext cx="8621332" cy="4862870"/>
          </a:xfrm>
          <a:prstGeom prst="rect">
            <a:avLst/>
          </a:prstGeom>
          <a:noFill/>
        </p:spPr>
        <p:txBody>
          <a:bodyPr wrap="square">
            <a:spAutoFit/>
          </a:bodyPr>
          <a:lstStyle/>
          <a:p>
            <a:pPr lvl="2" indent="-573088" algn="l"/>
            <a:r>
              <a:rPr lang="en-US" sz="2000" b="1" dirty="0"/>
              <a:t>Templates are expected to be released later this month</a:t>
            </a:r>
          </a:p>
          <a:p>
            <a:pPr lvl="2" indent="-573088" algn="l"/>
            <a:endParaRPr lang="en-US" b="1" dirty="0"/>
          </a:p>
          <a:p>
            <a:pPr lvl="2" indent="-573088" algn="l"/>
            <a:r>
              <a:rPr lang="en-US" sz="2000" b="1" dirty="0"/>
              <a:t>SAC Courses that will have to be revised:</a:t>
            </a:r>
          </a:p>
          <a:p>
            <a:pPr lvl="2" indent="-573088">
              <a:buFont typeface="Arial" panose="020B0604020202020204" pitchFamily="34" charset="0"/>
              <a:buChar char="•"/>
            </a:pPr>
            <a:r>
              <a:rPr lang="en-US" b="1" dirty="0">
                <a:highlight>
                  <a:srgbClr val="FFFF00"/>
                </a:highlight>
              </a:rPr>
              <a:t>ANTH 101 </a:t>
            </a:r>
            <a:r>
              <a:rPr lang="en-US" dirty="0">
                <a:highlight>
                  <a:srgbClr val="FFFF00"/>
                </a:highlight>
              </a:rPr>
              <a:t>and</a:t>
            </a:r>
            <a:r>
              <a:rPr lang="en-US" b="1" dirty="0">
                <a:highlight>
                  <a:srgbClr val="FFFF00"/>
                </a:highlight>
              </a:rPr>
              <a:t> 101L</a:t>
            </a:r>
          </a:p>
          <a:p>
            <a:pPr lvl="2" indent="-573088" algn="l">
              <a:buFont typeface="Arial" panose="020B0604020202020204" pitchFamily="34" charset="0"/>
              <a:buChar char="•"/>
            </a:pPr>
            <a:r>
              <a:rPr lang="en-US" b="1" dirty="0"/>
              <a:t>ASTR 109</a:t>
            </a:r>
            <a:r>
              <a:rPr lang="en-US" dirty="0"/>
              <a:t>,</a:t>
            </a:r>
            <a:r>
              <a:rPr lang="en-US" b="1" dirty="0"/>
              <a:t> 110</a:t>
            </a:r>
            <a:r>
              <a:rPr lang="en-US" dirty="0"/>
              <a:t>,</a:t>
            </a:r>
            <a:r>
              <a:rPr lang="en-US" b="1" dirty="0"/>
              <a:t> </a:t>
            </a:r>
            <a:r>
              <a:rPr lang="en-US" dirty="0"/>
              <a:t>and</a:t>
            </a:r>
            <a:r>
              <a:rPr lang="en-US" b="1" dirty="0"/>
              <a:t> 140</a:t>
            </a:r>
          </a:p>
          <a:p>
            <a:pPr lvl="2" indent="-573088" algn="l">
              <a:buFont typeface="Arial" panose="020B0604020202020204" pitchFamily="34" charset="0"/>
              <a:buChar char="•"/>
            </a:pPr>
            <a:r>
              <a:rPr lang="en-US" b="1" dirty="0"/>
              <a:t>BIOL 109, 239, </a:t>
            </a:r>
            <a:r>
              <a:rPr lang="en-US" dirty="0"/>
              <a:t>and</a:t>
            </a:r>
            <a:r>
              <a:rPr lang="en-US" b="1" dirty="0"/>
              <a:t> 249</a:t>
            </a:r>
          </a:p>
          <a:p>
            <a:pPr lvl="2" indent="-573088" algn="l">
              <a:buFont typeface="Arial" panose="020B0604020202020204" pitchFamily="34" charset="0"/>
              <a:buChar char="•"/>
            </a:pPr>
            <a:r>
              <a:rPr lang="en-US" b="1" dirty="0">
                <a:highlight>
                  <a:srgbClr val="FFFF00"/>
                </a:highlight>
              </a:rPr>
              <a:t>CDEV 107</a:t>
            </a:r>
          </a:p>
          <a:p>
            <a:pPr lvl="2" indent="-573088" algn="l">
              <a:buFont typeface="Arial" panose="020B0604020202020204" pitchFamily="34" charset="0"/>
              <a:buChar char="•"/>
            </a:pPr>
            <a:r>
              <a:rPr lang="en-US" b="1" dirty="0"/>
              <a:t>CHEM 209</a:t>
            </a:r>
            <a:r>
              <a:rPr lang="en-US" dirty="0"/>
              <a:t>,</a:t>
            </a:r>
            <a:r>
              <a:rPr lang="en-US" b="1" dirty="0"/>
              <a:t> 219</a:t>
            </a:r>
            <a:r>
              <a:rPr lang="en-US" dirty="0"/>
              <a:t>,</a:t>
            </a:r>
            <a:r>
              <a:rPr lang="en-US" b="1" dirty="0"/>
              <a:t> </a:t>
            </a:r>
            <a:r>
              <a:rPr lang="en-US" dirty="0"/>
              <a:t>and</a:t>
            </a:r>
            <a:r>
              <a:rPr lang="en-US" b="1" dirty="0"/>
              <a:t> 229</a:t>
            </a:r>
          </a:p>
          <a:p>
            <a:pPr lvl="2" indent="-573088" algn="l">
              <a:buFont typeface="Arial" panose="020B0604020202020204" pitchFamily="34" charset="0"/>
              <a:buChar char="•"/>
            </a:pPr>
            <a:r>
              <a:rPr lang="en-US" b="1" dirty="0">
                <a:highlight>
                  <a:srgbClr val="FFFF00"/>
                </a:highlight>
              </a:rPr>
              <a:t>MATH 180 </a:t>
            </a:r>
            <a:r>
              <a:rPr lang="en-US" dirty="0">
                <a:highlight>
                  <a:srgbClr val="FFFF00"/>
                </a:highlight>
              </a:rPr>
              <a:t>and</a:t>
            </a:r>
            <a:r>
              <a:rPr lang="en-US" b="1" dirty="0">
                <a:highlight>
                  <a:srgbClr val="FFFF00"/>
                </a:highlight>
              </a:rPr>
              <a:t> 185</a:t>
            </a:r>
          </a:p>
          <a:p>
            <a:pPr lvl="2" indent="-573088" algn="l">
              <a:buFont typeface="Arial" panose="020B0604020202020204" pitchFamily="34" charset="0"/>
              <a:buChar char="•"/>
            </a:pPr>
            <a:r>
              <a:rPr lang="en-US" b="1" dirty="0">
                <a:highlight>
                  <a:srgbClr val="FFFF00"/>
                </a:highlight>
              </a:rPr>
              <a:t>SOC 100 </a:t>
            </a:r>
            <a:r>
              <a:rPr lang="en-US" dirty="0">
                <a:highlight>
                  <a:srgbClr val="FFFF00"/>
                </a:highlight>
              </a:rPr>
              <a:t>and </a:t>
            </a:r>
            <a:r>
              <a:rPr lang="en-US" b="1" dirty="0">
                <a:highlight>
                  <a:srgbClr val="FFFF00"/>
                </a:highlight>
              </a:rPr>
              <a:t>100H</a:t>
            </a:r>
          </a:p>
          <a:p>
            <a:pPr lvl="2" indent="-573088" algn="l">
              <a:buFont typeface="Arial" panose="020B0604020202020204" pitchFamily="34" charset="0"/>
              <a:buChar char="•"/>
            </a:pPr>
            <a:endParaRPr lang="en-US" b="1" dirty="0"/>
          </a:p>
          <a:p>
            <a:pPr marL="341312" lvl="2" algn="l"/>
            <a:r>
              <a:rPr lang="en-US" b="1" i="1" dirty="0">
                <a:highlight>
                  <a:srgbClr val="FFFF00"/>
                </a:highlight>
              </a:rPr>
              <a:t>Need to identify the faculty working on the CCN revision</a:t>
            </a:r>
            <a:r>
              <a:rPr lang="en-US" b="1" dirty="0"/>
              <a:t>.</a:t>
            </a:r>
          </a:p>
          <a:p>
            <a:pPr marL="341312" lvl="2" algn="l"/>
            <a:endParaRPr lang="en-US" b="1" dirty="0"/>
          </a:p>
          <a:p>
            <a:pPr marL="341312" lvl="2" algn="l"/>
            <a:r>
              <a:rPr lang="en-US" b="1" dirty="0"/>
              <a:t>Curriculum Timeline: 08/18/25 - 10/13/25. About 6 weeks. </a:t>
            </a:r>
          </a:p>
          <a:p>
            <a:pPr marL="341312" lvl="2" algn="l"/>
            <a:endParaRPr lang="en-US" b="1" dirty="0"/>
          </a:p>
          <a:p>
            <a:pPr marL="341312" lvl="2" algn="l"/>
            <a:r>
              <a:rPr lang="en-US" b="1" i="1" dirty="0"/>
              <a:t>Looking for additional CCN Lead for the Science, Math, &amp; Health Sciences division</a:t>
            </a:r>
          </a:p>
          <a:p>
            <a:pPr lvl="2" indent="-573088" algn="l">
              <a:buFont typeface="Arial" panose="020B0604020202020204" pitchFamily="34" charset="0"/>
              <a:buChar char="•"/>
            </a:pPr>
            <a:endParaRPr lang="en-US" b="1" dirty="0"/>
          </a:p>
        </p:txBody>
      </p:sp>
    </p:spTree>
    <p:extLst>
      <p:ext uri="{BB962C8B-B14F-4D97-AF65-F5344CB8AC3E}">
        <p14:creationId xmlns:p14="http://schemas.microsoft.com/office/powerpoint/2010/main" val="2370422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HNYXMCCMVK3K-464-1197</_dlc_DocId>
    <_dlc_DocIdUrl xmlns="431189f8-a51b-453f-9f0c-3a0b3b65b12f">
      <Url>https://www.sac.edu/President/AcademicSenate/_layouts/15/DocIdRedir.aspx?ID=HNYXMCCMVK3K-464-1197</Url>
      <Description>HNYXMCCMVK3K-464-1197</Description>
    </_dlc_DocIdUrl>
  </documentManagement>
</p:properties>
</file>

<file path=customXml/item6.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62000BF-9664-4928-B613-7BA56B171011}">
  <ds:schemaRefs>
    <ds:schemaRef ds:uri="http://schemas.microsoft.com/sharepoint/events"/>
  </ds:schemaRefs>
</ds:datastoreItem>
</file>

<file path=customXml/itemProps2.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3.xml><?xml version="1.0" encoding="utf-8"?>
<ds:datastoreItem xmlns:ds="http://schemas.openxmlformats.org/officeDocument/2006/customXml" ds:itemID="{DCA5B460-3DE3-4E34-9E07-ACD37F5AF567}"/>
</file>

<file path=customXml/itemProps4.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5.xml><?xml version="1.0" encoding="utf-8"?>
<ds:datastoreItem xmlns:ds="http://schemas.openxmlformats.org/officeDocument/2006/customXml" ds:itemID="{50209E05-FE78-46ED-A69B-1302BDCCA76E}"/>
</file>

<file path=customXml/itemProps6.xml><?xml version="1.0" encoding="utf-8"?>
<ds:datastoreItem xmlns:ds="http://schemas.openxmlformats.org/officeDocument/2006/customXml" ds:itemID="{DCF2D543-7F40-4221-B376-EADE59AD48E6}"/>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4238</TotalTime>
  <Words>1044</Words>
  <Application>Microsoft Office PowerPoint</Application>
  <PresentationFormat>On-screen Show (4:3)</PresentationFormat>
  <Paragraphs>106</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Peraza, Daniel</cp:lastModifiedBy>
  <cp:revision>74</cp:revision>
  <cp:lastPrinted>2023-08-28T15:47:22Z</cp:lastPrinted>
  <dcterms:created xsi:type="dcterms:W3CDTF">2015-01-16T04:28:57Z</dcterms:created>
  <dcterms:modified xsi:type="dcterms:W3CDTF">2025-05-27T19:47:51Z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a0f78ad1-0347-4d3d-b203-fd3e172ce407</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ies>
</file>