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revisionInfo.xml" ContentType="application/vnd.ms-powerpoint.revisioninfo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13"/>
  </p:notesMasterIdLst>
  <p:handoutMasterIdLst>
    <p:handoutMasterId r:id="rId14"/>
  </p:handoutMasterIdLst>
  <p:sldIdLst>
    <p:sldId id="360" r:id="rId6"/>
    <p:sldId id="362" r:id="rId7"/>
    <p:sldId id="363" r:id="rId8"/>
    <p:sldId id="364" r:id="rId9"/>
    <p:sldId id="326" r:id="rId10"/>
    <p:sldId id="361" r:id="rId11"/>
    <p:sldId id="330" r:id="rId12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DB291-955E-4646-B850-6E236C1F525A}" v="10" dt="2025-05-13T22:34:31.272"/>
    <p1510:client id="{8EEDBFBE-C9B9-4B27-B9C6-06E7D00A4F75}" v="1" dt="2025-05-13T21:57:02.151"/>
    <p1510:client id="{9649B2AE-DCA2-4141-B8E7-8E94FFBFFB59}" v="815" dt="2025-05-13T19:40:50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yne, Claire" userId="S::coyne_claire@sac.edu::55980f49-584e-4e0c-8943-e714ecf6ce64" providerId="AD" clId="Web-{8EEDBFBE-C9B9-4B27-B9C6-06E7D00A4F75}"/>
    <pc:docChg chg="modSld">
      <pc:chgData name="Coyne, Claire" userId="S::coyne_claire@sac.edu::55980f49-584e-4e0c-8943-e714ecf6ce64" providerId="AD" clId="Web-{8EEDBFBE-C9B9-4B27-B9C6-06E7D00A4F75}" dt="2025-05-13T21:57:02.151" v="0" actId="20577"/>
      <pc:docMkLst>
        <pc:docMk/>
      </pc:docMkLst>
      <pc:sldChg chg="modSp">
        <pc:chgData name="Coyne, Claire" userId="S::coyne_claire@sac.edu::55980f49-584e-4e0c-8943-e714ecf6ce64" providerId="AD" clId="Web-{8EEDBFBE-C9B9-4B27-B9C6-06E7D00A4F75}" dt="2025-05-13T21:57:02.151" v="0" actId="20577"/>
        <pc:sldMkLst>
          <pc:docMk/>
          <pc:sldMk cId="2965593232" sldId="330"/>
        </pc:sldMkLst>
        <pc:spChg chg="mod">
          <ac:chgData name="Coyne, Claire" userId="S::coyne_claire@sac.edu::55980f49-584e-4e0c-8943-e714ecf6ce64" providerId="AD" clId="Web-{8EEDBFBE-C9B9-4B27-B9C6-06E7D00A4F75}" dt="2025-05-13T21:57:02.151" v="0" actId="20577"/>
          <ac:spMkLst>
            <pc:docMk/>
            <pc:sldMk cId="2965593232" sldId="330"/>
            <ac:spMk id="3" creationId="{B186684C-B8E4-0C3C-3DB6-A2F6781A6BDB}"/>
          </ac:spMkLst>
        </pc:spChg>
      </pc:sldChg>
    </pc:docChg>
  </pc:docChgLst>
  <pc:docChgLst>
    <pc:chgData name="Coyne, Claire" userId="S::coyne_claire@sac.edu::55980f49-584e-4e0c-8943-e714ecf6ce64" providerId="AD" clId="Web-{7FFDB291-955E-4646-B850-6E236C1F525A}"/>
    <pc:docChg chg="modSld">
      <pc:chgData name="Coyne, Claire" userId="S::coyne_claire@sac.edu::55980f49-584e-4e0c-8943-e714ecf6ce64" providerId="AD" clId="Web-{7FFDB291-955E-4646-B850-6E236C1F525A}" dt="2025-05-13T22:34:31.272" v="9" actId="20577"/>
      <pc:docMkLst>
        <pc:docMk/>
      </pc:docMkLst>
      <pc:sldChg chg="modSp">
        <pc:chgData name="Coyne, Claire" userId="S::coyne_claire@sac.edu::55980f49-584e-4e0c-8943-e714ecf6ce64" providerId="AD" clId="Web-{7FFDB291-955E-4646-B850-6E236C1F525A}" dt="2025-05-13T22:34:31.272" v="9" actId="20577"/>
        <pc:sldMkLst>
          <pc:docMk/>
          <pc:sldMk cId="2965593232" sldId="330"/>
        </pc:sldMkLst>
        <pc:spChg chg="mod">
          <ac:chgData name="Coyne, Claire" userId="S::coyne_claire@sac.edu::55980f49-584e-4e0c-8943-e714ecf6ce64" providerId="AD" clId="Web-{7FFDB291-955E-4646-B850-6E236C1F525A}" dt="2025-05-13T22:34:31.272" v="9" actId="20577"/>
          <ac:spMkLst>
            <pc:docMk/>
            <pc:sldMk cId="2965593232" sldId="330"/>
            <ac:spMk id="3" creationId="{B186684C-B8E4-0C3C-3DB6-A2F6781A6B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sccd-my.sharepoint.com/:v:/r/personal/steffens_john_sac_edu/Documents/Microsoft%20Teams%20Chat%20Files/Census%20Attendance%20Certification.mp4?csf=1&amp;web=1&amp;e=aJvC7p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cribehow.com/shared/Faculty_Guide__Certifying_Census_Roster_on_Self-Service__pGz07n28QOOOBVcgq5NjPQ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D8C9-D445-8778-5F92-A0721854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82" y="365127"/>
            <a:ext cx="6426668" cy="1097914"/>
          </a:xfrm>
        </p:spPr>
        <p:txBody>
          <a:bodyPr/>
          <a:lstStyle/>
          <a:p>
            <a:r>
              <a:rPr lang="en-US"/>
              <a:t>President’s Report – May 13,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6726A-1AFF-A783-BA1D-D687A944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783E59-7DC3-6795-A37A-EAB4304A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" y="65422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410062-D308-75CB-CE5C-D890F2EC7136}"/>
              </a:ext>
            </a:extLst>
          </p:cNvPr>
          <p:cNvSpPr txBox="1"/>
          <p:nvPr/>
        </p:nvSpPr>
        <p:spPr>
          <a:xfrm>
            <a:off x="57751" y="1732547"/>
            <a:ext cx="883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Committee Appointments 2025 – 2026</a:t>
            </a:r>
          </a:p>
          <a:p>
            <a:endParaRPr lang="en-US" b="1"/>
          </a:p>
          <a:p>
            <a:endParaRPr 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C4E2E-FF44-27EC-0B88-76CBE6EAB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12" y="2194212"/>
            <a:ext cx="6848375" cy="45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CD6FD-51AC-9E85-0471-4C2B6B69E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FC3A7-115B-8643-CC8A-966A1B34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43AD6-CA96-696B-5565-4029C6E9B5D6}"/>
              </a:ext>
            </a:extLst>
          </p:cNvPr>
          <p:cNvSpPr txBox="1"/>
          <p:nvPr/>
        </p:nvSpPr>
        <p:spPr>
          <a:xfrm>
            <a:off x="43313" y="52939"/>
            <a:ext cx="883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Committee Appointments 2025 – 2026</a:t>
            </a:r>
          </a:p>
          <a:p>
            <a:endParaRPr lang="en-US" b="1"/>
          </a:p>
          <a:p>
            <a:endParaRPr lang="en-US" b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AEB751-426D-4AD8-EA91-1610DED7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1E0AD-8E5F-6A89-A805-BD98C730A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" y="365126"/>
            <a:ext cx="9144000" cy="3772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BFE841-58D0-4862-F316-106B9ED0B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" y="4060757"/>
            <a:ext cx="9144000" cy="34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7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1996-9629-5D6C-C09B-73297D34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B8D6F-F204-3CAC-3D54-9AA4D49D7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33F9D-39D8-A75E-C20A-0144BB74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61E0E-6F5E-D40B-87D7-72978097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72"/>
            <a:ext cx="9144000" cy="60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5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3B139-81C8-A163-A83E-FD3673FA2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2" y="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District Committees 2025-2026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5D5C3-D31E-4BB1-A786-531C3EE2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8CCDD-B5E1-4570-DC9C-893CCE21E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29030"/>
            <a:ext cx="8250657" cy="5021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05FBD9-BA1A-BE5A-CD24-9A1D3475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6" y="5345043"/>
            <a:ext cx="8468427" cy="14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2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63C3-457E-3B34-3753-456A7EDC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642A-E8A0-B533-CD97-BE22B7FE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2" y="1825624"/>
            <a:ext cx="8901866" cy="4846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/>
              <a:t>College Council – 5/13</a:t>
            </a:r>
            <a:endParaRPr lang="en-US" sz="32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685800" lvl="2" indent="0">
              <a:buNone/>
            </a:pPr>
            <a:r>
              <a:rPr lang="en-US" sz="2200"/>
              <a:t>Recommend District Services positions to be approved</a:t>
            </a:r>
          </a:p>
          <a:p>
            <a:pPr marL="685800" lvl="2" indent="0">
              <a:buNone/>
            </a:pPr>
            <a:r>
              <a:rPr lang="en-US" sz="2200" b="1"/>
              <a:t>College Council Membership</a:t>
            </a:r>
          </a:p>
          <a:p>
            <a:pPr marL="0" indent="0">
              <a:buNone/>
            </a:pPr>
            <a:r>
              <a:rPr lang="en-US" sz="3200"/>
              <a:t>	</a:t>
            </a:r>
          </a:p>
          <a:p>
            <a:pPr marL="0" indent="0">
              <a:buNone/>
            </a:pPr>
            <a:r>
              <a:rPr lang="en-US" sz="3200" b="1"/>
              <a:t>Recommendation Senate Funds ASG</a:t>
            </a:r>
          </a:p>
          <a:p>
            <a:pPr marL="0" indent="0">
              <a:buNone/>
            </a:pPr>
            <a:r>
              <a:rPr lang="en-US" sz="2800"/>
              <a:t>https://forms.office.com/r/58uSx8mJzm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9EE84-F8CD-A32A-7B47-5D237EB6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010A1-E504-5322-5D17-5CA5199C1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" y="185738"/>
            <a:ext cx="7478420" cy="1386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A qr code on a rectangular white background&#10;&#10;AI-generated content may be incorrect.">
            <a:extLst>
              <a:ext uri="{FF2B5EF4-FFF2-40B4-BE49-F238E27FC236}">
                <a16:creationId xmlns:a16="http://schemas.microsoft.com/office/drawing/2014/main" id="{B26505FD-D682-6F7F-AA49-EE285AAD1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00" y="4066221"/>
            <a:ext cx="260604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6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300F8-800F-6A55-8406-192B5A47F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12F5-BC13-BBD8-BACA-23B85B1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82" y="365127"/>
            <a:ext cx="6426668" cy="1097914"/>
          </a:xfrm>
        </p:spPr>
        <p:txBody>
          <a:bodyPr>
            <a:normAutofit fontScale="90000"/>
          </a:bodyPr>
          <a:lstStyle/>
          <a:p>
            <a:r>
              <a:rPr lang="en-US"/>
              <a:t>REMINDER: Roster Verification through Self Service – Pilot – Summer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1105-B770-3D6C-BEDA-CC782AE2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F56A5E-AFBE-0BD6-54E5-DFCDC0DA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" y="65422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AA663-E5C4-8DD3-57C7-DA04B65EF238}"/>
              </a:ext>
            </a:extLst>
          </p:cNvPr>
          <p:cNvSpPr txBox="1"/>
          <p:nvPr/>
        </p:nvSpPr>
        <p:spPr>
          <a:xfrm>
            <a:off x="197318" y="1908729"/>
            <a:ext cx="8244038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b="0" i="0">
                <a:solidFill>
                  <a:srgbClr val="001D35"/>
                </a:solidFill>
                <a:effectLst/>
                <a:latin typeface="Abadi" panose="020B0604020104020204" pitchFamily="34" charset="0"/>
              </a:rPr>
              <a:t>Census verifications of rosters are required by the California Education Code and are crucial for determining state funding for the college.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>
                <a:solidFill>
                  <a:srgbClr val="545D7E"/>
                </a:solidFill>
                <a:latin typeface="Google Sans"/>
              </a:rPr>
              <a:t>Email alert prior to Census Date with Due Date for Roster Verification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>
                <a:solidFill>
                  <a:srgbClr val="545D7E"/>
                </a:solidFill>
                <a:latin typeface="Google Sans"/>
              </a:rPr>
              <a:t>Self Service: Review Roster, drop no-shows or those not attending, and confirm roster is accurate by Due Date. 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endParaRPr lang="en-US" sz="2000">
              <a:solidFill>
                <a:srgbClr val="545D7E"/>
              </a:solidFill>
              <a:latin typeface="Google Sans"/>
              <a:hlinkClick r:id="rId3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>
                <a:solidFill>
                  <a:srgbClr val="545D7E"/>
                </a:solidFill>
                <a:latin typeface="Google Sans"/>
                <a:hlinkClick r:id="rId3"/>
              </a:rPr>
              <a:t>Census Verification in Self-Service</a:t>
            </a:r>
            <a:r>
              <a:rPr lang="en-US" sz="2000">
                <a:solidFill>
                  <a:srgbClr val="545D7E"/>
                </a:solidFill>
                <a:latin typeface="Google Sans"/>
              </a:rPr>
              <a:t>	(video)</a:t>
            </a:r>
          </a:p>
          <a:p>
            <a:pPr>
              <a:spcBef>
                <a:spcPts val="750"/>
              </a:spcBef>
              <a:spcAft>
                <a:spcPts val="600"/>
              </a:spcAft>
            </a:pPr>
            <a:r>
              <a:rPr lang="en-US" sz="2000" i="0">
                <a:solidFill>
                  <a:srgbClr val="0F172A"/>
                </a:solidFill>
                <a:effectLst/>
                <a:latin typeface="Public Sans"/>
                <a:hlinkClick r:id="rId4"/>
              </a:rPr>
              <a:t>Faculty Guide - Certifying Census Roster on Self-Service</a:t>
            </a:r>
            <a:r>
              <a:rPr lang="en-US" sz="2000" i="0">
                <a:solidFill>
                  <a:srgbClr val="0F172A"/>
                </a:solidFill>
                <a:effectLst/>
                <a:latin typeface="Public Sans"/>
              </a:rPr>
              <a:t> (written directions with images)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>
                <a:solidFill>
                  <a:srgbClr val="545D7E"/>
                </a:solidFill>
                <a:latin typeface="Google Sans"/>
              </a:rPr>
              <a:t>				Will be shared out to all faculty and deans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>
                <a:solidFill>
                  <a:srgbClr val="545D7E"/>
                </a:solidFill>
                <a:latin typeface="Google Sans"/>
              </a:rPr>
              <a:t>				</a:t>
            </a:r>
            <a:endParaRPr lang="en-US" sz="2000">
              <a:solidFill>
                <a:srgbClr val="001D35"/>
              </a:solidFill>
              <a:latin typeface="Abadi" panose="020B0604020104020204" pitchFamily="34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endParaRPr lang="en-US" sz="2000" b="0" i="0">
              <a:solidFill>
                <a:srgbClr val="001D35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5" name="Picture 4" descr="A qr code with a dinosaur&#10;&#10;AI-generated content may be incorrect.">
            <a:extLst>
              <a:ext uri="{FF2B5EF4-FFF2-40B4-BE49-F238E27FC236}">
                <a16:creationId xmlns:a16="http://schemas.microsoft.com/office/drawing/2014/main" id="{E9BA811F-12D6-A5B2-2B20-886B175CB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8" y="5358314"/>
            <a:ext cx="1297556" cy="1297556"/>
          </a:xfrm>
          <a:prstGeom prst="rect">
            <a:avLst/>
          </a:prstGeom>
        </p:spPr>
      </p:pic>
      <p:pic>
        <p:nvPicPr>
          <p:cNvPr id="8" name="Picture 7" descr="A qr code with a chicken&#10;&#10;AI-generated content may be incorrect.">
            <a:extLst>
              <a:ext uri="{FF2B5EF4-FFF2-40B4-BE49-F238E27FC236}">
                <a16:creationId xmlns:a16="http://schemas.microsoft.com/office/drawing/2014/main" id="{5A30383B-D74F-6174-3A52-D50825479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07" y="3679258"/>
            <a:ext cx="1277753" cy="12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9D0C-D949-52FE-872A-F194809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684C-B8E4-0C3C-3DB6-A2F6781A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1085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District Office Resource Requests – Action Item: May 28</a:t>
            </a:r>
            <a:r>
              <a:rPr lang="en-US" b="1" baseline="30000"/>
              <a:t>th</a:t>
            </a:r>
            <a:r>
              <a:rPr lang="en-US" b="1"/>
              <a:t> POE (will post Form w/ rationale) </a:t>
            </a:r>
          </a:p>
          <a:p>
            <a:pPr marL="0" indent="0">
              <a:buNone/>
            </a:pPr>
            <a:r>
              <a:rPr lang="en-US" sz="1800" b="1">
                <a:solidFill>
                  <a:srgbClr val="000000"/>
                </a:solidFill>
              </a:rPr>
              <a:t>Business Services</a:t>
            </a:r>
          </a:p>
          <a:p>
            <a:pPr marL="0" indent="0">
              <a:buNone/>
            </a:pPr>
            <a:r>
              <a:rPr lang="en-US" sz="1800" i="0">
                <a:solidFill>
                  <a:srgbClr val="000000"/>
                </a:solidFill>
                <a:effectLst/>
              </a:rPr>
              <a:t>	1. Facilities Planning: Admin Clerk: $113,338</a:t>
            </a: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</a:rPr>
              <a:t>	2. Facilities Planning: Facilities Specialist: $152,819</a:t>
            </a:r>
          </a:p>
          <a:p>
            <a:pPr marL="0" indent="0">
              <a:buNone/>
            </a:pPr>
            <a:r>
              <a:rPr lang="en-US" sz="1800" i="0">
                <a:solidFill>
                  <a:srgbClr val="000000"/>
                </a:solidFill>
                <a:effectLst/>
              </a:rPr>
              <a:t>	</a:t>
            </a:r>
            <a:r>
              <a:rPr lang="en-US" sz="1800">
                <a:solidFill>
                  <a:srgbClr val="000000"/>
                </a:solidFill>
              </a:rPr>
              <a:t>3. </a:t>
            </a:r>
            <a:r>
              <a:rPr lang="en-US" sz="1800">
                <a:solidFill>
                  <a:srgbClr val="000000"/>
                </a:solidFill>
                <a:highlight>
                  <a:srgbClr val="FFFF00"/>
                </a:highlight>
              </a:rPr>
              <a:t>Senior District Safety Officer (armed) – 2 positions: $254,302</a:t>
            </a:r>
            <a:endParaRPr lang="en-US" sz="1800" i="0">
              <a:solidFill>
                <a:srgbClr val="000000"/>
              </a:solidFill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800" b="1" i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Human Resources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Director of Human Resources: $279, 337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highlight>
                  <a:srgbClr val="FFFF00"/>
                </a:highlight>
              </a:rPr>
              <a:t>	2. Principal HR Analyst: $208, 131</a:t>
            </a:r>
            <a:endParaRPr lang="en-US" sz="1800" i="0">
              <a:solidFill>
                <a:srgbClr val="000000"/>
              </a:solidFill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800" b="1">
                <a:solidFill>
                  <a:srgbClr val="000000"/>
                </a:solidFill>
              </a:rPr>
              <a:t>Educational Services</a:t>
            </a:r>
          </a:p>
          <a:p>
            <a:pPr marL="0" indent="0">
              <a:buNone/>
            </a:pPr>
            <a:r>
              <a:rPr lang="en-US" sz="1800" b="1">
                <a:solidFill>
                  <a:srgbClr val="000000"/>
                </a:solidFill>
              </a:rPr>
              <a:t>	</a:t>
            </a:r>
            <a:r>
              <a:rPr lang="en-US" sz="1800">
                <a:solidFill>
                  <a:srgbClr val="000000"/>
                </a:solidFill>
              </a:rPr>
              <a:t>1.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District PIO: Communications Specialist: $113, 553</a:t>
            </a:r>
          </a:p>
          <a:p>
            <a:pPr marL="0" indent="0">
              <a:buNone/>
            </a:pPr>
            <a:r>
              <a:rPr lang="en-US" sz="1800" b="1">
                <a:solidFill>
                  <a:srgbClr val="000000"/>
                </a:solidFill>
              </a:rPr>
              <a:t>ITS</a:t>
            </a:r>
          </a:p>
          <a:p>
            <a:pPr marL="1028700" lvl="2" indent="-342900">
              <a:buAutoNum type="arabicPeriod"/>
            </a:pPr>
            <a:r>
              <a:rPr lang="en-US" sz="1800" i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Technical Specialist I: $127, 682</a:t>
            </a:r>
            <a:endParaRPr lang="en-US" sz="1800" i="0">
              <a:solidFill>
                <a:srgbClr val="000000"/>
              </a:solidFill>
              <a:effectLst/>
              <a:highlight>
                <a:srgbClr val="FFFF00"/>
              </a:highlight>
              <a:ea typeface="Calibri"/>
              <a:cs typeface="Calibri"/>
            </a:endParaRPr>
          </a:p>
          <a:p>
            <a:pPr marL="1028700" lvl="2" indent="-342900">
              <a:buAutoNum type="arabicPeriod"/>
            </a:pPr>
            <a:r>
              <a:rPr lang="en-US" sz="1800">
                <a:solidFill>
                  <a:srgbClr val="000000"/>
                </a:solidFill>
                <a:highlight>
                  <a:srgbClr val="FFFF00"/>
                </a:highlight>
              </a:rPr>
              <a:t>Applications Specialist IV: $208, 940</a:t>
            </a:r>
            <a:endParaRPr lang="en-US" sz="1800">
              <a:solidFill>
                <a:srgbClr val="000000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marL="1028700" lvl="2" indent="-342900">
              <a:buAutoNum type="arabicPeriod"/>
            </a:pPr>
            <a:r>
              <a:rPr lang="en-US" sz="1800" i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Help Desk Analyst: $127, 682</a:t>
            </a:r>
            <a:endParaRPr lang="en-US" sz="1800" i="0">
              <a:solidFill>
                <a:srgbClr val="000000"/>
              </a:solidFill>
              <a:effectLst/>
              <a:highlight>
                <a:srgbClr val="FFFF00"/>
              </a:highlight>
              <a:ea typeface="Calibri"/>
              <a:cs typeface="Calibri"/>
            </a:endParaRPr>
          </a:p>
          <a:p>
            <a:pPr marL="1028700" lvl="2" indent="-342900">
              <a:buAutoNum type="arabicPeriod"/>
            </a:pPr>
            <a:r>
              <a:rPr lang="en-US" sz="1800">
                <a:solidFill>
                  <a:srgbClr val="000000"/>
                </a:solidFill>
                <a:highlight>
                  <a:srgbClr val="FFFF00"/>
                </a:highlight>
              </a:rPr>
              <a:t>ITS Technical Supervisor: $98, 182</a:t>
            </a:r>
            <a:endParaRPr lang="en-US" sz="1800" i="0">
              <a:solidFill>
                <a:srgbClr val="000000"/>
              </a:solidFill>
              <a:effectLst/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40514-AA1E-958C-DCB0-EB1155BA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280CF-8454-B068-B610-0B630B0A4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1" y="259995"/>
            <a:ext cx="7165896" cy="13283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E64AD-09D1-C529-D62C-EB919885250B}"/>
              </a:ext>
            </a:extLst>
          </p:cNvPr>
          <p:cNvSpPr txBox="1"/>
          <p:nvPr/>
        </p:nvSpPr>
        <p:spPr>
          <a:xfrm>
            <a:off x="6497053" y="5759751"/>
            <a:ext cx="2401503" cy="92333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Total Cost of all Positions (on-going):</a:t>
            </a:r>
          </a:p>
          <a:p>
            <a:r>
              <a:rPr lang="en-US" b="1">
                <a:solidFill>
                  <a:srgbClr val="C00000"/>
                </a:solidFill>
              </a:rPr>
              <a:t>$1,682,966 </a:t>
            </a:r>
          </a:p>
        </p:txBody>
      </p:sp>
    </p:spTree>
    <p:extLst>
      <p:ext uri="{BB962C8B-B14F-4D97-AF65-F5344CB8AC3E}">
        <p14:creationId xmlns:p14="http://schemas.microsoft.com/office/powerpoint/2010/main" val="29655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HNYXMCCMVK3K-464-1172</_dlc_DocId>
    <_dlc_DocIdUrl xmlns="431189f8-a51b-453f-9f0c-3a0b3b65b12f">
      <Url>https://www.sac.edu/President/AcademicSenate/_layouts/15/DocIdRedir.aspx?ID=HNYXMCCMVK3K-464-1172</Url>
      <Description>HNYXMCCMVK3K-464-1172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4DF5AE-5123-45E6-8571-DC57F94CA467}"/>
</file>

<file path=customXml/itemProps4.xml><?xml version="1.0" encoding="utf-8"?>
<ds:datastoreItem xmlns:ds="http://schemas.openxmlformats.org/officeDocument/2006/customXml" ds:itemID="{F4FB23BE-91B5-4DD0-812C-804A09DCC178}">
  <ds:schemaRefs>
    <ds:schemaRef ds:uri="12292255-f18b-4d92-9e60-ebc7b63bbd6b"/>
    <ds:schemaRef ds:uri="1acb9adc-ec33-475f-8130-c1c307b91901"/>
    <ds:schemaRef ds:uri="84eaf8b6-4fa8-466e-9258-0c466e5b7ff4"/>
    <ds:schemaRef ds:uri="de329b96-840b-45f8-b7b1-12b37abf8b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84118421-21A6-4750-AC04-8EB6713B3610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President’s Report – May 13, 2025</vt:lpstr>
      <vt:lpstr>PowerPoint Presentation</vt:lpstr>
      <vt:lpstr>PowerPoint Presentation</vt:lpstr>
      <vt:lpstr>PowerPoint Presentation</vt:lpstr>
      <vt:lpstr>PowerPoint Presentation</vt:lpstr>
      <vt:lpstr>REMINDER: Roster Verification through Self Service – Pilot – Summer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revision>9</cp:revision>
  <cp:lastPrinted>2023-10-10T19:17:11Z</cp:lastPrinted>
  <dcterms:created xsi:type="dcterms:W3CDTF">2015-01-16T04:28:57Z</dcterms:created>
  <dcterms:modified xsi:type="dcterms:W3CDTF">2025-05-13T22:34:33Z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1e5325f8-4bfa-4848-a41d-4eefe3533ff9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