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comments/modernComment_A02_AEF7E57C.xml" ContentType="application/vnd.ms-powerpoint.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6" r:id="rId5"/>
    <p:sldId id="2561" r:id="rId6"/>
    <p:sldId id="2562" r:id="rId7"/>
    <p:sldId id="2563" r:id="rId8"/>
    <p:sldId id="2564" r:id="rId9"/>
    <p:sldId id="25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commendations from the AI Joint Taskforce" id="{8D942479-99AD-4B68-BB6A-F7EB5DA2D949}">
          <p14:sldIdLst>
            <p14:sldId id="2566"/>
            <p14:sldId id="2561"/>
          </p14:sldIdLst>
        </p14:section>
        <p14:section name="AI Policy Framework" id="{906830AE-0FBA-4DEB-A0F4-33CC5485A495}">
          <p14:sldIdLst>
            <p14:sldId id="2562"/>
          </p14:sldIdLst>
        </p14:section>
        <p14:section name="Faculty AI Guidelines" id="{4B81734E-131D-4A31-9113-006139790E72}">
          <p14:sldIdLst>
            <p14:sldId id="2563"/>
          </p14:sldIdLst>
        </p14:section>
        <p14:section name="Student AI Guidelines" id="{837DF143-C14C-4FB5-9CDF-BDB391FA4F15}">
          <p14:sldIdLst>
            <p14:sldId id="2564"/>
          </p14:sldIdLst>
        </p14:section>
        <p14:section name="Standing Committee Recommendation" id="{ACF59DAF-44E6-47C2-8D80-C6C9FF561EF4}">
          <p14:sldIdLst>
            <p14:sldId id="25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F4F014-B681-A575-0A03-FCB021473D59}" name="Shahbazian, Roy" initials="SR" userId="S::shahbazian_roy@sac.edu::566c2baf-3c83-4dd0-941c-8acf535e8845" providerId="AD"/>
  <p188:author id="{C4F3D986-5AB4-1F06-FEFE-4B4F9C02700B}" name="Miller, Jared" initials="MJ" userId="S::miller_jared@sccollege.edu::ff5b800f-a204-499c-a02c-7b5978c6d7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9C613-A745-D2BB-BFFE-01AE1CDB64E5}" v="16" dt="2025-05-06T20:00:55.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A02_AEF7E57C.xml><?xml version="1.0" encoding="utf-8"?>
<p188:cmLst xmlns:a="http://schemas.openxmlformats.org/drawingml/2006/main" xmlns:r="http://schemas.openxmlformats.org/officeDocument/2006/relationships" xmlns:p188="http://schemas.microsoft.com/office/powerpoint/2018/8/main">
  <p188:cm id="{0B8143E6-53C2-401F-BAA5-9314E71E58BF}" authorId="{8CF4F014-B681-A575-0A03-FCB021473D59}" created="2025-05-02T17:59:07.567">
    <ac:txMkLst xmlns:ac="http://schemas.microsoft.com/office/drawing/2013/main/command">
      <pc:docMk xmlns:pc="http://schemas.microsoft.com/office/powerpoint/2013/main/command"/>
      <pc:sldMk xmlns:pc="http://schemas.microsoft.com/office/powerpoint/2013/main/command" cId="2935481724" sldId="2562"/>
      <ac:spMk id="3" creationId="{316C7397-EDBC-FBC4-DBBD-E1A60403D3DC}"/>
      <ac:txMk cp="57" len="2">
        <ac:context len="464" hash="3109939740"/>
      </ac:txMk>
    </ac:txMkLst>
    <p188:pos x="7029718" y="321971"/>
    <p188:txBody>
      <a:bodyPr/>
      <a:lstStyle/>
      <a:p>
        <a:r>
          <a:rPr lang="en-US"/>
          <a:t>"any potential"</a:t>
        </a:r>
      </a:p>
    </p188:txBody>
    <p188:extLst>
      <p:ext xmlns:p="http://schemas.openxmlformats.org/presentationml/2006/main" uri="{57CB4572-C831-44C2-8A1C-0ADB6CCDFE69}">
        <p223:reactions xmlns:p223="http://schemas.microsoft.com/office/powerpoint/2022/03/main">
          <p223:rxn type="👍">
            <p223:instance time="2025-05-02T20:07:46.105" authorId="{C4F3D986-5AB4-1F06-FEFE-4B4F9C02700B}"/>
          </p223:rxn>
        </p223:reactions>
      </p:ext>
    </p188:extLst>
  </p188:cm>
</p188: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E1026-B9F7-4205-81A2-1AC91DBC3D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8D1D48-65EA-44F6-B3F4-45C6796DCB5C}">
      <dgm:prSet/>
      <dgm:spPr/>
      <dgm:t>
        <a:bodyPr/>
        <a:lstStyle/>
        <a:p>
          <a:pPr>
            <a:lnSpc>
              <a:spcPct val="100000"/>
            </a:lnSpc>
          </a:pPr>
          <a:r>
            <a:rPr lang="en-US"/>
            <a:t>Policy Framework for AI Usage​</a:t>
          </a:r>
        </a:p>
      </dgm:t>
    </dgm:pt>
    <dgm:pt modelId="{EA5EB21D-B977-4BD2-A28E-EA91C47C02C6}" type="parTrans" cxnId="{78ADC4BE-108E-4C9D-8CE4-E0FF142E1005}">
      <dgm:prSet/>
      <dgm:spPr/>
      <dgm:t>
        <a:bodyPr/>
        <a:lstStyle/>
        <a:p>
          <a:endParaRPr lang="en-US"/>
        </a:p>
      </dgm:t>
    </dgm:pt>
    <dgm:pt modelId="{8A08BF08-DAEF-48D4-8750-45379FA63019}" type="sibTrans" cxnId="{78ADC4BE-108E-4C9D-8CE4-E0FF142E1005}">
      <dgm:prSet/>
      <dgm:spPr/>
      <dgm:t>
        <a:bodyPr/>
        <a:lstStyle/>
        <a:p>
          <a:endParaRPr lang="en-US"/>
        </a:p>
      </dgm:t>
    </dgm:pt>
    <dgm:pt modelId="{5ADF2D01-1B86-4D22-A8B4-9E4C93AAA495}">
      <dgm:prSet/>
      <dgm:spPr/>
      <dgm:t>
        <a:bodyPr/>
        <a:lstStyle/>
        <a:p>
          <a:pPr>
            <a:lnSpc>
              <a:spcPct val="100000"/>
            </a:lnSpc>
          </a:pPr>
          <a:r>
            <a:rPr lang="en-US"/>
            <a:t>Faculty Guidelines for AI Usage​</a:t>
          </a:r>
        </a:p>
      </dgm:t>
    </dgm:pt>
    <dgm:pt modelId="{E7DA647C-1C5A-4F04-8CD1-2FF496B64A3C}" type="parTrans" cxnId="{4235DF01-199A-4D3B-AF2F-2EA79CA8D082}">
      <dgm:prSet/>
      <dgm:spPr/>
      <dgm:t>
        <a:bodyPr/>
        <a:lstStyle/>
        <a:p>
          <a:endParaRPr lang="en-US"/>
        </a:p>
      </dgm:t>
    </dgm:pt>
    <dgm:pt modelId="{0A499088-7B08-4C19-BDD4-ED3DE9BF59C3}" type="sibTrans" cxnId="{4235DF01-199A-4D3B-AF2F-2EA79CA8D082}">
      <dgm:prSet/>
      <dgm:spPr/>
      <dgm:t>
        <a:bodyPr/>
        <a:lstStyle/>
        <a:p>
          <a:endParaRPr lang="en-US"/>
        </a:p>
      </dgm:t>
    </dgm:pt>
    <dgm:pt modelId="{2A26626C-3C86-46C1-BE5D-B912CB4D1507}">
      <dgm:prSet/>
      <dgm:spPr/>
      <dgm:t>
        <a:bodyPr/>
        <a:lstStyle/>
        <a:p>
          <a:pPr>
            <a:lnSpc>
              <a:spcPct val="100000"/>
            </a:lnSpc>
          </a:pPr>
          <a:r>
            <a:rPr lang="en-US"/>
            <a:t>Student Guidelines for AI Usage​</a:t>
          </a:r>
        </a:p>
      </dgm:t>
    </dgm:pt>
    <dgm:pt modelId="{BC6ABB26-4B40-41D7-B0CF-3F09002BCC55}" type="parTrans" cxnId="{43A40EA4-E085-4B5C-AFCB-2699C8FC374E}">
      <dgm:prSet/>
      <dgm:spPr/>
      <dgm:t>
        <a:bodyPr/>
        <a:lstStyle/>
        <a:p>
          <a:endParaRPr lang="en-US"/>
        </a:p>
      </dgm:t>
    </dgm:pt>
    <dgm:pt modelId="{E1043FDC-06DD-4CE8-BBCD-775C52804C50}" type="sibTrans" cxnId="{43A40EA4-E085-4B5C-AFCB-2699C8FC374E}">
      <dgm:prSet/>
      <dgm:spPr/>
      <dgm:t>
        <a:bodyPr/>
        <a:lstStyle/>
        <a:p>
          <a:endParaRPr lang="en-US"/>
        </a:p>
      </dgm:t>
    </dgm:pt>
    <dgm:pt modelId="{C55644ED-84F2-4E8C-8E51-44C27ECDE3D8}">
      <dgm:prSet/>
      <dgm:spPr/>
      <dgm:t>
        <a:bodyPr/>
        <a:lstStyle/>
        <a:p>
          <a:pPr>
            <a:lnSpc>
              <a:spcPct val="100000"/>
            </a:lnSpc>
          </a:pPr>
          <a:r>
            <a:rPr lang="en-US"/>
            <a:t>Standing Committee Recommendation</a:t>
          </a:r>
        </a:p>
      </dgm:t>
    </dgm:pt>
    <dgm:pt modelId="{F302D650-1B8C-4801-9078-F19856E13C7C}" type="parTrans" cxnId="{3AB17867-B034-4DCA-A9EB-FF739223B9BB}">
      <dgm:prSet/>
      <dgm:spPr/>
      <dgm:t>
        <a:bodyPr/>
        <a:lstStyle/>
        <a:p>
          <a:endParaRPr lang="en-US"/>
        </a:p>
      </dgm:t>
    </dgm:pt>
    <dgm:pt modelId="{18DA84E7-B83C-4910-87D7-A95066D68867}" type="sibTrans" cxnId="{3AB17867-B034-4DCA-A9EB-FF739223B9BB}">
      <dgm:prSet/>
      <dgm:spPr/>
      <dgm:t>
        <a:bodyPr/>
        <a:lstStyle/>
        <a:p>
          <a:endParaRPr lang="en-US"/>
        </a:p>
      </dgm:t>
    </dgm:pt>
    <dgm:pt modelId="{FC9B2723-A860-4C20-8955-BE82A1FBF3D8}" type="pres">
      <dgm:prSet presAssocID="{280E1026-B9F7-4205-81A2-1AC91DBC3D5D}" presName="root" presStyleCnt="0">
        <dgm:presLayoutVars>
          <dgm:dir/>
          <dgm:resizeHandles val="exact"/>
        </dgm:presLayoutVars>
      </dgm:prSet>
      <dgm:spPr/>
    </dgm:pt>
    <dgm:pt modelId="{03E6E52B-13DE-4F73-80D3-1981FF3DFAF0}" type="pres">
      <dgm:prSet presAssocID="{058D1D48-65EA-44F6-B3F4-45C6796DCB5C}" presName="compNode" presStyleCnt="0"/>
      <dgm:spPr/>
    </dgm:pt>
    <dgm:pt modelId="{45160514-B4CB-4813-B336-3C9F5BE56216}" type="pres">
      <dgm:prSet presAssocID="{058D1D48-65EA-44F6-B3F4-45C6796DCB5C}" presName="bgRect" presStyleLbl="bgShp" presStyleIdx="0" presStyleCnt="4"/>
      <dgm:spPr/>
    </dgm:pt>
    <dgm:pt modelId="{3BD3A278-C5DD-4EE6-A4C8-DEDCA58CAD6C}" type="pres">
      <dgm:prSet presAssocID="{058D1D48-65EA-44F6-B3F4-45C6796DCB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F36C211-CDD7-45AE-86AD-142752CB30AC}" type="pres">
      <dgm:prSet presAssocID="{058D1D48-65EA-44F6-B3F4-45C6796DCB5C}" presName="spaceRect" presStyleCnt="0"/>
      <dgm:spPr/>
    </dgm:pt>
    <dgm:pt modelId="{97C212DE-6946-4ABD-BA66-CD6797876031}" type="pres">
      <dgm:prSet presAssocID="{058D1D48-65EA-44F6-B3F4-45C6796DCB5C}" presName="parTx" presStyleLbl="revTx" presStyleIdx="0" presStyleCnt="4">
        <dgm:presLayoutVars>
          <dgm:chMax val="0"/>
          <dgm:chPref val="0"/>
        </dgm:presLayoutVars>
      </dgm:prSet>
      <dgm:spPr/>
    </dgm:pt>
    <dgm:pt modelId="{04CF667C-8A64-4678-B90D-D52992C9CA19}" type="pres">
      <dgm:prSet presAssocID="{8A08BF08-DAEF-48D4-8750-45379FA63019}" presName="sibTrans" presStyleCnt="0"/>
      <dgm:spPr/>
    </dgm:pt>
    <dgm:pt modelId="{E41DEA2C-8C55-411F-AF65-D90B0202315D}" type="pres">
      <dgm:prSet presAssocID="{5ADF2D01-1B86-4D22-A8B4-9E4C93AAA495}" presName="compNode" presStyleCnt="0"/>
      <dgm:spPr/>
    </dgm:pt>
    <dgm:pt modelId="{9F7D8862-C5FC-4FAD-A35C-570C337009C3}" type="pres">
      <dgm:prSet presAssocID="{5ADF2D01-1B86-4D22-A8B4-9E4C93AAA495}" presName="bgRect" presStyleLbl="bgShp" presStyleIdx="1" presStyleCnt="4"/>
      <dgm:spPr/>
    </dgm:pt>
    <dgm:pt modelId="{D189DA36-8C60-431C-80E7-149571F15BA7}" type="pres">
      <dgm:prSet presAssocID="{5ADF2D01-1B86-4D22-A8B4-9E4C93AAA4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355335C3-FB21-4D46-A666-85A2C70526A8}" type="pres">
      <dgm:prSet presAssocID="{5ADF2D01-1B86-4D22-A8B4-9E4C93AAA495}" presName="spaceRect" presStyleCnt="0"/>
      <dgm:spPr/>
    </dgm:pt>
    <dgm:pt modelId="{E8630059-9923-4F82-A38E-63D9B6809A85}" type="pres">
      <dgm:prSet presAssocID="{5ADF2D01-1B86-4D22-A8B4-9E4C93AAA495}" presName="parTx" presStyleLbl="revTx" presStyleIdx="1" presStyleCnt="4">
        <dgm:presLayoutVars>
          <dgm:chMax val="0"/>
          <dgm:chPref val="0"/>
        </dgm:presLayoutVars>
      </dgm:prSet>
      <dgm:spPr/>
    </dgm:pt>
    <dgm:pt modelId="{3A210E99-FE23-4114-8AB4-7389E484C47B}" type="pres">
      <dgm:prSet presAssocID="{0A499088-7B08-4C19-BDD4-ED3DE9BF59C3}" presName="sibTrans" presStyleCnt="0"/>
      <dgm:spPr/>
    </dgm:pt>
    <dgm:pt modelId="{16091425-01A9-4698-ACF3-C21BB15C4CF6}" type="pres">
      <dgm:prSet presAssocID="{2A26626C-3C86-46C1-BE5D-B912CB4D1507}" presName="compNode" presStyleCnt="0"/>
      <dgm:spPr/>
    </dgm:pt>
    <dgm:pt modelId="{5A6FFCD5-9025-4830-9EA9-0A325CF537E3}" type="pres">
      <dgm:prSet presAssocID="{2A26626C-3C86-46C1-BE5D-B912CB4D1507}" presName="bgRect" presStyleLbl="bgShp" presStyleIdx="2" presStyleCnt="4"/>
      <dgm:spPr/>
    </dgm:pt>
    <dgm:pt modelId="{87729376-1E58-47BA-8A82-839D0FCB7AAA}" type="pres">
      <dgm:prSet presAssocID="{2A26626C-3C86-46C1-BE5D-B912CB4D15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0EDFA596-8182-45F7-91FD-4353029B5551}" type="pres">
      <dgm:prSet presAssocID="{2A26626C-3C86-46C1-BE5D-B912CB4D1507}" presName="spaceRect" presStyleCnt="0"/>
      <dgm:spPr/>
    </dgm:pt>
    <dgm:pt modelId="{D1BDAE21-2229-42C6-A404-CB60AFA11BCD}" type="pres">
      <dgm:prSet presAssocID="{2A26626C-3C86-46C1-BE5D-B912CB4D1507}" presName="parTx" presStyleLbl="revTx" presStyleIdx="2" presStyleCnt="4">
        <dgm:presLayoutVars>
          <dgm:chMax val="0"/>
          <dgm:chPref val="0"/>
        </dgm:presLayoutVars>
      </dgm:prSet>
      <dgm:spPr/>
    </dgm:pt>
    <dgm:pt modelId="{15C87E22-B308-4FE9-A38C-0E8C5E8A2FC2}" type="pres">
      <dgm:prSet presAssocID="{E1043FDC-06DD-4CE8-BBCD-775C52804C50}" presName="sibTrans" presStyleCnt="0"/>
      <dgm:spPr/>
    </dgm:pt>
    <dgm:pt modelId="{E7E500D8-DA60-4826-9CB6-06405302E412}" type="pres">
      <dgm:prSet presAssocID="{C55644ED-84F2-4E8C-8E51-44C27ECDE3D8}" presName="compNode" presStyleCnt="0"/>
      <dgm:spPr/>
    </dgm:pt>
    <dgm:pt modelId="{0E7C124D-69C0-4482-9D20-A8C82D8AB8F9}" type="pres">
      <dgm:prSet presAssocID="{C55644ED-84F2-4E8C-8E51-44C27ECDE3D8}" presName="bgRect" presStyleLbl="bgShp" presStyleIdx="3" presStyleCnt="4"/>
      <dgm:spPr/>
    </dgm:pt>
    <dgm:pt modelId="{1C357E10-6321-40A7-AF2B-42E687DBAA83}" type="pres">
      <dgm:prSet presAssocID="{C55644ED-84F2-4E8C-8E51-44C27ECDE3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BFE9F77B-BBC5-4E95-B8BE-9B7CB89EC816}" type="pres">
      <dgm:prSet presAssocID="{C55644ED-84F2-4E8C-8E51-44C27ECDE3D8}" presName="spaceRect" presStyleCnt="0"/>
      <dgm:spPr/>
    </dgm:pt>
    <dgm:pt modelId="{BD4073D5-52A3-4B6A-B0E9-329312882BAF}" type="pres">
      <dgm:prSet presAssocID="{C55644ED-84F2-4E8C-8E51-44C27ECDE3D8}" presName="parTx" presStyleLbl="revTx" presStyleIdx="3" presStyleCnt="4">
        <dgm:presLayoutVars>
          <dgm:chMax val="0"/>
          <dgm:chPref val="0"/>
        </dgm:presLayoutVars>
      </dgm:prSet>
      <dgm:spPr/>
    </dgm:pt>
  </dgm:ptLst>
  <dgm:cxnLst>
    <dgm:cxn modelId="{4235DF01-199A-4D3B-AF2F-2EA79CA8D082}" srcId="{280E1026-B9F7-4205-81A2-1AC91DBC3D5D}" destId="{5ADF2D01-1B86-4D22-A8B4-9E4C93AAA495}" srcOrd="1" destOrd="0" parTransId="{E7DA647C-1C5A-4F04-8CD1-2FF496B64A3C}" sibTransId="{0A499088-7B08-4C19-BDD4-ED3DE9BF59C3}"/>
    <dgm:cxn modelId="{51186626-ACBD-40A8-8A51-061A76D5AAEE}" type="presOf" srcId="{5ADF2D01-1B86-4D22-A8B4-9E4C93AAA495}" destId="{E8630059-9923-4F82-A38E-63D9B6809A85}" srcOrd="0" destOrd="0" presId="urn:microsoft.com/office/officeart/2018/2/layout/IconVerticalSolidList"/>
    <dgm:cxn modelId="{3AB17867-B034-4DCA-A9EB-FF739223B9BB}" srcId="{280E1026-B9F7-4205-81A2-1AC91DBC3D5D}" destId="{C55644ED-84F2-4E8C-8E51-44C27ECDE3D8}" srcOrd="3" destOrd="0" parTransId="{F302D650-1B8C-4801-9078-F19856E13C7C}" sibTransId="{18DA84E7-B83C-4910-87D7-A95066D68867}"/>
    <dgm:cxn modelId="{C414859B-4F4D-4764-9696-89DFF1271DA8}" type="presOf" srcId="{058D1D48-65EA-44F6-B3F4-45C6796DCB5C}" destId="{97C212DE-6946-4ABD-BA66-CD6797876031}" srcOrd="0" destOrd="0" presId="urn:microsoft.com/office/officeart/2018/2/layout/IconVerticalSolidList"/>
    <dgm:cxn modelId="{43A40EA4-E085-4B5C-AFCB-2699C8FC374E}" srcId="{280E1026-B9F7-4205-81A2-1AC91DBC3D5D}" destId="{2A26626C-3C86-46C1-BE5D-B912CB4D1507}" srcOrd="2" destOrd="0" parTransId="{BC6ABB26-4B40-41D7-B0CF-3F09002BCC55}" sibTransId="{E1043FDC-06DD-4CE8-BBCD-775C52804C50}"/>
    <dgm:cxn modelId="{0A1D0BAE-2C20-476F-BBB8-BF6F2E98D7D3}" type="presOf" srcId="{280E1026-B9F7-4205-81A2-1AC91DBC3D5D}" destId="{FC9B2723-A860-4C20-8955-BE82A1FBF3D8}" srcOrd="0" destOrd="0" presId="urn:microsoft.com/office/officeart/2018/2/layout/IconVerticalSolidList"/>
    <dgm:cxn modelId="{78ADC4BE-108E-4C9D-8CE4-E0FF142E1005}" srcId="{280E1026-B9F7-4205-81A2-1AC91DBC3D5D}" destId="{058D1D48-65EA-44F6-B3F4-45C6796DCB5C}" srcOrd="0" destOrd="0" parTransId="{EA5EB21D-B977-4BD2-A28E-EA91C47C02C6}" sibTransId="{8A08BF08-DAEF-48D4-8750-45379FA63019}"/>
    <dgm:cxn modelId="{7FDA6DC7-EEF2-486A-B766-B9A2976DF629}" type="presOf" srcId="{2A26626C-3C86-46C1-BE5D-B912CB4D1507}" destId="{D1BDAE21-2229-42C6-A404-CB60AFA11BCD}" srcOrd="0" destOrd="0" presId="urn:microsoft.com/office/officeart/2018/2/layout/IconVerticalSolidList"/>
    <dgm:cxn modelId="{D64BF8DF-BCAE-4F60-AD6D-A3B77B4FBDB3}" type="presOf" srcId="{C55644ED-84F2-4E8C-8E51-44C27ECDE3D8}" destId="{BD4073D5-52A3-4B6A-B0E9-329312882BAF}" srcOrd="0" destOrd="0" presId="urn:microsoft.com/office/officeart/2018/2/layout/IconVerticalSolidList"/>
    <dgm:cxn modelId="{BE32E7DB-7DB7-4B7A-882E-FAC4F541DBE9}" type="presParOf" srcId="{FC9B2723-A860-4C20-8955-BE82A1FBF3D8}" destId="{03E6E52B-13DE-4F73-80D3-1981FF3DFAF0}" srcOrd="0" destOrd="0" presId="urn:microsoft.com/office/officeart/2018/2/layout/IconVerticalSolidList"/>
    <dgm:cxn modelId="{8FC99E68-35F1-475B-AB9F-A196E1DFEF6E}" type="presParOf" srcId="{03E6E52B-13DE-4F73-80D3-1981FF3DFAF0}" destId="{45160514-B4CB-4813-B336-3C9F5BE56216}" srcOrd="0" destOrd="0" presId="urn:microsoft.com/office/officeart/2018/2/layout/IconVerticalSolidList"/>
    <dgm:cxn modelId="{68C38738-A316-4E86-A01C-5AE4FFE0300A}" type="presParOf" srcId="{03E6E52B-13DE-4F73-80D3-1981FF3DFAF0}" destId="{3BD3A278-C5DD-4EE6-A4C8-DEDCA58CAD6C}" srcOrd="1" destOrd="0" presId="urn:microsoft.com/office/officeart/2018/2/layout/IconVerticalSolidList"/>
    <dgm:cxn modelId="{EC0AF37D-11AC-409A-9D9B-0DEB2071BCA1}" type="presParOf" srcId="{03E6E52B-13DE-4F73-80D3-1981FF3DFAF0}" destId="{1F36C211-CDD7-45AE-86AD-142752CB30AC}" srcOrd="2" destOrd="0" presId="urn:microsoft.com/office/officeart/2018/2/layout/IconVerticalSolidList"/>
    <dgm:cxn modelId="{28B18364-8DAC-41CE-AB42-C39DC6DEB0E7}" type="presParOf" srcId="{03E6E52B-13DE-4F73-80D3-1981FF3DFAF0}" destId="{97C212DE-6946-4ABD-BA66-CD6797876031}" srcOrd="3" destOrd="0" presId="urn:microsoft.com/office/officeart/2018/2/layout/IconVerticalSolidList"/>
    <dgm:cxn modelId="{EA66FF49-F7F9-49CC-9CCF-988223301B05}" type="presParOf" srcId="{FC9B2723-A860-4C20-8955-BE82A1FBF3D8}" destId="{04CF667C-8A64-4678-B90D-D52992C9CA19}" srcOrd="1" destOrd="0" presId="urn:microsoft.com/office/officeart/2018/2/layout/IconVerticalSolidList"/>
    <dgm:cxn modelId="{7C0EEEAE-18C2-4507-BED4-EE1967DCB28F}" type="presParOf" srcId="{FC9B2723-A860-4C20-8955-BE82A1FBF3D8}" destId="{E41DEA2C-8C55-411F-AF65-D90B0202315D}" srcOrd="2" destOrd="0" presId="urn:microsoft.com/office/officeart/2018/2/layout/IconVerticalSolidList"/>
    <dgm:cxn modelId="{277B8137-341D-4227-B8D5-7B3681AFC5D3}" type="presParOf" srcId="{E41DEA2C-8C55-411F-AF65-D90B0202315D}" destId="{9F7D8862-C5FC-4FAD-A35C-570C337009C3}" srcOrd="0" destOrd="0" presId="urn:microsoft.com/office/officeart/2018/2/layout/IconVerticalSolidList"/>
    <dgm:cxn modelId="{DC5AA857-AA6C-4C4C-93E1-FB4DE685AB55}" type="presParOf" srcId="{E41DEA2C-8C55-411F-AF65-D90B0202315D}" destId="{D189DA36-8C60-431C-80E7-149571F15BA7}" srcOrd="1" destOrd="0" presId="urn:microsoft.com/office/officeart/2018/2/layout/IconVerticalSolidList"/>
    <dgm:cxn modelId="{297A0521-6AA7-4B3D-8B69-6BF8FDAAEB5E}" type="presParOf" srcId="{E41DEA2C-8C55-411F-AF65-D90B0202315D}" destId="{355335C3-FB21-4D46-A666-85A2C70526A8}" srcOrd="2" destOrd="0" presId="urn:microsoft.com/office/officeart/2018/2/layout/IconVerticalSolidList"/>
    <dgm:cxn modelId="{BA1EB78F-3EAD-4CC6-ACC0-BD278730D5C4}" type="presParOf" srcId="{E41DEA2C-8C55-411F-AF65-D90B0202315D}" destId="{E8630059-9923-4F82-A38E-63D9B6809A85}" srcOrd="3" destOrd="0" presId="urn:microsoft.com/office/officeart/2018/2/layout/IconVerticalSolidList"/>
    <dgm:cxn modelId="{46C4497D-AD6A-4627-B667-EDC6B0B8D521}" type="presParOf" srcId="{FC9B2723-A860-4C20-8955-BE82A1FBF3D8}" destId="{3A210E99-FE23-4114-8AB4-7389E484C47B}" srcOrd="3" destOrd="0" presId="urn:microsoft.com/office/officeart/2018/2/layout/IconVerticalSolidList"/>
    <dgm:cxn modelId="{F0A7D071-5721-4844-9336-CBF996E0B6AB}" type="presParOf" srcId="{FC9B2723-A860-4C20-8955-BE82A1FBF3D8}" destId="{16091425-01A9-4698-ACF3-C21BB15C4CF6}" srcOrd="4" destOrd="0" presId="urn:microsoft.com/office/officeart/2018/2/layout/IconVerticalSolidList"/>
    <dgm:cxn modelId="{8FDA2F41-E00A-4A49-9AF9-33D6ED689523}" type="presParOf" srcId="{16091425-01A9-4698-ACF3-C21BB15C4CF6}" destId="{5A6FFCD5-9025-4830-9EA9-0A325CF537E3}" srcOrd="0" destOrd="0" presId="urn:microsoft.com/office/officeart/2018/2/layout/IconVerticalSolidList"/>
    <dgm:cxn modelId="{127E43C5-BB23-40DE-ABA4-8C8B06848C7D}" type="presParOf" srcId="{16091425-01A9-4698-ACF3-C21BB15C4CF6}" destId="{87729376-1E58-47BA-8A82-839D0FCB7AAA}" srcOrd="1" destOrd="0" presId="urn:microsoft.com/office/officeart/2018/2/layout/IconVerticalSolidList"/>
    <dgm:cxn modelId="{125C5533-E8C0-4F4E-95F9-9F47CB766AEC}" type="presParOf" srcId="{16091425-01A9-4698-ACF3-C21BB15C4CF6}" destId="{0EDFA596-8182-45F7-91FD-4353029B5551}" srcOrd="2" destOrd="0" presId="urn:microsoft.com/office/officeart/2018/2/layout/IconVerticalSolidList"/>
    <dgm:cxn modelId="{05FD73C3-86FD-41B9-AA18-55F6A17CD966}" type="presParOf" srcId="{16091425-01A9-4698-ACF3-C21BB15C4CF6}" destId="{D1BDAE21-2229-42C6-A404-CB60AFA11BCD}" srcOrd="3" destOrd="0" presId="urn:microsoft.com/office/officeart/2018/2/layout/IconVerticalSolidList"/>
    <dgm:cxn modelId="{72E65077-C2EF-4793-8B8D-AF412A55A0EA}" type="presParOf" srcId="{FC9B2723-A860-4C20-8955-BE82A1FBF3D8}" destId="{15C87E22-B308-4FE9-A38C-0E8C5E8A2FC2}" srcOrd="5" destOrd="0" presId="urn:microsoft.com/office/officeart/2018/2/layout/IconVerticalSolidList"/>
    <dgm:cxn modelId="{244DAC54-CE28-444E-B793-90AB179CE534}" type="presParOf" srcId="{FC9B2723-A860-4C20-8955-BE82A1FBF3D8}" destId="{E7E500D8-DA60-4826-9CB6-06405302E412}" srcOrd="6" destOrd="0" presId="urn:microsoft.com/office/officeart/2018/2/layout/IconVerticalSolidList"/>
    <dgm:cxn modelId="{78ACEC93-4D23-4379-9201-C97341B1771B}" type="presParOf" srcId="{E7E500D8-DA60-4826-9CB6-06405302E412}" destId="{0E7C124D-69C0-4482-9D20-A8C82D8AB8F9}" srcOrd="0" destOrd="0" presId="urn:microsoft.com/office/officeart/2018/2/layout/IconVerticalSolidList"/>
    <dgm:cxn modelId="{36A95E93-F279-4A06-A039-3AE9CBE0AC5F}" type="presParOf" srcId="{E7E500D8-DA60-4826-9CB6-06405302E412}" destId="{1C357E10-6321-40A7-AF2B-42E687DBAA83}" srcOrd="1" destOrd="0" presId="urn:microsoft.com/office/officeart/2018/2/layout/IconVerticalSolidList"/>
    <dgm:cxn modelId="{19BA8EE1-370A-4F41-B180-DF17CB2D21F8}" type="presParOf" srcId="{E7E500D8-DA60-4826-9CB6-06405302E412}" destId="{BFE9F77B-BBC5-4E95-B8BE-9B7CB89EC816}" srcOrd="2" destOrd="0" presId="urn:microsoft.com/office/officeart/2018/2/layout/IconVerticalSolidList"/>
    <dgm:cxn modelId="{75898A77-77E5-49ED-84FE-BBFDB396B896}" type="presParOf" srcId="{E7E500D8-DA60-4826-9CB6-06405302E412}" destId="{BD4073D5-52A3-4B6A-B0E9-329312882B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60514-B4CB-4813-B336-3C9F5BE56216}">
      <dsp:nvSpPr>
        <dsp:cNvPr id="0" name=""/>
        <dsp:cNvSpPr/>
      </dsp:nvSpPr>
      <dsp:spPr>
        <a:xfrm>
          <a:off x="0" y="1074"/>
          <a:ext cx="6553199" cy="544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3A278-C5DD-4EE6-A4C8-DEDCA58CAD6C}">
      <dsp:nvSpPr>
        <dsp:cNvPr id="0" name=""/>
        <dsp:cNvSpPr/>
      </dsp:nvSpPr>
      <dsp:spPr>
        <a:xfrm>
          <a:off x="164809" y="123660"/>
          <a:ext cx="299653" cy="299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212DE-6946-4ABD-BA66-CD6797876031}">
      <dsp:nvSpPr>
        <dsp:cNvPr id="0" name=""/>
        <dsp:cNvSpPr/>
      </dsp:nvSpPr>
      <dsp:spPr>
        <a:xfrm>
          <a:off x="629272" y="1074"/>
          <a:ext cx="5923926" cy="5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61" tIns="57661" rIns="57661" bIns="57661" numCol="1" spcCol="1270" anchor="ctr" anchorCtr="0">
          <a:noAutofit/>
        </a:bodyPr>
        <a:lstStyle/>
        <a:p>
          <a:pPr marL="0" lvl="0" indent="0" algn="l" defTabSz="977900">
            <a:lnSpc>
              <a:spcPct val="100000"/>
            </a:lnSpc>
            <a:spcBef>
              <a:spcPct val="0"/>
            </a:spcBef>
            <a:spcAft>
              <a:spcPct val="35000"/>
            </a:spcAft>
            <a:buNone/>
          </a:pPr>
          <a:r>
            <a:rPr lang="en-US" sz="2200" kern="1200"/>
            <a:t>Policy Framework for AI Usage​</a:t>
          </a:r>
        </a:p>
      </dsp:txBody>
      <dsp:txXfrm>
        <a:off x="629272" y="1074"/>
        <a:ext cx="5923926" cy="544824"/>
      </dsp:txXfrm>
    </dsp:sp>
    <dsp:sp modelId="{9F7D8862-C5FC-4FAD-A35C-570C337009C3}">
      <dsp:nvSpPr>
        <dsp:cNvPr id="0" name=""/>
        <dsp:cNvSpPr/>
      </dsp:nvSpPr>
      <dsp:spPr>
        <a:xfrm>
          <a:off x="0" y="682106"/>
          <a:ext cx="6553199" cy="544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9DA36-8C60-431C-80E7-149571F15BA7}">
      <dsp:nvSpPr>
        <dsp:cNvPr id="0" name=""/>
        <dsp:cNvSpPr/>
      </dsp:nvSpPr>
      <dsp:spPr>
        <a:xfrm>
          <a:off x="164809" y="804691"/>
          <a:ext cx="299653" cy="299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30059-9923-4F82-A38E-63D9B6809A85}">
      <dsp:nvSpPr>
        <dsp:cNvPr id="0" name=""/>
        <dsp:cNvSpPr/>
      </dsp:nvSpPr>
      <dsp:spPr>
        <a:xfrm>
          <a:off x="629272" y="682106"/>
          <a:ext cx="5923926" cy="5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61" tIns="57661" rIns="57661" bIns="57661" numCol="1" spcCol="1270" anchor="ctr" anchorCtr="0">
          <a:noAutofit/>
        </a:bodyPr>
        <a:lstStyle/>
        <a:p>
          <a:pPr marL="0" lvl="0" indent="0" algn="l" defTabSz="977900">
            <a:lnSpc>
              <a:spcPct val="100000"/>
            </a:lnSpc>
            <a:spcBef>
              <a:spcPct val="0"/>
            </a:spcBef>
            <a:spcAft>
              <a:spcPct val="35000"/>
            </a:spcAft>
            <a:buNone/>
          </a:pPr>
          <a:r>
            <a:rPr lang="en-US" sz="2200" kern="1200"/>
            <a:t>Faculty Guidelines for AI Usage​</a:t>
          </a:r>
        </a:p>
      </dsp:txBody>
      <dsp:txXfrm>
        <a:off x="629272" y="682106"/>
        <a:ext cx="5923926" cy="544824"/>
      </dsp:txXfrm>
    </dsp:sp>
    <dsp:sp modelId="{5A6FFCD5-9025-4830-9EA9-0A325CF537E3}">
      <dsp:nvSpPr>
        <dsp:cNvPr id="0" name=""/>
        <dsp:cNvSpPr/>
      </dsp:nvSpPr>
      <dsp:spPr>
        <a:xfrm>
          <a:off x="0" y="1363137"/>
          <a:ext cx="6553199" cy="544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29376-1E58-47BA-8A82-839D0FCB7AAA}">
      <dsp:nvSpPr>
        <dsp:cNvPr id="0" name=""/>
        <dsp:cNvSpPr/>
      </dsp:nvSpPr>
      <dsp:spPr>
        <a:xfrm>
          <a:off x="164809" y="1485722"/>
          <a:ext cx="299653" cy="299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DAE21-2229-42C6-A404-CB60AFA11BCD}">
      <dsp:nvSpPr>
        <dsp:cNvPr id="0" name=""/>
        <dsp:cNvSpPr/>
      </dsp:nvSpPr>
      <dsp:spPr>
        <a:xfrm>
          <a:off x="629272" y="1363137"/>
          <a:ext cx="5923926" cy="5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61" tIns="57661" rIns="57661" bIns="57661" numCol="1" spcCol="1270" anchor="ctr" anchorCtr="0">
          <a:noAutofit/>
        </a:bodyPr>
        <a:lstStyle/>
        <a:p>
          <a:pPr marL="0" lvl="0" indent="0" algn="l" defTabSz="977900">
            <a:lnSpc>
              <a:spcPct val="100000"/>
            </a:lnSpc>
            <a:spcBef>
              <a:spcPct val="0"/>
            </a:spcBef>
            <a:spcAft>
              <a:spcPct val="35000"/>
            </a:spcAft>
            <a:buNone/>
          </a:pPr>
          <a:r>
            <a:rPr lang="en-US" sz="2200" kern="1200"/>
            <a:t>Student Guidelines for AI Usage​</a:t>
          </a:r>
        </a:p>
      </dsp:txBody>
      <dsp:txXfrm>
        <a:off x="629272" y="1363137"/>
        <a:ext cx="5923926" cy="544824"/>
      </dsp:txXfrm>
    </dsp:sp>
    <dsp:sp modelId="{0E7C124D-69C0-4482-9D20-A8C82D8AB8F9}">
      <dsp:nvSpPr>
        <dsp:cNvPr id="0" name=""/>
        <dsp:cNvSpPr/>
      </dsp:nvSpPr>
      <dsp:spPr>
        <a:xfrm>
          <a:off x="0" y="2044168"/>
          <a:ext cx="6553199" cy="544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57E10-6321-40A7-AF2B-42E687DBAA83}">
      <dsp:nvSpPr>
        <dsp:cNvPr id="0" name=""/>
        <dsp:cNvSpPr/>
      </dsp:nvSpPr>
      <dsp:spPr>
        <a:xfrm>
          <a:off x="164809" y="2166753"/>
          <a:ext cx="299653" cy="2996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073D5-52A3-4B6A-B0E9-329312882BAF}">
      <dsp:nvSpPr>
        <dsp:cNvPr id="0" name=""/>
        <dsp:cNvSpPr/>
      </dsp:nvSpPr>
      <dsp:spPr>
        <a:xfrm>
          <a:off x="629272" y="2044168"/>
          <a:ext cx="5923926" cy="5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61" tIns="57661" rIns="57661" bIns="57661" numCol="1" spcCol="1270" anchor="ctr" anchorCtr="0">
          <a:noAutofit/>
        </a:bodyPr>
        <a:lstStyle/>
        <a:p>
          <a:pPr marL="0" lvl="0" indent="0" algn="l" defTabSz="977900">
            <a:lnSpc>
              <a:spcPct val="100000"/>
            </a:lnSpc>
            <a:spcBef>
              <a:spcPct val="0"/>
            </a:spcBef>
            <a:spcAft>
              <a:spcPct val="35000"/>
            </a:spcAft>
            <a:buNone/>
          </a:pPr>
          <a:r>
            <a:rPr lang="en-US" sz="2200" kern="1200"/>
            <a:t>Standing Committee Recommendation</a:t>
          </a:r>
        </a:p>
      </dsp:txBody>
      <dsp:txXfrm>
        <a:off x="629272" y="2044168"/>
        <a:ext cx="5923926" cy="5448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4239-8A39-42B2-AC33-380533C84CE2}" type="datetimeFigureOut">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2DED2-0C64-4372-8FA2-6B412306C921}" type="slidenum">
              <a:t>‹#›</a:t>
            </a:fld>
            <a:endParaRPr lang="en-US"/>
          </a:p>
        </p:txBody>
      </p:sp>
    </p:spTree>
    <p:extLst>
      <p:ext uri="{BB962C8B-B14F-4D97-AF65-F5344CB8AC3E}">
        <p14:creationId xmlns:p14="http://schemas.microsoft.com/office/powerpoint/2010/main" val="19534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outlines the recommendations from the AI Joint Taskforce regarding the effective and ethical usage of AI in educational settings. It will cover general guidelines, faculty and student-specific advice, and recommendations from the standing committee.
</a:t>
            </a:r>
          </a:p>
        </p:txBody>
      </p:sp>
      <p:sp>
        <p:nvSpPr>
          <p:cNvPr id="4" name="Slide Number Placeholder 3"/>
          <p:cNvSpPr>
            <a:spLocks noGrp="1"/>
          </p:cNvSpPr>
          <p:nvPr>
            <p:ph type="sldNum" sz="quarter" idx="5"/>
          </p:nvPr>
        </p:nvSpPr>
        <p:spPr/>
        <p:txBody>
          <a:bodyPr/>
          <a:lstStyle/>
          <a:p>
            <a:fld id="{A921EE8A-BE4E-4C5B-A43B-3F56C68453ED}" type="slidenum">
              <a:t>2</a:t>
            </a:fld>
            <a:endParaRPr lang="en-US"/>
          </a:p>
        </p:txBody>
      </p:sp>
    </p:spTree>
    <p:extLst>
      <p:ext uri="{BB962C8B-B14F-4D97-AF65-F5344CB8AC3E}">
        <p14:creationId xmlns:p14="http://schemas.microsoft.com/office/powerpoint/2010/main" val="12669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5/8/2025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6043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5/8/2025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4890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5/8/2025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48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5/8/2025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079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5/8/2025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6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5/8/2025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1600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5/8/2025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5961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5/8/2025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7541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5/8/2025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262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5/8/2025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844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5/8/2025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4022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5/8/2025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71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microsoft.com/office/2018/10/relationships/comments" Target="../comments/modernComment_A02_AEF7E57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Machine Parts">
            <a:extLst>
              <a:ext uri="{FF2B5EF4-FFF2-40B4-BE49-F238E27FC236}">
                <a16:creationId xmlns:a16="http://schemas.microsoft.com/office/drawing/2014/main" id="{DF0C053C-F2CF-2760-44B6-AB76B5E6B601}"/>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6250" b="6250"/>
          <a:stretch/>
        </p:blipFill>
        <p:spPr>
          <a:xfrm>
            <a:off x="20" y="10"/>
            <a:ext cx="12191979" cy="6857989"/>
          </a:xfrm>
          <a:prstGeom prst="rect">
            <a:avLst/>
          </a:prstGeom>
        </p:spPr>
      </p:pic>
      <p:sp>
        <p:nvSpPr>
          <p:cNvPr id="11" name="Rectangle 10">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11E0E-DEA5-ED1F-7FED-EED3CF7F9B20}"/>
              </a:ext>
            </a:extLst>
          </p:cNvPr>
          <p:cNvSpPr>
            <a:spLocks noGrp="1"/>
          </p:cNvSpPr>
          <p:nvPr>
            <p:ph type="ctrTitle"/>
          </p:nvPr>
        </p:nvSpPr>
        <p:spPr>
          <a:xfrm>
            <a:off x="640080" y="914400"/>
            <a:ext cx="4892948" cy="3427867"/>
          </a:xfrm>
        </p:spPr>
        <p:txBody>
          <a:bodyPr anchor="t">
            <a:normAutofit/>
          </a:bodyPr>
          <a:lstStyle/>
          <a:p>
            <a:r>
              <a:rPr lang="en-US">
                <a:solidFill>
                  <a:srgbClr val="FFFFFF"/>
                </a:solidFill>
              </a:rPr>
              <a:t>AI Joint Taskforce</a:t>
            </a:r>
          </a:p>
        </p:txBody>
      </p:sp>
      <p:sp>
        <p:nvSpPr>
          <p:cNvPr id="3" name="Content Placeholder 2">
            <a:extLst>
              <a:ext uri="{FF2B5EF4-FFF2-40B4-BE49-F238E27FC236}">
                <a16:creationId xmlns:a16="http://schemas.microsoft.com/office/drawing/2014/main" id="{C718F60E-9A0F-DE65-4386-7E8CCFF6B4FE}"/>
              </a:ext>
            </a:extLst>
          </p:cNvPr>
          <p:cNvSpPr>
            <a:spLocks noGrp="1"/>
          </p:cNvSpPr>
          <p:nvPr>
            <p:ph type="subTitle" idx="1"/>
          </p:nvPr>
        </p:nvSpPr>
        <p:spPr>
          <a:xfrm>
            <a:off x="650970" y="5253051"/>
            <a:ext cx="4892948" cy="812923"/>
          </a:xfrm>
        </p:spPr>
        <p:txBody>
          <a:bodyPr anchor="t">
            <a:normAutofit/>
          </a:bodyPr>
          <a:lstStyle/>
          <a:p>
            <a:endParaRPr lang="en-US">
              <a:solidFill>
                <a:srgbClr val="FFFFFF"/>
              </a:solidFill>
            </a:endParaRP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0672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5E297A38-981C-B3B9-27D7-477F72D578C8}"/>
              </a:ext>
            </a:extLst>
          </p:cNvPr>
          <p:cNvSpPr>
            <a:spLocks noGrp="1"/>
          </p:cNvSpPr>
          <p:nvPr>
            <p:ph type="ctrTitle"/>
          </p:nvPr>
        </p:nvSpPr>
        <p:spPr>
          <a:xfrm>
            <a:off x="574400" y="997527"/>
            <a:ext cx="4053018" cy="3505057"/>
          </a:xfrm>
        </p:spPr>
        <p:txBody>
          <a:bodyPr anchor="t">
            <a:normAutofit/>
          </a:bodyPr>
          <a:lstStyle/>
          <a:p>
            <a:r>
              <a:rPr lang="en-US" sz="3600"/>
              <a:t>Recommendations from the AI Joint Taskforce</a:t>
            </a:r>
          </a:p>
        </p:txBody>
      </p:sp>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3" name="TextBox 5">
            <a:extLst>
              <a:ext uri="{FF2B5EF4-FFF2-40B4-BE49-F238E27FC236}">
                <a16:creationId xmlns:a16="http://schemas.microsoft.com/office/drawing/2014/main" id="{6E0DE65F-473B-1E81-3C25-E136819458C8}"/>
              </a:ext>
            </a:extLst>
          </p:cNvPr>
          <p:cNvGraphicFramePr/>
          <p:nvPr/>
        </p:nvGraphicFramePr>
        <p:xfrm>
          <a:off x="5424948" y="1000433"/>
          <a:ext cx="6553199" cy="259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9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2B6D9-F50B-0FA2-AFD5-65EEF57D8139}"/>
              </a:ext>
            </a:extLst>
          </p:cNvPr>
          <p:cNvSpPr>
            <a:spLocks noGrp="1"/>
          </p:cNvSpPr>
          <p:nvPr>
            <p:ph type="title"/>
          </p:nvPr>
        </p:nvSpPr>
        <p:spPr>
          <a:xfrm>
            <a:off x="640080" y="570750"/>
            <a:ext cx="10890929" cy="1387934"/>
          </a:xfrm>
        </p:spPr>
        <p:txBody>
          <a:bodyPr anchor="b">
            <a:normAutofit/>
          </a:bodyPr>
          <a:lstStyle/>
          <a:p>
            <a:r>
              <a:rPr lang="en-US"/>
              <a:t>Policy Framework</a:t>
            </a:r>
          </a:p>
        </p:txBody>
      </p:sp>
      <p:sp>
        <p:nvSpPr>
          <p:cNvPr id="3" name="Content Placeholder 2">
            <a:extLst>
              <a:ext uri="{FF2B5EF4-FFF2-40B4-BE49-F238E27FC236}">
                <a16:creationId xmlns:a16="http://schemas.microsoft.com/office/drawing/2014/main" id="{316C7397-EDBC-FBC4-DBBD-E1A60403D3DC}"/>
              </a:ext>
            </a:extLst>
          </p:cNvPr>
          <p:cNvSpPr>
            <a:spLocks noGrp="1"/>
          </p:cNvSpPr>
          <p:nvPr>
            <p:ph idx="1"/>
          </p:nvPr>
        </p:nvSpPr>
        <p:spPr>
          <a:xfrm>
            <a:off x="640080" y="2761673"/>
            <a:ext cx="10890929" cy="3536241"/>
          </a:xfrm>
        </p:spPr>
        <p:txBody>
          <a:bodyPr vert="horz" lIns="91440" tIns="45720" rIns="91440" bIns="45720" rtlCol="0">
            <a:normAutofit/>
          </a:bodyPr>
          <a:lstStyle/>
          <a:p>
            <a:r>
              <a:rPr lang="en-US">
                <a:latin typeface="Grandview Display"/>
              </a:rPr>
              <a:t>Rationale</a:t>
            </a:r>
            <a:r>
              <a:rPr lang="en-US">
                <a:effectLst/>
                <a:latin typeface="Grandview Display"/>
              </a:rPr>
              <a:t>: to respond to faculty apprehensions regarding </a:t>
            </a:r>
            <a:r>
              <a:rPr lang="en-US">
                <a:latin typeface="Grandview Display"/>
              </a:rPr>
              <a:t>any potential</a:t>
            </a:r>
            <a:r>
              <a:rPr lang="en-US">
                <a:effectLst/>
                <a:latin typeface="Grandview Display"/>
              </a:rPr>
              <a:t> requirement or ban on the use of generative artificial intelligence (</a:t>
            </a:r>
            <a:r>
              <a:rPr lang="en-US" err="1">
                <a:effectLst/>
                <a:latin typeface="Grandview Display"/>
              </a:rPr>
              <a:t>GenAI</a:t>
            </a:r>
            <a:r>
              <a:rPr lang="en-US">
                <a:effectLst/>
                <a:latin typeface="Grandview Display"/>
              </a:rPr>
              <a:t>)</a:t>
            </a:r>
          </a:p>
          <a:p>
            <a:r>
              <a:rPr lang="en-US">
                <a:latin typeface="Grandview Display"/>
              </a:rPr>
              <a:t>Framework summary</a:t>
            </a:r>
          </a:p>
          <a:p>
            <a:pPr marL="493395" lvl="1">
              <a:buFont typeface="Courier New" panose="020B0604020202020204" pitchFamily="34" charset="0"/>
              <a:buChar char="o"/>
            </a:pPr>
            <a:r>
              <a:rPr lang="en-US">
                <a:latin typeface="Grandview Display"/>
              </a:rPr>
              <a:t> The treatment of </a:t>
            </a:r>
            <a:r>
              <a:rPr lang="en-US" err="1">
                <a:latin typeface="Grandview Display"/>
              </a:rPr>
              <a:t>GenAI</a:t>
            </a:r>
            <a:r>
              <a:rPr lang="en-US">
                <a:latin typeface="Grandview Display"/>
              </a:rPr>
              <a:t> falls under faculty purview, </a:t>
            </a:r>
          </a:p>
          <a:p>
            <a:pPr marL="493395" lvl="1">
              <a:buFont typeface="Courier New" panose="020B0604020202020204" pitchFamily="34" charset="0"/>
              <a:buChar char="o"/>
            </a:pPr>
            <a:r>
              <a:rPr lang="en-US">
                <a:latin typeface="Grandview Display"/>
              </a:rPr>
              <a:t>The usage of </a:t>
            </a:r>
            <a:r>
              <a:rPr lang="en-US" err="1">
                <a:latin typeface="Grandview Display"/>
              </a:rPr>
              <a:t>GenAI</a:t>
            </a:r>
            <a:r>
              <a:rPr lang="en-US">
                <a:latin typeface="Grandview Display"/>
              </a:rPr>
              <a:t> is an issue of academic freedom,</a:t>
            </a:r>
          </a:p>
          <a:p>
            <a:pPr marL="493395" lvl="1">
              <a:buFont typeface="Courier New" panose="020B0604020202020204" pitchFamily="34" charset="0"/>
              <a:buChar char="o"/>
            </a:pPr>
            <a:r>
              <a:rPr lang="en-US">
                <a:latin typeface="Grandview Display"/>
              </a:rPr>
              <a:t> Faculty have the authority to determine appropriate use, </a:t>
            </a:r>
          </a:p>
          <a:p>
            <a:pPr marL="493395" lvl="1">
              <a:buFont typeface="Courier New" panose="020B0604020202020204" pitchFamily="34" charset="0"/>
              <a:buChar char="o"/>
            </a:pPr>
            <a:r>
              <a:rPr lang="en-US">
                <a:latin typeface="Grandview Display"/>
              </a:rPr>
              <a:t>Faculty have a responsibility to communicate</a:t>
            </a:r>
            <a:endParaRPr lang="en-US"/>
          </a:p>
          <a:p>
            <a:r>
              <a:rPr lang="en-US">
                <a:latin typeface="Grandview Display"/>
              </a:rPr>
              <a:t>Recommendation</a:t>
            </a:r>
            <a:r>
              <a:rPr lang="en-US">
                <a:effectLst/>
                <a:latin typeface="Grandview Display"/>
              </a:rPr>
              <a:t>: </a:t>
            </a:r>
            <a:r>
              <a:rPr lang="en-US">
                <a:latin typeface="Grandview Display"/>
              </a:rPr>
              <a:t>adapt </a:t>
            </a:r>
            <a:r>
              <a:rPr lang="en-US">
                <a:effectLst/>
                <a:latin typeface="Grandview Display"/>
              </a:rPr>
              <a:t>the </a:t>
            </a:r>
            <a:r>
              <a:rPr lang="en-US">
                <a:latin typeface="Grandview Display"/>
              </a:rPr>
              <a:t>policy</a:t>
            </a:r>
            <a:r>
              <a:rPr lang="en-US">
                <a:effectLst/>
                <a:latin typeface="Grandview Display"/>
              </a:rPr>
              <a:t> </a:t>
            </a:r>
            <a:r>
              <a:rPr lang="en-US">
                <a:latin typeface="Grandview Display"/>
              </a:rPr>
              <a:t>framework into </a:t>
            </a:r>
            <a:r>
              <a:rPr lang="en-US">
                <a:effectLst/>
                <a:latin typeface="Grandview Display"/>
              </a:rPr>
              <a:t>a resolution </a:t>
            </a:r>
            <a:r>
              <a:rPr lang="en-US">
                <a:latin typeface="Grandview Display"/>
              </a:rPr>
              <a:t>to be passed by the senates</a:t>
            </a:r>
          </a:p>
        </p:txBody>
      </p:sp>
      <p:cxnSp>
        <p:nvCxnSpPr>
          <p:cNvPr id="21" name="Straight Connector 20">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4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DDF9-20F8-D3CD-F005-245644A6E1F7}"/>
              </a:ext>
            </a:extLst>
          </p:cNvPr>
          <p:cNvSpPr>
            <a:spLocks noGrp="1"/>
          </p:cNvSpPr>
          <p:nvPr>
            <p:ph type="title"/>
          </p:nvPr>
        </p:nvSpPr>
        <p:spPr>
          <a:xfrm>
            <a:off x="640080" y="570750"/>
            <a:ext cx="10890929" cy="1387934"/>
          </a:xfrm>
        </p:spPr>
        <p:txBody>
          <a:bodyPr anchor="b">
            <a:normAutofit/>
          </a:bodyPr>
          <a:lstStyle/>
          <a:p>
            <a:r>
              <a:rPr lang="en-US"/>
              <a:t>Faculty AI Guidelines</a:t>
            </a:r>
          </a:p>
        </p:txBody>
      </p:sp>
      <p:sp>
        <p:nvSpPr>
          <p:cNvPr id="3" name="Content Placeholder 2">
            <a:extLst>
              <a:ext uri="{FF2B5EF4-FFF2-40B4-BE49-F238E27FC236}">
                <a16:creationId xmlns:a16="http://schemas.microsoft.com/office/drawing/2014/main" id="{E5491E53-1A1F-009E-334A-DBCB8943D195}"/>
              </a:ext>
            </a:extLst>
          </p:cNvPr>
          <p:cNvSpPr>
            <a:spLocks noGrp="1"/>
          </p:cNvSpPr>
          <p:nvPr>
            <p:ph idx="1"/>
          </p:nvPr>
        </p:nvSpPr>
        <p:spPr>
          <a:xfrm>
            <a:off x="640080" y="2761673"/>
            <a:ext cx="10890929" cy="3536241"/>
          </a:xfrm>
        </p:spPr>
        <p:txBody>
          <a:bodyPr vert="horz" lIns="91440" tIns="45720" rIns="91440" bIns="45720" rtlCol="0">
            <a:normAutofit/>
          </a:bodyPr>
          <a:lstStyle/>
          <a:p>
            <a:r>
              <a:rPr lang="en-US"/>
              <a:t>Rationale: to provide faculty with language and suggestions for how to incorporate, or prohibit the use of </a:t>
            </a:r>
            <a:r>
              <a:rPr lang="en-US" err="1"/>
              <a:t>GenAI</a:t>
            </a:r>
            <a:r>
              <a:rPr lang="en-US"/>
              <a:t> in their courses</a:t>
            </a:r>
          </a:p>
          <a:p>
            <a:r>
              <a:rPr lang="en-US"/>
              <a:t>Summary</a:t>
            </a:r>
          </a:p>
          <a:p>
            <a:pPr marL="493395" lvl="1">
              <a:buFont typeface="Courier New" panose="020B0604020202020204" pitchFamily="34" charset="0"/>
              <a:buChar char="o"/>
            </a:pPr>
            <a:r>
              <a:rPr lang="en-US"/>
              <a:t>Faculty are responsible for communicating GenAI policy (syllabus language options offered)</a:t>
            </a:r>
          </a:p>
          <a:p>
            <a:pPr marL="493395" lvl="1">
              <a:buFont typeface="Courier New" panose="020B0604020202020204" pitchFamily="34" charset="0"/>
              <a:buChar char="o"/>
            </a:pPr>
            <a:r>
              <a:rPr lang="en-US"/>
              <a:t>Suggests general approaches to support proper attribution, responsible use, and student learning.</a:t>
            </a:r>
          </a:p>
          <a:p>
            <a:r>
              <a:rPr lang="en-US"/>
              <a:t>Recommendation: Adapt the guidelines to be posted on the website as a faculty resource. Add links to appropriate related resources (e.g. libguides, professional development, etc.)</a:t>
            </a:r>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E4F22-5C36-12A7-4D31-77DAF0E16149}"/>
              </a:ext>
            </a:extLst>
          </p:cNvPr>
          <p:cNvSpPr>
            <a:spLocks noGrp="1"/>
          </p:cNvSpPr>
          <p:nvPr>
            <p:ph type="title"/>
          </p:nvPr>
        </p:nvSpPr>
        <p:spPr>
          <a:xfrm>
            <a:off x="640080" y="570750"/>
            <a:ext cx="10890929" cy="1387934"/>
          </a:xfrm>
        </p:spPr>
        <p:txBody>
          <a:bodyPr anchor="b">
            <a:normAutofit/>
          </a:bodyPr>
          <a:lstStyle/>
          <a:p>
            <a:r>
              <a:rPr lang="en-US"/>
              <a:t>Student AI Guidelines</a:t>
            </a:r>
          </a:p>
        </p:txBody>
      </p:sp>
      <p:sp>
        <p:nvSpPr>
          <p:cNvPr id="3" name="Content Placeholder 2">
            <a:extLst>
              <a:ext uri="{FF2B5EF4-FFF2-40B4-BE49-F238E27FC236}">
                <a16:creationId xmlns:a16="http://schemas.microsoft.com/office/drawing/2014/main" id="{D2E09D4F-386B-7742-3847-11DE512A3088}"/>
              </a:ext>
            </a:extLst>
          </p:cNvPr>
          <p:cNvSpPr>
            <a:spLocks noGrp="1"/>
          </p:cNvSpPr>
          <p:nvPr>
            <p:ph idx="1"/>
          </p:nvPr>
        </p:nvSpPr>
        <p:spPr>
          <a:xfrm>
            <a:off x="640080" y="2761673"/>
            <a:ext cx="10890929" cy="3536241"/>
          </a:xfrm>
        </p:spPr>
        <p:txBody>
          <a:bodyPr vert="horz" lIns="91440" tIns="45720" rIns="91440" bIns="45720" rtlCol="0">
            <a:normAutofit/>
          </a:bodyPr>
          <a:lstStyle/>
          <a:p>
            <a:pPr>
              <a:lnSpc>
                <a:spcPct val="110000"/>
              </a:lnSpc>
            </a:pPr>
            <a:r>
              <a:rPr lang="en-US" sz="1500"/>
              <a:t>Rationale: to offer students a reference to know if, and how they can use </a:t>
            </a:r>
            <a:r>
              <a:rPr lang="en-US" sz="1500" err="1"/>
              <a:t>GenAI</a:t>
            </a:r>
            <a:r>
              <a:rPr lang="en-US" sz="1500"/>
              <a:t> on classroom settings</a:t>
            </a:r>
          </a:p>
          <a:p>
            <a:pPr>
              <a:lnSpc>
                <a:spcPct val="110000"/>
              </a:lnSpc>
            </a:pPr>
            <a:r>
              <a:rPr lang="en-US" sz="1500"/>
              <a:t>Summary</a:t>
            </a:r>
          </a:p>
          <a:p>
            <a:pPr marL="493395" lvl="1">
              <a:lnSpc>
                <a:spcPct val="110000"/>
              </a:lnSpc>
              <a:buFont typeface="Courier New" panose="020B0604020202020204" pitchFamily="34" charset="0"/>
              <a:buChar char="o"/>
            </a:pPr>
            <a:r>
              <a:rPr lang="en-US" sz="1500"/>
              <a:t>Usage policy and academic integrity</a:t>
            </a:r>
          </a:p>
          <a:p>
            <a:pPr marL="493395" lvl="1">
              <a:lnSpc>
                <a:spcPct val="110000"/>
              </a:lnSpc>
              <a:buFont typeface="Courier New" panose="020B0604020202020204" pitchFamily="34" charset="0"/>
              <a:buChar char="o"/>
            </a:pPr>
            <a:r>
              <a:rPr lang="en-US" sz="1500"/>
              <a:t>Attribution and citing recommendations</a:t>
            </a:r>
          </a:p>
          <a:p>
            <a:pPr marL="493395" lvl="1">
              <a:lnSpc>
                <a:spcPct val="110000"/>
              </a:lnSpc>
              <a:buFont typeface="Courier New" panose="020B0604020202020204" pitchFamily="34" charset="0"/>
              <a:buChar char="o"/>
            </a:pPr>
            <a:r>
              <a:rPr lang="en-US" sz="1500"/>
              <a:t>Documentation and data privacy suggestions</a:t>
            </a:r>
          </a:p>
          <a:p>
            <a:pPr>
              <a:lnSpc>
                <a:spcPct val="110000"/>
              </a:lnSpc>
            </a:pPr>
            <a:r>
              <a:rPr lang="en-US" sz="1500"/>
              <a:t>Recommendation </a:t>
            </a:r>
          </a:p>
          <a:p>
            <a:pPr marL="493395" lvl="1">
              <a:lnSpc>
                <a:spcPct val="110000"/>
              </a:lnSpc>
              <a:buFont typeface="Courier New" panose="020B0604020202020204" pitchFamily="34" charset="0"/>
              <a:buChar char="o"/>
            </a:pPr>
            <a:r>
              <a:rPr lang="en-US" sz="1500"/>
              <a:t>Adapt the guidelines to be posted on the website as academic support. Add links to appropriate related resources (e.g. </a:t>
            </a:r>
            <a:r>
              <a:rPr lang="en-US" sz="1500" err="1"/>
              <a:t>libguides</a:t>
            </a:r>
            <a:r>
              <a:rPr lang="en-US" sz="1500"/>
              <a:t>)</a:t>
            </a:r>
          </a:p>
          <a:p>
            <a:pPr marL="493395" lvl="1">
              <a:lnSpc>
                <a:spcPct val="110000"/>
              </a:lnSpc>
              <a:buFont typeface="Courier New" panose="020B0604020202020204" pitchFamily="34" charset="0"/>
              <a:buChar char="o"/>
            </a:pPr>
            <a:r>
              <a:rPr lang="en-US" sz="1500"/>
              <a:t>Use usage policies to update academic integrity language</a:t>
            </a:r>
          </a:p>
          <a:p>
            <a:pPr>
              <a:lnSpc>
                <a:spcPct val="110000"/>
              </a:lnSpc>
            </a:pPr>
            <a:endParaRPr lang="en-US" sz="1500"/>
          </a:p>
          <a:p>
            <a:pPr>
              <a:lnSpc>
                <a:spcPct val="110000"/>
              </a:lnSpc>
            </a:pPr>
            <a:endParaRPr lang="en-US" sz="1500"/>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5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CFBD0-C5BB-C2FA-D7C2-165D7B9365B2}"/>
              </a:ext>
            </a:extLst>
          </p:cNvPr>
          <p:cNvSpPr>
            <a:spLocks noGrp="1"/>
          </p:cNvSpPr>
          <p:nvPr>
            <p:ph type="title"/>
          </p:nvPr>
        </p:nvSpPr>
        <p:spPr>
          <a:xfrm>
            <a:off x="640080" y="570750"/>
            <a:ext cx="10890929" cy="1387934"/>
          </a:xfrm>
        </p:spPr>
        <p:txBody>
          <a:bodyPr anchor="b">
            <a:normAutofit/>
          </a:bodyPr>
          <a:lstStyle/>
          <a:p>
            <a:r>
              <a:rPr lang="en-US"/>
              <a:t>Standing Committee Recommendation</a:t>
            </a:r>
          </a:p>
        </p:txBody>
      </p:sp>
      <p:sp>
        <p:nvSpPr>
          <p:cNvPr id="3" name="Content Placeholder 2">
            <a:extLst>
              <a:ext uri="{FF2B5EF4-FFF2-40B4-BE49-F238E27FC236}">
                <a16:creationId xmlns:a16="http://schemas.microsoft.com/office/drawing/2014/main" id="{9BDF3202-9E16-2C9A-E907-D6F6C1F3096E}"/>
              </a:ext>
            </a:extLst>
          </p:cNvPr>
          <p:cNvSpPr>
            <a:spLocks noGrp="1"/>
          </p:cNvSpPr>
          <p:nvPr>
            <p:ph idx="1"/>
          </p:nvPr>
        </p:nvSpPr>
        <p:spPr>
          <a:xfrm>
            <a:off x="640080" y="2761673"/>
            <a:ext cx="10890929" cy="3536241"/>
          </a:xfrm>
        </p:spPr>
        <p:txBody>
          <a:bodyPr vert="horz" lIns="91440" tIns="45720" rIns="91440" bIns="45720" rtlCol="0">
            <a:normAutofit/>
          </a:bodyPr>
          <a:lstStyle/>
          <a:p>
            <a:pPr>
              <a:lnSpc>
                <a:spcPct val="110000"/>
              </a:lnSpc>
            </a:pPr>
            <a:r>
              <a:rPr lang="en-US" sz="1400"/>
              <a:t>Rationale: Usage of GenAI will likely affect more than just classroom policies. Enrollment, assessment, data privacy, and many other issues require dedicated review of existing and upcoming policies and practices that are beyond the scope of this task force.</a:t>
            </a:r>
          </a:p>
          <a:p>
            <a:pPr>
              <a:lnSpc>
                <a:spcPct val="110000"/>
              </a:lnSpc>
            </a:pPr>
            <a:r>
              <a:rPr lang="en-US" sz="1400"/>
              <a:t>Summary of responsibilities</a:t>
            </a:r>
          </a:p>
          <a:p>
            <a:pPr marL="493395" lvl="1">
              <a:lnSpc>
                <a:spcPct val="110000"/>
              </a:lnSpc>
              <a:buFont typeface="Courier New" panose="020B0604020202020204" pitchFamily="34" charset="0"/>
              <a:buChar char="o"/>
            </a:pPr>
            <a:r>
              <a:rPr lang="en-US" sz="1400"/>
              <a:t>Policy development</a:t>
            </a:r>
          </a:p>
          <a:p>
            <a:pPr marL="493395" lvl="1">
              <a:lnSpc>
                <a:spcPct val="110000"/>
              </a:lnSpc>
              <a:buFont typeface="Courier New" panose="020B0604020202020204" pitchFamily="34" charset="0"/>
              <a:buChar char="o"/>
            </a:pPr>
            <a:r>
              <a:rPr lang="en-US" sz="1400"/>
              <a:t>Review GenAI application</a:t>
            </a:r>
          </a:p>
          <a:p>
            <a:pPr marL="493395" lvl="1">
              <a:lnSpc>
                <a:spcPct val="110000"/>
              </a:lnSpc>
              <a:buFont typeface="Courier New" panose="020B0604020202020204" pitchFamily="34" charset="0"/>
              <a:buChar char="o"/>
            </a:pPr>
            <a:r>
              <a:rPr lang="en-US" sz="1400"/>
              <a:t>Evaluate risks</a:t>
            </a:r>
          </a:p>
          <a:p>
            <a:pPr marL="493395" lvl="1">
              <a:lnSpc>
                <a:spcPct val="110000"/>
              </a:lnSpc>
              <a:buFont typeface="Courier New" panose="020B0604020202020204" pitchFamily="34" charset="0"/>
              <a:buChar char="o"/>
            </a:pPr>
            <a:r>
              <a:rPr lang="en-US" sz="1400"/>
              <a:t>Ensure accountability</a:t>
            </a:r>
          </a:p>
          <a:p>
            <a:pPr>
              <a:lnSpc>
                <a:spcPct val="110000"/>
              </a:lnSpc>
            </a:pPr>
            <a:r>
              <a:rPr lang="en-US" sz="1400"/>
              <a:t>Recommendations </a:t>
            </a:r>
          </a:p>
          <a:p>
            <a:pPr marL="493395" lvl="1">
              <a:lnSpc>
                <a:spcPct val="110000"/>
              </a:lnSpc>
              <a:buFont typeface="Courier New" panose="020B0604020202020204" pitchFamily="34" charset="0"/>
              <a:buChar char="o"/>
            </a:pPr>
            <a:r>
              <a:rPr lang="en-US" sz="1400"/>
              <a:t>Adapt the committee description into a resolution to be passed by the senate.</a:t>
            </a:r>
          </a:p>
          <a:p>
            <a:pPr marL="493395" lvl="1">
              <a:lnSpc>
                <a:spcPct val="110000"/>
              </a:lnSpc>
              <a:buFont typeface="Courier New" panose="020B0604020202020204" pitchFamily="34" charset="0"/>
              <a:buChar char="o"/>
            </a:pPr>
            <a:r>
              <a:rPr lang="en-US" sz="1400"/>
              <a:t>Have the standing committee report to TAG</a:t>
            </a:r>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8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HNYXMCCMVK3K-464-1156</_dlc_DocId>
    <_dlc_DocIdUrl xmlns="431189f8-a51b-453f-9f0c-3a0b3b65b12f">
      <Url>https://www.sac.edu/President/AcademicSenate/_layouts/15/DocIdRedir.aspx?ID=HNYXMCCMVK3K-464-1156</Url>
      <Description>HNYXMCCMVK3K-464-1156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201CC1-F8F6-42DD-B091-C74792AFC466}">
  <ds:schemaRefs>
    <ds:schemaRef ds:uri="http://schemas.microsoft.com/sharepoint/v3/contenttype/forms"/>
  </ds:schemaRefs>
</ds:datastoreItem>
</file>

<file path=customXml/itemProps2.xml><?xml version="1.0" encoding="utf-8"?>
<ds:datastoreItem xmlns:ds="http://schemas.openxmlformats.org/officeDocument/2006/customXml" ds:itemID="{A7F750F4-987A-49A3-8C40-0A0825447C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CAC38F-0AFC-4C70-9591-66A22DFE518D}"/>
</file>

<file path=customXml/itemProps4.xml><?xml version="1.0" encoding="utf-8"?>
<ds:datastoreItem xmlns:ds="http://schemas.openxmlformats.org/officeDocument/2006/customXml" ds:itemID="{57A4978A-DA16-4457-B721-1688B844D4E5}"/>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DashVTI</vt:lpstr>
      <vt:lpstr>AI Joint Taskforce</vt:lpstr>
      <vt:lpstr>Recommendations from the AI Joint Taskforce</vt:lpstr>
      <vt:lpstr>Policy Framework</vt:lpstr>
      <vt:lpstr>Faculty AI Guidelines</vt:lpstr>
      <vt:lpstr>Student AI Guidelines</vt:lpstr>
      <vt:lpstr>Standing Committee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21</cp:revision>
  <dcterms:created xsi:type="dcterms:W3CDTF">2025-04-30T23:20:57Z</dcterms:created>
  <dcterms:modified xsi:type="dcterms:W3CDTF">2025-05-08T20:10:04Z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cca06b4c-2b72-4ea3-b3c3-90d506c4b796</vt:lpwstr>
  </property>
</Properties>
</file>