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2.xml" ContentType="application/vnd.openxmlformats-officedocument.presentationml.notesSlide+xml"/>
  <Override PartName="/ppt/slideLayouts/slideLayout2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heme/theme1.xml" ContentType="application/vnd.openxmlformats-officedocument.theme+xml"/>
  <Override PartName="/ppt/authors.xml" ContentType="application/vnd.ms-powerpoint.author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  <Override PartName="/customXml/itemProps1.xml" ContentType="application/vnd.openxmlformats-officedocument.customXmlProperties+xml"/>
  <Override PartName="/docMetadata/LabelInfo.xml" ContentType="application/vnd.ms-office.classificationlabel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ppt/revisionInfo.xml" ContentType="application/vnd.ms-powerpoint.revisioninfo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changesInfos/changesInfo1.xml" ContentType="application/vnd.ms-powerpoint.changesinfo+xml"/>
  <Override PartName="/customXml/itemProps5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01" r:id="rId5"/>
  </p:sldMasterIdLst>
  <p:notesMasterIdLst>
    <p:notesMasterId r:id="rId17"/>
  </p:notesMasterIdLst>
  <p:handoutMasterIdLst>
    <p:handoutMasterId r:id="rId18"/>
  </p:handoutMasterIdLst>
  <p:sldIdLst>
    <p:sldId id="338" r:id="rId6"/>
    <p:sldId id="359" r:id="rId7"/>
    <p:sldId id="365" r:id="rId8"/>
    <p:sldId id="363" r:id="rId9"/>
    <p:sldId id="364" r:id="rId10"/>
    <p:sldId id="358" r:id="rId11"/>
    <p:sldId id="326" r:id="rId12"/>
    <p:sldId id="362" r:id="rId13"/>
    <p:sldId id="361" r:id="rId14"/>
    <p:sldId id="360" r:id="rId15"/>
    <p:sldId id="330" r:id="rId16"/>
  </p:sldIdLst>
  <p:sldSz cx="9144000" cy="6858000" type="screen4x3"/>
  <p:notesSz cx="7099300" cy="93853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A4C5A84-E7D6-3BEA-3627-4097091A2A6F}" name="Bautista, Steve" initials="BS" userId="S::bautista_steve@sac.edu::0446b041-e3c1-4789-9dad-4afc365ff899" providerId="AD"/>
  <p188:author id="{2563EEC8-D951-6E33-9156-0A7D33417D9E}" name="Knight, Annie" initials="KA" userId="S::Knight_Annie@sac.edu::c9ba30ae-7533-4731-8ceb-a17c33370b11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F2C59FF-D856-400F-8B05-DBE499DFDFC8}" v="81" dt="2025-03-25T21:49:48.44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03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816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handoutMaster" Target="handoutMasters/handoutMaster1.xml"/><Relationship Id="rId26" Type="http://schemas.openxmlformats.org/officeDocument/2006/relationships/customXml" Target="../customXml/item5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notesMaster" Target="notesMasters/notesMaster1.xml"/><Relationship Id="rId25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microsoft.com/office/2015/10/relationships/revisionInfo" Target="revisionInfo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microsoft.com/office/2016/11/relationships/changesInfo" Target="changesInfos/changesInfo1.xml"/><Relationship Id="rId10" Type="http://schemas.openxmlformats.org/officeDocument/2006/relationships/slide" Target="slides/slide5.xml"/><Relationship Id="rId19" Type="http://schemas.openxmlformats.org/officeDocument/2006/relationships/presProps" Target="presProp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oyne, Claire" userId="S::coyne_claire@sac.edu::55980f49-584e-4e0c-8943-e714ecf6ce64" providerId="AD" clId="Web-{AF2C59FF-D856-400F-8B05-DBE499DFDFC8}"/>
    <pc:docChg chg="addSld modSld sldOrd">
      <pc:chgData name="Coyne, Claire" userId="S::coyne_claire@sac.edu::55980f49-584e-4e0c-8943-e714ecf6ce64" providerId="AD" clId="Web-{AF2C59FF-D856-400F-8B05-DBE499DFDFC8}" dt="2025-03-25T21:49:48.444" v="73" actId="1076"/>
      <pc:docMkLst>
        <pc:docMk/>
      </pc:docMkLst>
      <pc:sldChg chg="ord">
        <pc:chgData name="Coyne, Claire" userId="S::coyne_claire@sac.edu::55980f49-584e-4e0c-8943-e714ecf6ce64" providerId="AD" clId="Web-{AF2C59FF-D856-400F-8B05-DBE499DFDFC8}" dt="2025-03-25T21:42:12.714" v="62"/>
        <pc:sldMkLst>
          <pc:docMk/>
          <pc:sldMk cId="687799893" sldId="359"/>
        </pc:sldMkLst>
      </pc:sldChg>
      <pc:sldChg chg="modSp">
        <pc:chgData name="Coyne, Claire" userId="S::coyne_claire@sac.edu::55980f49-584e-4e0c-8943-e714ecf6ce64" providerId="AD" clId="Web-{AF2C59FF-D856-400F-8B05-DBE499DFDFC8}" dt="2025-03-25T21:49:48.444" v="73" actId="1076"/>
        <pc:sldMkLst>
          <pc:docMk/>
          <pc:sldMk cId="813609969" sldId="363"/>
        </pc:sldMkLst>
        <pc:graphicFrameChg chg="mod">
          <ac:chgData name="Coyne, Claire" userId="S::coyne_claire@sac.edu::55980f49-584e-4e0c-8943-e714ecf6ce64" providerId="AD" clId="Web-{AF2C59FF-D856-400F-8B05-DBE499DFDFC8}" dt="2025-03-25T21:49:48.444" v="73" actId="1076"/>
          <ac:graphicFrameMkLst>
            <pc:docMk/>
            <pc:sldMk cId="813609969" sldId="363"/>
            <ac:graphicFrameMk id="3" creationId="{FBB856C6-9D81-36BD-4792-C1492C807F87}"/>
          </ac:graphicFrameMkLst>
        </pc:graphicFrameChg>
        <pc:picChg chg="mod">
          <ac:chgData name="Coyne, Claire" userId="S::coyne_claire@sac.edu::55980f49-584e-4e0c-8943-e714ecf6ce64" providerId="AD" clId="Web-{AF2C59FF-D856-400F-8B05-DBE499DFDFC8}" dt="2025-03-25T21:49:17.333" v="72" actId="1076"/>
          <ac:picMkLst>
            <pc:docMk/>
            <pc:sldMk cId="813609969" sldId="363"/>
            <ac:picMk id="2050" creationId="{1A41A3A9-15AE-8236-848B-332BDAE1BB09}"/>
          </ac:picMkLst>
        </pc:picChg>
      </pc:sldChg>
      <pc:sldChg chg="addSp delSp modSp add replId">
        <pc:chgData name="Coyne, Claire" userId="S::coyne_claire@sac.edu::55980f49-584e-4e0c-8943-e714ecf6ce64" providerId="AD" clId="Web-{AF2C59FF-D856-400F-8B05-DBE499DFDFC8}" dt="2025-03-25T21:42:27.292" v="71" actId="1076"/>
        <pc:sldMkLst>
          <pc:docMk/>
          <pc:sldMk cId="1806136072" sldId="365"/>
        </pc:sldMkLst>
        <pc:spChg chg="mod">
          <ac:chgData name="Coyne, Claire" userId="S::coyne_claire@sac.edu::55980f49-584e-4e0c-8943-e714ecf6ce64" providerId="AD" clId="Web-{AF2C59FF-D856-400F-8B05-DBE499DFDFC8}" dt="2025-03-25T21:42:27.292" v="71" actId="1076"/>
          <ac:spMkLst>
            <pc:docMk/>
            <pc:sldMk cId="1806136072" sldId="365"/>
            <ac:spMk id="2" creationId="{2D55192E-26E5-115B-AA48-384D94560E04}"/>
          </ac:spMkLst>
        </pc:spChg>
        <pc:spChg chg="del mod">
          <ac:chgData name="Coyne, Claire" userId="S::coyne_claire@sac.edu::55980f49-584e-4e0c-8943-e714ecf6ce64" providerId="AD" clId="Web-{AF2C59FF-D856-400F-8B05-DBE499DFDFC8}" dt="2025-03-25T21:14:05.906" v="2"/>
          <ac:spMkLst>
            <pc:docMk/>
            <pc:sldMk cId="1806136072" sldId="365"/>
            <ac:spMk id="3" creationId="{2F3A7FDC-60F4-7AF6-B01F-E1B30C01135A}"/>
          </ac:spMkLst>
        </pc:spChg>
        <pc:spChg chg="add del mod">
          <ac:chgData name="Coyne, Claire" userId="S::coyne_claire@sac.edu::55980f49-584e-4e0c-8943-e714ecf6ce64" providerId="AD" clId="Web-{AF2C59FF-D856-400F-8B05-DBE499DFDFC8}" dt="2025-03-25T21:14:09.719" v="3"/>
          <ac:spMkLst>
            <pc:docMk/>
            <pc:sldMk cId="1806136072" sldId="365"/>
            <ac:spMk id="8" creationId="{5008E84A-3607-9F3F-293D-D6078669A84E}"/>
          </ac:spMkLst>
        </pc:spChg>
        <pc:spChg chg="del">
          <ac:chgData name="Coyne, Claire" userId="S::coyne_claire@sac.edu::55980f49-584e-4e0c-8943-e714ecf6ce64" providerId="AD" clId="Web-{AF2C59FF-D856-400F-8B05-DBE499DFDFC8}" dt="2025-03-25T21:14:14.094" v="5"/>
          <ac:spMkLst>
            <pc:docMk/>
            <pc:sldMk cId="1806136072" sldId="365"/>
            <ac:spMk id="9" creationId="{DAE18D9B-1BC6-434D-2FF9-BB54ACF4F2C7}"/>
          </ac:spMkLst>
        </pc:spChg>
        <pc:picChg chg="del">
          <ac:chgData name="Coyne, Claire" userId="S::coyne_claire@sac.edu::55980f49-584e-4e0c-8943-e714ecf6ce64" providerId="AD" clId="Web-{AF2C59FF-D856-400F-8B05-DBE499DFDFC8}" dt="2025-03-25T21:15:54.133" v="6"/>
          <ac:picMkLst>
            <pc:docMk/>
            <pc:sldMk cId="1806136072" sldId="365"/>
            <ac:picMk id="5" creationId="{A8F3FE3C-6744-49F2-EFCC-F8CD8FB115A9}"/>
          </ac:picMkLst>
        </pc:picChg>
        <pc:picChg chg="del">
          <ac:chgData name="Coyne, Claire" userId="S::coyne_claire@sac.edu::55980f49-584e-4e0c-8943-e714ecf6ce64" providerId="AD" clId="Web-{AF2C59FF-D856-400F-8B05-DBE499DFDFC8}" dt="2025-03-25T21:14:11.719" v="4"/>
          <ac:picMkLst>
            <pc:docMk/>
            <pc:sldMk cId="1806136072" sldId="365"/>
            <ac:picMk id="7" creationId="{5C6E8F5F-DA2A-FF14-67AE-CF01F50E81CF}"/>
          </ac:picMkLst>
        </pc:picChg>
        <pc:picChg chg="add del mod">
          <ac:chgData name="Coyne, Claire" userId="S::coyne_claire@sac.edu::55980f49-584e-4e0c-8943-e714ecf6ce64" providerId="AD" clId="Web-{AF2C59FF-D856-400F-8B05-DBE499DFDFC8}" dt="2025-03-25T21:18:49.880" v="34"/>
          <ac:picMkLst>
            <pc:docMk/>
            <pc:sldMk cId="1806136072" sldId="365"/>
            <ac:picMk id="10" creationId="{908AE9B0-08B2-EEE7-C996-85568B43EEE6}"/>
          </ac:picMkLst>
        </pc:picChg>
        <pc:picChg chg="add mod">
          <ac:chgData name="Coyne, Claire" userId="S::coyne_claire@sac.edu::55980f49-584e-4e0c-8943-e714ecf6ce64" providerId="AD" clId="Web-{AF2C59FF-D856-400F-8B05-DBE499DFDFC8}" dt="2025-03-25T21:21:13.234" v="57" actId="1076"/>
          <ac:picMkLst>
            <pc:docMk/>
            <pc:sldMk cId="1806136072" sldId="365"/>
            <ac:picMk id="11" creationId="{F564B7A0-9C1B-047A-4959-CB04F14A6E75}"/>
          </ac:picMkLst>
        </pc:picChg>
        <pc:picChg chg="add mod">
          <ac:chgData name="Coyne, Claire" userId="S::coyne_claire@sac.edu::55980f49-584e-4e0c-8943-e714ecf6ce64" providerId="AD" clId="Web-{AF2C59FF-D856-400F-8B05-DBE499DFDFC8}" dt="2025-03-25T21:21:26.798" v="60" actId="1076"/>
          <ac:picMkLst>
            <pc:docMk/>
            <pc:sldMk cId="1806136072" sldId="365"/>
            <ac:picMk id="12" creationId="{B02D06D3-7C6F-E7FF-5A49-755E174B8335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5BED79A-D796-8B87-A981-942EE8D7FF9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042" cy="469105"/>
          </a:xfrm>
          <a:prstGeom prst="rect">
            <a:avLst/>
          </a:prstGeom>
        </p:spPr>
        <p:txBody>
          <a:bodyPr vert="horz" lIns="92327" tIns="46163" rIns="92327" bIns="46163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C92547A-AFC3-7BE7-B2BE-A14CC478979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21653" y="0"/>
            <a:ext cx="3076042" cy="469105"/>
          </a:xfrm>
          <a:prstGeom prst="rect">
            <a:avLst/>
          </a:prstGeom>
        </p:spPr>
        <p:txBody>
          <a:bodyPr vert="horz" lIns="92327" tIns="46163" rIns="92327" bIns="46163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AD28A690-3280-474F-B7B3-F97E4769A11B}" type="datetimeFigureOut">
              <a:rPr lang="en-US"/>
              <a:pPr>
                <a:defRPr/>
              </a:pPr>
              <a:t>3/25/2025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41C4C57-FE00-1C29-6B53-F0F72CC1E36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914594"/>
            <a:ext cx="3076042" cy="469105"/>
          </a:xfrm>
          <a:prstGeom prst="rect">
            <a:avLst/>
          </a:prstGeom>
        </p:spPr>
        <p:txBody>
          <a:bodyPr vert="horz" lIns="92327" tIns="46163" rIns="92327" bIns="46163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8CB0CA-37CD-1C17-E658-00B13786D52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21653" y="8914594"/>
            <a:ext cx="3076042" cy="469105"/>
          </a:xfrm>
          <a:prstGeom prst="rect">
            <a:avLst/>
          </a:prstGeom>
        </p:spPr>
        <p:txBody>
          <a:bodyPr vert="horz" wrap="square" lIns="92327" tIns="46163" rIns="92327" bIns="46163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83EE7E6B-5C3D-6648-8D19-466B03915ED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0E1A077-1896-77B5-8DE3-78556BF45A2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042" cy="470706"/>
          </a:xfrm>
          <a:prstGeom prst="rect">
            <a:avLst/>
          </a:prstGeom>
        </p:spPr>
        <p:txBody>
          <a:bodyPr vert="horz" lIns="94192" tIns="47096" rIns="94192" bIns="47096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AE49EAF-ACF4-5F1B-BAF4-EF40C5B2BA52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4021653" y="0"/>
            <a:ext cx="3076042" cy="470706"/>
          </a:xfrm>
          <a:prstGeom prst="rect">
            <a:avLst/>
          </a:prstGeom>
        </p:spPr>
        <p:txBody>
          <a:bodyPr vert="horz" lIns="94192" tIns="47096" rIns="94192" bIns="47096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0ACEAB7A-9620-C848-A0B2-663A39A8DF7F}" type="datetimeFigureOut">
              <a:rPr lang="en-US"/>
              <a:pPr>
                <a:defRPr/>
              </a:pPr>
              <a:t>3/25/2025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09C2B90E-0239-DDFA-6A24-552145DDE79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438275" y="1173163"/>
            <a:ext cx="4222750" cy="31670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192" tIns="47096" rIns="94192" bIns="47096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9C45CA19-312A-AE4C-3B22-B03A7888C62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09610" y="4516536"/>
            <a:ext cx="5680082" cy="3695202"/>
          </a:xfrm>
          <a:prstGeom prst="rect">
            <a:avLst/>
          </a:prstGeom>
        </p:spPr>
        <p:txBody>
          <a:bodyPr vert="horz" lIns="94192" tIns="47096" rIns="94192" bIns="47096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44AB6C-0FA0-7349-611A-EB144C894EB0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914595"/>
            <a:ext cx="3076042" cy="470706"/>
          </a:xfrm>
          <a:prstGeom prst="rect">
            <a:avLst/>
          </a:prstGeom>
        </p:spPr>
        <p:txBody>
          <a:bodyPr vert="horz" lIns="94192" tIns="47096" rIns="94192" bIns="47096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991464-2D2F-FA38-0D7F-9890B9AEC65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4021653" y="8914595"/>
            <a:ext cx="3076042" cy="470706"/>
          </a:xfrm>
          <a:prstGeom prst="rect">
            <a:avLst/>
          </a:prstGeom>
        </p:spPr>
        <p:txBody>
          <a:bodyPr vert="horz" wrap="square" lIns="94192" tIns="47096" rIns="94192" bIns="47096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AC612C39-F34C-8C49-9A37-1560B1725A6B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F0CB41-22BF-A6DF-5676-BC5E2F0104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>
            <a:extLst>
              <a:ext uri="{FF2B5EF4-FFF2-40B4-BE49-F238E27FC236}">
                <a16:creationId xmlns:a16="http://schemas.microsoft.com/office/drawing/2014/main" id="{9A185341-A37E-E98C-91A7-542D18F0D90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Notes Placeholder 2">
            <a:extLst>
              <a:ext uri="{FF2B5EF4-FFF2-40B4-BE49-F238E27FC236}">
                <a16:creationId xmlns:a16="http://schemas.microsoft.com/office/drawing/2014/main" id="{937B9A4F-128D-B61D-7385-A9BAA3382A3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0244" name="Slide Number Placeholder 3">
            <a:extLst>
              <a:ext uri="{FF2B5EF4-FFF2-40B4-BE49-F238E27FC236}">
                <a16:creationId xmlns:a16="http://schemas.microsoft.com/office/drawing/2014/main" id="{94C85F07-E628-04E1-1EE0-FEF8A0B80A5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50157" indent="-288522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54087" indent="-230817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15722" indent="-230817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77357" indent="-230817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38992" indent="-23081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000626" indent="-23081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62261" indent="-23081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923896" indent="-23081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E3A96F54-BB51-5C44-AE7A-174CFE20D2D3}" type="slidenum">
              <a:rPr lang="en-US" altLang="en-US"/>
              <a:pPr/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440004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8A60B8-983F-77A8-5748-139A0C7701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>
            <a:extLst>
              <a:ext uri="{FF2B5EF4-FFF2-40B4-BE49-F238E27FC236}">
                <a16:creationId xmlns:a16="http://schemas.microsoft.com/office/drawing/2014/main" id="{58705C4E-0D7C-364D-5C5F-2978B84C4B2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Notes Placeholder 2">
            <a:extLst>
              <a:ext uri="{FF2B5EF4-FFF2-40B4-BE49-F238E27FC236}">
                <a16:creationId xmlns:a16="http://schemas.microsoft.com/office/drawing/2014/main" id="{7E332E0D-9A2F-91BD-CE32-8B7DCA0B977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0244" name="Slide Number Placeholder 3">
            <a:extLst>
              <a:ext uri="{FF2B5EF4-FFF2-40B4-BE49-F238E27FC236}">
                <a16:creationId xmlns:a16="http://schemas.microsoft.com/office/drawing/2014/main" id="{B9C4B01F-B3CD-C7E5-3CBF-6EE3901C525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50157" indent="-288522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54087" indent="-230817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15722" indent="-230817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77357" indent="-230817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38992" indent="-23081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000626" indent="-23081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62261" indent="-23081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923896" indent="-23081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E3A96F54-BB51-5C44-AE7A-174CFE20D2D3}" type="slidenum">
              <a:rPr lang="en-US" altLang="en-US"/>
              <a:pPr/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53019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6C0D3A-D9D2-5BED-B3C3-CB899BBA83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C3074F9-241B-4FB3-D07E-1A31E5F1E0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7E2B04-5247-7984-8D93-DF810FB453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1FE65D7-49EC-F64F-988B-AB1432F72216}" type="datetime1">
              <a:rPr lang="en-US" smtClean="0"/>
              <a:pPr>
                <a:defRPr/>
              </a:pPr>
              <a:t>3/25/2025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6A6654-AD4A-846A-BFBC-41A5006C44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7D0AE-D52F-A923-78B3-D34A8287D0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F7FC6-5299-7A47-B256-5F55B7C29DFE}" type="slidenum">
              <a:rPr lang="en-US" altLang="en-US" smtClean="0"/>
              <a:pPr/>
              <a:t>‹#›</a:t>
            </a:fld>
            <a:endParaRPr lang="en-US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640E37D-7A6C-9070-BF1D-0B24F887758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D5A6271-2A5C-FE9A-714A-BD9DDCB3061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69701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9AF101-A050-A319-6F2D-5694A5591A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4FB841-6271-2976-A71A-EB4586D0D2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741D4D-A15B-ABC8-C1B8-FC6CE1BB5D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6684890-1508-374A-9C79-C9F9794E29E3}" type="datetime1">
              <a:rPr lang="en-US" smtClean="0"/>
              <a:pPr>
                <a:defRPr/>
              </a:pPr>
              <a:t>3/25/2025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F92600-71C6-1A69-FC3A-5226CC16B9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7A2079-0E24-F8BB-14CC-261483B0E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E3958-CD0C-5E48-9CB8-1623F9E63B86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781260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A9DA629-5EAF-CDFD-6F03-6E368C8DE7B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B282B6-C394-40B7-4CB7-409CA30526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929491-791C-1A82-79CE-41D7E41C63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F8A8A12-3554-3B48-B974-034869DE278F}" type="datetime1">
              <a:rPr lang="en-US" smtClean="0"/>
              <a:pPr>
                <a:defRPr/>
              </a:pPr>
              <a:t>3/25/2025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134979-B3DE-0148-56AC-AA71FB9AB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4E6756-67A4-529E-8A55-08CC4E395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A7209-2159-D041-AE35-E1F80C2141EA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981558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B9C393-5435-F723-6992-4876DC8B96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EBD284-B628-124A-ECB1-7FD1A4B5ED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6613CC-C175-F10B-FD26-1269353439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AD4C8A0-E0B0-CA40-8AF2-8E2EA1AA5C7A}" type="datetime1">
              <a:rPr lang="en-US" smtClean="0"/>
              <a:pPr>
                <a:defRPr/>
              </a:pPr>
              <a:t>3/25/2025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A8AE71-4F39-C434-E2F3-0E5A6E3EFD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F3BDEF-4F95-2553-0AC9-117C5B889E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0016E-99F8-9347-A961-82CC4417FFA5}" type="slidenum">
              <a:rPr lang="en-US" altLang="en-US" smtClean="0"/>
              <a:pPr/>
              <a:t>‹#›</a:t>
            </a:fld>
            <a:endParaRPr lang="en-US" alt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D3A5470-429D-5A36-4F8F-F61F73C8005B}"/>
              </a:ext>
            </a:extLst>
          </p:cNvPr>
          <p:cNvCxnSpPr/>
          <p:nvPr userDrawn="1"/>
        </p:nvCxnSpPr>
        <p:spPr>
          <a:xfrm>
            <a:off x="0" y="1690688"/>
            <a:ext cx="9144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09813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D29055-0280-424B-95E8-F9A89253CC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0C6E65-8F76-7012-538C-EB9FC209AA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4CD60D-FE2E-F1DC-7F4B-DD8E181203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408F330-01CF-2B4D-99A5-78172FD8F0A8}" type="datetime1">
              <a:rPr lang="en-US" smtClean="0"/>
              <a:pPr>
                <a:defRPr/>
              </a:pPr>
              <a:t>3/25/2025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6E05BE-1149-159E-B19C-8319A6C674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53BCA2-E7B8-FA7C-4BD8-25BA3A470E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8ED31-BE07-154F-9812-D0B1E2D3B430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748581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57D809-E0A7-1EF4-5427-455C8F322A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BB6532-D51B-F4E1-2552-F42C4754B5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F7859D-F427-80E2-D833-0F86E9D7DE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26D602-A94D-2480-8E57-B85F651B3C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18F1553-3630-4143-AD72-90147ED9C2EB}" type="datetime1">
              <a:rPr lang="en-US" smtClean="0"/>
              <a:pPr>
                <a:defRPr/>
              </a:pPr>
              <a:t>3/25/2025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BB130B-29C1-0AB3-6D56-E26ECC6636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107F05-0A50-A2DA-083C-A11CFFE237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18898-3D4B-B147-A230-3CAF2022438F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483537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81F9A7-D546-B942-9E2F-A0789579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C06CD7-31BC-771D-6679-BC231BE18A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ED5B15-956A-9C86-CC18-33F6660E18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D6C773A-8606-C1C5-7288-A7392D77A7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1115ECA-2BB6-FA99-5FB3-DEC35F100F3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E094556-355F-2F71-630F-A4B05BB14D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5524E01-67E6-6147-A242-2B96035076E9}" type="datetime1">
              <a:rPr lang="en-US" smtClean="0"/>
              <a:pPr>
                <a:defRPr/>
              </a:pPr>
              <a:t>3/25/2025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73ABDDF-8263-1AE1-0C83-B498EC62C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95A6C8F-7EBD-1D75-C570-7EC87DD7E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DD74D-3EC1-9C42-B006-7F03FA8FDF0D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428827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B5353F-7535-EE53-2A8E-BE92A5E64D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55E83D-8910-E6FE-8BC6-26AA6C488D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BCCEA51-12FC-1A40-B3FA-635204CF0763}" type="datetime1">
              <a:rPr lang="en-US" smtClean="0"/>
              <a:pPr>
                <a:defRPr/>
              </a:pPr>
              <a:t>3/25/2025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438C73-89F7-E9F5-8FD0-F1ECFE046D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92070F-A6FB-EF65-79FF-B1F320F7EF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725A4-62E2-2347-8471-D1DA7C53BB3B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58350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C2111C0-3612-704E-66C9-F5BAA58005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FA389BF-AEBF-FB45-90E7-0AC96C9CEFF4}" type="datetime1">
              <a:rPr lang="en-US" smtClean="0"/>
              <a:pPr>
                <a:defRPr/>
              </a:pPr>
              <a:t>3/25/2025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29084B-BF8E-66B6-E569-97261152F3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72144F-02B1-C92E-0906-3065F9F4BB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01D99-5056-BC43-9AB6-19F39FAC6E88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877709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4626CA-5EEE-F729-14FB-BFEE81B04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2F1FE1-C796-7E31-D711-B458950084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818CB8-9E6A-A25E-5645-A1BD7756B3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913D52-1C6D-97DF-32F9-242761264D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E56ACF4-15F7-3F42-9FA1-03E5B00AC0FC}" type="datetime1">
              <a:rPr lang="en-US" smtClean="0"/>
              <a:pPr>
                <a:defRPr/>
              </a:pPr>
              <a:t>3/25/2025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E07BF1-9A3E-BD53-D506-C38D9847B6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1F4FAB-474F-99DD-E0CA-32DCE44AD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F630C-C849-7C41-BCF9-D786A1ACC089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24502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7565CF-DB51-6456-7517-5E1B13D555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9A58DA7-58D0-96BE-BDBA-AC4F149E81B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A84AFA-01CB-64E6-A19A-694451DE68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686C47-4390-14B9-3CB5-4CC9D284F0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BB1270-D220-AA4B-A51C-96C4A4D73261}" type="datetime1">
              <a:rPr lang="en-US" smtClean="0"/>
              <a:pPr>
                <a:defRPr/>
              </a:pPr>
              <a:t>3/25/2025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315414-2549-B9B6-2670-E383AD4008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64BE94-FE3E-9FBF-46A4-4D0EA36E2A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CF0A7-D3B5-EA4B-B28A-E0CDFF7C4C72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082735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DE4CCDD-52C7-C463-6046-77313774D6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D43661-6312-F5C3-6BEF-285E65B247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370E34-1A2D-5A72-2F61-325E56769C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E6BB1C6-CD55-7448-BEB9-0CD1ABF31E22}" type="datetime1">
              <a:rPr lang="en-US" smtClean="0"/>
              <a:pPr>
                <a:defRPr/>
              </a:pPr>
              <a:t>3/25/2025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FE6444-5D7A-DF01-D333-9B51A4F7D4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54BE59-91AE-DE76-32BB-9CED2D761A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0458F1-2E4A-934F-BE82-84C0DE95817A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96476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E1692-DE11-1699-180C-C803745F00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C62D1E-903A-C7C2-81FD-4C2CAF4389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9074" y="1822361"/>
            <a:ext cx="8521179" cy="4696270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rgbClr val="C00000"/>
                </a:solidFill>
              </a:rPr>
              <a:t>BOT Report – 3/25/25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dirty="0"/>
              <a:t>Forensic Audit Findings ASCIP Rebates to be</a:t>
            </a:r>
          </a:p>
          <a:p>
            <a:pPr marL="0" indent="0">
              <a:buNone/>
            </a:pPr>
            <a:r>
              <a:rPr lang="en-US" dirty="0">
                <a:ea typeface="Calibri" panose="020F0502020204030204"/>
                <a:cs typeface="Calibri" panose="020F0502020204030204"/>
              </a:rPr>
              <a:t>agendized for future meeting</a:t>
            </a:r>
          </a:p>
          <a:p>
            <a:pPr marL="0" indent="0">
              <a:buNone/>
            </a:pPr>
            <a:endParaRPr lang="en-US" dirty="0">
              <a:ea typeface="Calibri" panose="020F0502020204030204"/>
              <a:cs typeface="Calibri" panose="020F0502020204030204"/>
            </a:endParaRPr>
          </a:p>
          <a:p>
            <a:pPr marL="0" indent="0">
              <a:buNone/>
            </a:pPr>
            <a:r>
              <a:rPr lang="en-US" sz="16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Audit Reports for the Fiscal Year ended June 30, 2024 -Approved</a:t>
            </a:r>
            <a:endParaRPr lang="en-US" sz="1600" dirty="0">
              <a:ea typeface="Calibri" panose="020F0502020204030204"/>
              <a:cs typeface="Calibri" panose="020F0502020204030204"/>
            </a:endParaRPr>
          </a:p>
          <a:p>
            <a:pPr marL="0" indent="0">
              <a:buNone/>
            </a:pPr>
            <a:r>
              <a:rPr lang="en-US" sz="1600" b="1" dirty="0"/>
              <a:t>  </a:t>
            </a:r>
            <a:endParaRPr lang="en-US" sz="1600" b="1" dirty="0">
              <a:ea typeface="Calibri"/>
              <a:cs typeface="Calibri"/>
            </a:endParaRP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/>
              <a:t>Board Goals</a:t>
            </a:r>
          </a:p>
          <a:p>
            <a:pPr algn="l">
              <a:buNone/>
            </a:pPr>
            <a:r>
              <a:rPr lang="en-US" b="1" i="0" dirty="0">
                <a:solidFill>
                  <a:srgbClr val="000000"/>
                </a:solidFill>
                <a:effectLst/>
                <a:latin typeface="inherit"/>
              </a:rPr>
              <a:t>Goal 4: Advance Academic Excellence</a:t>
            </a:r>
          </a:p>
          <a:p>
            <a:r>
              <a:rPr lang="en-US" b="0" i="0" dirty="0">
                <a:solidFill>
                  <a:srgbClr val="333333"/>
                </a:solidFill>
                <a:effectLst/>
                <a:latin typeface="inherit"/>
              </a:rPr>
              <a:t>Support increase in dual enrollment</a:t>
            </a:r>
            <a:endParaRPr lang="en-US" b="0" i="0" dirty="0">
              <a:solidFill>
                <a:srgbClr val="333333"/>
              </a:solidFill>
              <a:effectLst/>
              <a:latin typeface="Verdana" panose="020B060403050404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33333"/>
                </a:solidFill>
                <a:effectLst/>
                <a:latin typeface="inherit"/>
              </a:rPr>
              <a:t>Support strategies to decrease equity gaps in participation, persistence, and success</a:t>
            </a:r>
            <a:endParaRPr lang="en-US" b="0" i="0" dirty="0">
              <a:solidFill>
                <a:srgbClr val="333333"/>
              </a:solidFill>
              <a:effectLst/>
              <a:latin typeface="Verdana" panose="020B060403050404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33333"/>
                </a:solidFill>
                <a:effectLst/>
                <a:latin typeface="inherit"/>
              </a:rPr>
              <a:t>Advocate for increase in bachelor’s degrees  </a:t>
            </a:r>
            <a:endParaRPr lang="en-US" b="0" i="0" dirty="0">
              <a:solidFill>
                <a:srgbClr val="333333"/>
              </a:solidFill>
              <a:effectLst/>
              <a:latin typeface="Verdana" panose="020B060403050404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33333"/>
                </a:solidFill>
                <a:effectLst/>
                <a:latin typeface="inherit"/>
              </a:rPr>
              <a:t>Support programs that increase traditional and non-traditional apprenticeships</a:t>
            </a:r>
            <a:endParaRPr lang="en-US" b="0" i="0" dirty="0">
              <a:solidFill>
                <a:srgbClr val="333333"/>
              </a:solidFill>
              <a:effectLst/>
              <a:latin typeface="Verdana" panose="020B060403050404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33333"/>
                </a:solidFill>
                <a:effectLst/>
                <a:latin typeface="inherit"/>
              </a:rPr>
              <a:t>Support guided pathways strategies</a:t>
            </a:r>
            <a:endParaRPr lang="en-US" b="0" i="0" dirty="0">
              <a:solidFill>
                <a:srgbClr val="333333"/>
              </a:solidFill>
              <a:effectLst/>
              <a:latin typeface="Verdana" panose="020B0604030504040204" pitchFamily="34" charset="0"/>
            </a:endParaRP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E84C5A-104F-D8E4-C2AE-32622C166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0016E-99F8-9347-A961-82CC4417FFA5}" type="slidenum">
              <a:rPr lang="en-US" altLang="en-US" smtClean="0"/>
              <a:pPr/>
              <a:t>1</a:t>
            </a:fld>
            <a:endParaRPr lang="en-US" alt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C996815-C483-4482-CEB3-39A67041AA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16" y="-1"/>
            <a:ext cx="8881018" cy="164623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" name="Picture 6" descr="A qr code on a table&#10;&#10;AI-generated content may be incorrect.">
            <a:extLst>
              <a:ext uri="{FF2B5EF4-FFF2-40B4-BE49-F238E27FC236}">
                <a16:creationId xmlns:a16="http://schemas.microsoft.com/office/drawing/2014/main" id="{902F9BC7-A397-A1F1-218C-DF4FE7E4AD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1186" y="1822361"/>
            <a:ext cx="2073740" cy="207374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C28F715-4B3D-BE55-250A-DD9A17C8F90A}"/>
              </a:ext>
            </a:extLst>
          </p:cNvPr>
          <p:cNvSpPr txBox="1"/>
          <p:nvPr/>
        </p:nvSpPr>
        <p:spPr>
          <a:xfrm>
            <a:off x="4760507" y="4019167"/>
            <a:ext cx="43546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https://forms.office.com/r/bsvRdhnWNP</a:t>
            </a:r>
          </a:p>
        </p:txBody>
      </p:sp>
    </p:spTree>
    <p:extLst>
      <p:ext uri="{BB962C8B-B14F-4D97-AF65-F5344CB8AC3E}">
        <p14:creationId xmlns:p14="http://schemas.microsoft.com/office/powerpoint/2010/main" val="15733027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D2D8C9-D445-8778-5F92-A07218547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8682" y="365127"/>
            <a:ext cx="6426668" cy="1097914"/>
          </a:xfrm>
        </p:spPr>
        <p:txBody>
          <a:bodyPr/>
          <a:lstStyle/>
          <a:p>
            <a:r>
              <a:rPr lang="en-US" dirty="0"/>
              <a:t>Faculty Liaison to ASG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16726A-1AFF-A783-BA1D-D687A9441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0016E-99F8-9347-A961-82CC4417FFA5}" type="slidenum">
              <a:rPr lang="en-US" altLang="en-US" smtClean="0"/>
              <a:pPr/>
              <a:t>10</a:t>
            </a:fld>
            <a:endParaRPr lang="en-US" alt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4783E59-7DC3-6795-A37A-EAB4304ADB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089" y="65422"/>
            <a:ext cx="1647757" cy="1504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C410062-D308-75CB-CE5C-D890F2EC7136}"/>
              </a:ext>
            </a:extLst>
          </p:cNvPr>
          <p:cNvSpPr txBox="1"/>
          <p:nvPr/>
        </p:nvSpPr>
        <p:spPr>
          <a:xfrm>
            <a:off x="182879" y="1795112"/>
            <a:ext cx="8508734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Why? </a:t>
            </a:r>
          </a:p>
          <a:p>
            <a:endParaRPr lang="en-US" dirty="0"/>
          </a:p>
          <a:p>
            <a:r>
              <a:rPr lang="en-US" dirty="0"/>
              <a:t>Provides student government with a clear path to engage with faculty on academic concerns, ensuring student voices are heard.</a:t>
            </a:r>
          </a:p>
          <a:p>
            <a:endParaRPr lang="en-US" dirty="0"/>
          </a:p>
          <a:p>
            <a:r>
              <a:rPr lang="en-US" dirty="0"/>
              <a:t>Ensures that student perspectives are actively included in decision-making processes, preventing student concerns from being overlooked or disregarded.</a:t>
            </a:r>
          </a:p>
          <a:p>
            <a:endParaRPr lang="en-US" dirty="0"/>
          </a:p>
          <a:p>
            <a:r>
              <a:rPr lang="en-US" dirty="0"/>
              <a:t>Serves as a mentor for students, helping them navigate governance committees and providing guidance on how to effectively contribute to decision-making processes.</a:t>
            </a:r>
          </a:p>
          <a:p>
            <a:endParaRPr lang="en-US" dirty="0"/>
          </a:p>
          <a:p>
            <a:r>
              <a:rPr lang="en-US" dirty="0"/>
              <a:t>Assists in presenting student government recommendations to faculty, promoting smoother policy changes that benefit students.</a:t>
            </a:r>
          </a:p>
          <a:p>
            <a:endParaRPr lang="en-US" dirty="0"/>
          </a:p>
          <a:p>
            <a:r>
              <a:rPr lang="en-US" dirty="0">
                <a:highlight>
                  <a:srgbClr val="FFFF00"/>
                </a:highlight>
              </a:rPr>
              <a:t>Recommendation: Joint Resolution to formally establish a Faculty Liaison to ASG</a:t>
            </a:r>
          </a:p>
          <a:p>
            <a:endParaRPr lang="en-US" dirty="0">
              <a:highlight>
                <a:srgbClr val="FFFF00"/>
              </a:highlight>
            </a:endParaRPr>
          </a:p>
          <a:p>
            <a:r>
              <a:rPr lang="en-US" dirty="0">
                <a:highlight>
                  <a:srgbClr val="FFFF00"/>
                </a:highlight>
              </a:rPr>
              <a:t>Volunteers to collaborate with ASG leadership on creating the resolution</a:t>
            </a:r>
          </a:p>
        </p:txBody>
      </p:sp>
    </p:spTree>
    <p:extLst>
      <p:ext uri="{BB962C8B-B14F-4D97-AF65-F5344CB8AC3E}">
        <p14:creationId xmlns:p14="http://schemas.microsoft.com/office/powerpoint/2010/main" val="38159056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A79D0C-D949-52FE-872A-F1948094F9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86684C-B8E4-0C3C-3DB6-A2F6781A6B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4"/>
            <a:ext cx="7886700" cy="51085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Faculty Prioritization Process Taskforce</a:t>
            </a:r>
          </a:p>
          <a:p>
            <a:pPr marL="0" indent="0">
              <a:buNone/>
            </a:pPr>
            <a:r>
              <a:rPr lang="en-US" b="1" dirty="0"/>
              <a:t>	</a:t>
            </a:r>
            <a:r>
              <a:rPr lang="en-US" dirty="0"/>
              <a:t>Review and recommend updates (process, metrics, ranking 	rubric, etc.) for Senate approval and implementation for Fall 	2025</a:t>
            </a:r>
          </a:p>
          <a:p>
            <a:pPr marL="0" indent="0">
              <a:buNone/>
            </a:pPr>
            <a:r>
              <a:rPr lang="en-US" dirty="0"/>
              <a:t>		Complete Form by Noon 3/14</a:t>
            </a:r>
          </a:p>
          <a:p>
            <a:pPr marL="0" indent="0">
              <a:buNone/>
            </a:pPr>
            <a:r>
              <a:rPr lang="en-US" sz="1800" b="1" dirty="0"/>
              <a:t>			https://forms.office.com/r/bgJbKNZE3U</a:t>
            </a:r>
          </a:p>
          <a:p>
            <a:pPr marL="0" indent="0" algn="l" rtl="0" fontAlgn="base">
              <a:lnSpc>
                <a:spcPts val="1425"/>
              </a:lnSpc>
              <a:buNone/>
            </a:pPr>
            <a:r>
              <a:rPr lang="en-US" sz="1800" b="1" i="0" u="none" strike="noStrike" dirty="0">
                <a:solidFill>
                  <a:srgbClr val="2D3B45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Tentative Timeline</a:t>
            </a:r>
          </a:p>
          <a:p>
            <a:pPr algn="l" rtl="0" fontAlgn="base">
              <a:lnSpc>
                <a:spcPts val="1425"/>
              </a:lnSpc>
              <a:buFont typeface="Arial" panose="020B0604020202020204" pitchFamily="34" charset="0"/>
              <a:buChar char="•"/>
            </a:pPr>
            <a:r>
              <a:rPr lang="en-US" sz="1800" i="0" u="none" strike="noStrike" dirty="0">
                <a:solidFill>
                  <a:srgbClr val="2D3B45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Data Request to Research - June 2025</a:t>
            </a:r>
          </a:p>
          <a:p>
            <a:pPr algn="l" rtl="0" fontAlgn="base">
              <a:lnSpc>
                <a:spcPts val="1425"/>
              </a:lnSpc>
              <a:buFont typeface="Arial" panose="020B0604020202020204" pitchFamily="34" charset="0"/>
              <a:buChar char="•"/>
            </a:pPr>
            <a:r>
              <a:rPr lang="en-US" sz="1800" i="0" u="none" strike="noStrike" dirty="0">
                <a:solidFill>
                  <a:srgbClr val="2D3B45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Hiring Request Form available in August (Flex Week)</a:t>
            </a:r>
            <a:endParaRPr lang="en-US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lnSpc>
                <a:spcPts val="1425"/>
              </a:lnSpc>
              <a:buFont typeface="Arial" panose="020B0604020202020204" pitchFamily="34" charset="0"/>
              <a:buChar char="•"/>
            </a:pPr>
            <a:r>
              <a:rPr lang="en-US" sz="1800" i="0" u="none" strike="noStrike" dirty="0">
                <a:solidFill>
                  <a:srgbClr val="2D3B45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Training:</a:t>
            </a:r>
            <a:r>
              <a:rPr lang="en-US" sz="1800" dirty="0">
                <a:solidFill>
                  <a:srgbClr val="2D3B45"/>
                </a:solidFill>
                <a:highlight>
                  <a:srgbClr val="FFFFFF"/>
                </a:highlight>
                <a:latin typeface="Calibri" panose="020F0502020204030204" pitchFamily="34" charset="0"/>
              </a:rPr>
              <a:t> Flex Week </a:t>
            </a:r>
            <a:endParaRPr lang="en-US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lnSpc>
                <a:spcPts val="1425"/>
              </a:lnSpc>
              <a:buFont typeface="Arial" panose="020B0604020202020204" pitchFamily="34" charset="0"/>
              <a:buChar char="•"/>
            </a:pPr>
            <a:r>
              <a:rPr lang="en-US" sz="1800" i="0" u="none" strike="noStrike" dirty="0">
                <a:solidFill>
                  <a:srgbClr val="2D3B45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Full-Time Faculty Hiring Request Form Due: </a:t>
            </a:r>
            <a:r>
              <a:rPr lang="en-US" sz="1800" dirty="0">
                <a:solidFill>
                  <a:srgbClr val="2D3B45"/>
                </a:solidFill>
                <a:highlight>
                  <a:srgbClr val="FFFFFF"/>
                </a:highlight>
                <a:latin typeface="Calibri" panose="020F0502020204030204" pitchFamily="34" charset="0"/>
              </a:rPr>
              <a:t>mid – late September</a:t>
            </a:r>
            <a:endParaRPr lang="en-US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lnSpc>
                <a:spcPts val="1425"/>
              </a:lnSpc>
              <a:buFont typeface="Arial" panose="020B0604020202020204" pitchFamily="34" charset="0"/>
              <a:buChar char="•"/>
            </a:pPr>
            <a:r>
              <a:rPr lang="en-US" sz="1800" i="0" u="none" strike="noStrike" dirty="0">
                <a:solidFill>
                  <a:srgbClr val="2D3B45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FPC Review and Rank Requests: early October</a:t>
            </a:r>
          </a:p>
          <a:p>
            <a:pPr fontAlgn="base">
              <a:lnSpc>
                <a:spcPts val="1425"/>
              </a:lnSpc>
            </a:pPr>
            <a:r>
              <a:rPr lang="en-US" sz="1800" i="0" dirty="0">
                <a:solidFill>
                  <a:srgbClr val="2D3B45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P&amp;B </a:t>
            </a:r>
            <a:r>
              <a:rPr lang="en-US" sz="1800" dirty="0">
                <a:solidFill>
                  <a:srgbClr val="2D3B45"/>
                </a:solidFill>
                <a:highlight>
                  <a:srgbClr val="FFFFFF"/>
                </a:highlight>
                <a:latin typeface="Calibri" panose="020F0502020204030204" pitchFamily="34" charset="0"/>
              </a:rPr>
              <a:t>Recommendation to College Council: 1</a:t>
            </a:r>
            <a:r>
              <a:rPr lang="en-US" sz="1800" baseline="30000" dirty="0">
                <a:solidFill>
                  <a:srgbClr val="2D3B45"/>
                </a:solidFill>
                <a:highlight>
                  <a:srgbClr val="FFFFFF"/>
                </a:highlight>
                <a:latin typeface="Calibri" panose="020F0502020204030204" pitchFamily="34" charset="0"/>
              </a:rPr>
              <a:t>st</a:t>
            </a:r>
            <a:r>
              <a:rPr lang="en-US" sz="1800" dirty="0">
                <a:solidFill>
                  <a:srgbClr val="2D3B45"/>
                </a:solidFill>
                <a:highlight>
                  <a:srgbClr val="FFFFFF"/>
                </a:highlight>
                <a:latin typeface="Calibri" panose="020F0502020204030204" pitchFamily="34" charset="0"/>
              </a:rPr>
              <a:t> meeting in October</a:t>
            </a:r>
            <a:endParaRPr lang="en-US" sz="18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lnSpc>
                <a:spcPts val="1425"/>
              </a:lnSpc>
              <a:buFont typeface="Arial" panose="020B0604020202020204" pitchFamily="34" charset="0"/>
              <a:buChar char="•"/>
            </a:pPr>
            <a:r>
              <a:rPr lang="en-US" sz="1800" i="0" u="none" strike="noStrike" dirty="0">
                <a:solidFill>
                  <a:srgbClr val="2D3B45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Final Ranking Meeting: October 17</a:t>
            </a:r>
            <a:r>
              <a:rPr lang="en-US" sz="1800" i="0" u="none" strike="noStrike" baseline="30000" dirty="0">
                <a:solidFill>
                  <a:srgbClr val="2D3B45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th</a:t>
            </a:r>
            <a:r>
              <a:rPr lang="en-US" sz="1800" i="0" u="none" strike="noStrike" dirty="0">
                <a:solidFill>
                  <a:srgbClr val="2D3B45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 or 24th</a:t>
            </a:r>
            <a:endParaRPr lang="en-US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lnSpc>
                <a:spcPts val="1425"/>
              </a:lnSpc>
              <a:buFont typeface="Arial" panose="020B0604020202020204" pitchFamily="34" charset="0"/>
              <a:buChar char="•"/>
            </a:pPr>
            <a:r>
              <a:rPr lang="en-US" sz="1800" i="0" u="none" strike="noStrike" dirty="0">
                <a:solidFill>
                  <a:srgbClr val="2D3B45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Affirmation of Final Rankings by the SAC Academic Senate: October 28</a:t>
            </a:r>
            <a:r>
              <a:rPr lang="en-US" sz="1800" i="0" u="none" strike="noStrike" baseline="30000" dirty="0">
                <a:solidFill>
                  <a:srgbClr val="2D3B45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th</a:t>
            </a:r>
            <a:endParaRPr lang="en-US" sz="1800" i="0" u="none" strike="noStrike" dirty="0">
              <a:solidFill>
                <a:srgbClr val="2D3B45"/>
              </a:solidFill>
              <a:effectLst/>
              <a:highlight>
                <a:srgbClr val="FFFFFF"/>
              </a:highlight>
            </a:endParaRPr>
          </a:p>
          <a:p>
            <a:pPr algn="l" rtl="0" fontAlgn="base">
              <a:lnSpc>
                <a:spcPts val="1425"/>
              </a:lnSpc>
              <a:buFont typeface="Arial" panose="020B0604020202020204" pitchFamily="34" charset="0"/>
              <a:buChar char="•"/>
            </a:pPr>
            <a:r>
              <a:rPr lang="en-US" sz="1800" i="0" dirty="0">
                <a:solidFill>
                  <a:srgbClr val="000000"/>
                </a:solidFill>
                <a:effectLst/>
              </a:rPr>
              <a:t>President’s approved positions to HR 1</a:t>
            </a:r>
            <a:r>
              <a:rPr lang="en-US" sz="1800" i="0" baseline="30000" dirty="0">
                <a:solidFill>
                  <a:srgbClr val="000000"/>
                </a:solidFill>
                <a:effectLst/>
              </a:rPr>
              <a:t>st</a:t>
            </a:r>
            <a:r>
              <a:rPr lang="en-US" sz="1800" i="0" dirty="0">
                <a:solidFill>
                  <a:srgbClr val="000000"/>
                </a:solidFill>
                <a:effectLst/>
              </a:rPr>
              <a:t> week of November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340514-AA1E-958C-DCB0-EB1155BAB0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0016E-99F8-9347-A961-82CC4417FFA5}" type="slidenum">
              <a:rPr lang="en-US" altLang="en-US" smtClean="0"/>
              <a:pPr/>
              <a:t>11</a:t>
            </a:fld>
            <a:endParaRPr lang="en-US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53280CF-8454-B068-B610-0B630B0A4A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121" y="259994"/>
            <a:ext cx="7478420" cy="138624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9" name="Picture 8" descr="A qr code on a blue background&#10;&#10;AI-generated content may be incorrect.">
            <a:extLst>
              <a:ext uri="{FF2B5EF4-FFF2-40B4-BE49-F238E27FC236}">
                <a16:creationId xmlns:a16="http://schemas.microsoft.com/office/drawing/2014/main" id="{8DC217E0-E9D5-B7F2-D005-986F287AB9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19" t="30613" r="18332" b="9232"/>
          <a:stretch/>
        </p:blipFill>
        <p:spPr>
          <a:xfrm>
            <a:off x="6679932" y="2882765"/>
            <a:ext cx="1366788" cy="1318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593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B7A8A5-08BF-9A80-E12F-FDE8F2AABB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D0D5ED-C647-3041-8F4A-136E41CD65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12206" y="6377559"/>
            <a:ext cx="428046" cy="235550"/>
          </a:xfr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Aft>
                <a:spcPts val="600"/>
              </a:spcAft>
              <a:defRPr/>
            </a:pPr>
            <a:fld id="{EEE4AB33-00E2-8A4B-959A-AE7714A1DBC2}" type="slidenum">
              <a:rPr lang="en-US" altLang="en-US" sz="825">
                <a:solidFill>
                  <a:srgbClr val="FFFFFF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2</a:t>
            </a:fld>
            <a:endParaRPr lang="en-US" altLang="en-US" sz="825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F122713-419F-A9C5-2EB6-966C66DF6E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315" y="1333389"/>
            <a:ext cx="8839808" cy="2906917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000" b="1" dirty="0">
              <a:ea typeface="Calibri"/>
              <a:cs typeface="Calibri"/>
            </a:endParaRPr>
          </a:p>
          <a:p>
            <a:pPr marL="0" indent="0">
              <a:buNone/>
            </a:pPr>
            <a:endParaRPr lang="en-US" sz="2000" b="1" dirty="0">
              <a:ea typeface="Calibri"/>
              <a:cs typeface="Calibri"/>
            </a:endParaRPr>
          </a:p>
          <a:p>
            <a:pPr marL="0" indent="0">
              <a:buNone/>
            </a:pPr>
            <a:r>
              <a:rPr lang="en-US" sz="2000" b="1" dirty="0">
                <a:solidFill>
                  <a:srgbClr val="C00000"/>
                </a:solidFill>
                <a:ea typeface="Calibri"/>
                <a:cs typeface="Calibri"/>
              </a:rPr>
              <a:t>400 attendees </a:t>
            </a:r>
            <a:r>
              <a:rPr lang="en-US" sz="2000" b="1" dirty="0">
                <a:ea typeface="Calibri"/>
                <a:cs typeface="Calibri"/>
              </a:rPr>
              <a:t>--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 </a:t>
            </a:r>
            <a:r>
              <a:rPr lang="en-US" sz="1500" b="1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previous highest attendance was 305</a:t>
            </a:r>
            <a:r>
              <a:rPr lang="en-US" sz="15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 during our first conference in 2019</a:t>
            </a:r>
          </a:p>
          <a:p>
            <a:pPr marL="0" indent="0">
              <a:buNone/>
            </a:pPr>
            <a:r>
              <a:rPr lang="en-US" sz="2000" b="1" i="0" dirty="0">
                <a:solidFill>
                  <a:srgbClr val="C00000"/>
                </a:solidFill>
                <a:effectLst/>
              </a:rPr>
              <a:t>18 credit programs </a:t>
            </a:r>
            <a:r>
              <a:rPr lang="en-US" sz="1200" b="1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-</a:t>
            </a:r>
            <a:r>
              <a:rPr lang="en-US" sz="1400" b="1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the highest number to date, who agreed to participate 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by</a:t>
            </a:r>
            <a:r>
              <a:rPr lang="en-US" sz="1400" b="1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 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showcasing their facility/classroom, equipment, technology, and educate students on what they could expect to learn if they became students. This </a:t>
            </a:r>
            <a:r>
              <a:rPr lang="en-US" sz="1400" b="1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exceeded last year's number of 15</a:t>
            </a:r>
          </a:p>
          <a:p>
            <a:pPr marL="0" indent="0">
              <a:buNone/>
            </a:pPr>
            <a:endParaRPr lang="en-US" sz="1400" b="1" dirty="0">
              <a:solidFill>
                <a:srgbClr val="000000"/>
              </a:solidFill>
              <a:latin typeface="Aptos" panose="020B0004020202020204" pitchFamily="34" charset="0"/>
              <a:ea typeface="Calibri"/>
              <a:cs typeface="Calibri"/>
            </a:endParaRPr>
          </a:p>
          <a:p>
            <a:pPr marL="0" indent="0">
              <a:buNone/>
            </a:pPr>
            <a:r>
              <a:rPr lang="en-US" sz="1400" b="1" dirty="0">
                <a:solidFill>
                  <a:srgbClr val="000000"/>
                </a:solidFill>
                <a:latin typeface="Aptos" panose="020B0004020202020204" pitchFamily="34" charset="0"/>
                <a:ea typeface="Calibri"/>
                <a:cs typeface="Calibri"/>
              </a:rPr>
              <a:t>CONGRATULATIONS DR. MADRIGAL AND ALL THE CONTINUING EDUCATION FACULTY, CLASSIFIED PROFESSIONAL AND MANAGERS THAT MADE THIS EVENT AN AMAZING SUCCESS!!</a:t>
            </a:r>
            <a:endParaRPr lang="en-US" sz="1400" b="1" dirty="0">
              <a:ea typeface="Calibri"/>
              <a:cs typeface="Calibri"/>
            </a:endParaRP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E678AC71-4B37-F94B-3DD0-8E054BDE6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315" y="450851"/>
            <a:ext cx="7886700" cy="132556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B2206F8-BD50-8CA1-5432-408F94AA64C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-251" b="69542"/>
          <a:stretch/>
        </p:blipFill>
        <p:spPr>
          <a:xfrm>
            <a:off x="0" y="-233082"/>
            <a:ext cx="5335218" cy="208877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320F158-CEEE-0815-8B53-B0F2DF4E6C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877" y="4240306"/>
            <a:ext cx="3863788" cy="2577871"/>
          </a:xfrm>
          <a:prstGeom prst="rect">
            <a:avLst/>
          </a:prstGeom>
        </p:spPr>
      </p:pic>
      <p:pic>
        <p:nvPicPr>
          <p:cNvPr id="14" name="Picture 13" descr="A group of people sitting at a table&#10;&#10;AI-generated content may be incorrect.">
            <a:extLst>
              <a:ext uri="{FF2B5EF4-FFF2-40B4-BE49-F238E27FC236}">
                <a16:creationId xmlns:a16="http://schemas.microsoft.com/office/drawing/2014/main" id="{571A385A-158C-B46B-71DA-0A138280A7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235675"/>
            <a:ext cx="3863816" cy="2577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7998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930EA4-3518-BE05-B99F-D7ECEF602C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55192E-26E5-115B-AA48-384D94560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8342" y="913"/>
            <a:ext cx="2748449" cy="1500909"/>
          </a:xfrm>
        </p:spPr>
        <p:txBody>
          <a:bodyPr>
            <a:normAutofit/>
          </a:bodyPr>
          <a:lstStyle/>
          <a:p>
            <a:r>
              <a:rPr lang="en-US" dirty="0">
                <a:ea typeface="Calibri Light"/>
                <a:cs typeface="Calibri Light"/>
              </a:rPr>
              <a:t>Revisiting</a:t>
            </a:r>
            <a:br>
              <a:rPr lang="en-US" dirty="0">
                <a:ea typeface="Calibri Light"/>
                <a:cs typeface="Calibri Light"/>
              </a:rPr>
            </a:br>
            <a:r>
              <a:rPr lang="en-US" dirty="0">
                <a:ea typeface="Calibri Light"/>
                <a:cs typeface="Calibri Light"/>
              </a:rPr>
              <a:t>Retreat Survey Fall 2023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6F979C-C3A3-45DE-E238-CCD3204E8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0016E-99F8-9347-A961-82CC4417FFA5}" type="slidenum">
              <a:rPr lang="en-US" altLang="en-US" smtClean="0"/>
              <a:pPr/>
              <a:t>3</a:t>
            </a:fld>
            <a:endParaRPr lang="en-US" altLang="en-US" dirty="0"/>
          </a:p>
        </p:txBody>
      </p:sp>
      <p:pic>
        <p:nvPicPr>
          <p:cNvPr id="11" name="Picture 10" descr="A screenshot of a computer&#10;&#10;AI-generated content may be incorrect.">
            <a:extLst>
              <a:ext uri="{FF2B5EF4-FFF2-40B4-BE49-F238E27FC236}">
                <a16:creationId xmlns:a16="http://schemas.microsoft.com/office/drawing/2014/main" id="{F564B7A0-9C1B-047A-4959-CB04F14A6E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8258" y="1713419"/>
            <a:ext cx="3944336" cy="3282272"/>
          </a:xfrm>
          <a:prstGeom prst="rect">
            <a:avLst/>
          </a:prstGeom>
        </p:spPr>
      </p:pic>
      <p:pic>
        <p:nvPicPr>
          <p:cNvPr id="12" name="Picture 11" descr="A screenshot of a white and black text&#10;&#10;AI-generated content may be incorrect.">
            <a:extLst>
              <a:ext uri="{FF2B5EF4-FFF2-40B4-BE49-F238E27FC236}">
                <a16:creationId xmlns:a16="http://schemas.microsoft.com/office/drawing/2014/main" id="{B02D06D3-7C6F-E7FF-5A49-755E174B83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1" y="325944"/>
            <a:ext cx="5207855" cy="6061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1360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C160B4-1990-FFC2-57EE-07F9A0C485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1A41A3A9-15AE-8236-848B-332BDAE1BB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9" y="1576220"/>
            <a:ext cx="4803321" cy="2885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E251CA8-DB75-DF43-15AE-86FA7DE72D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8682" y="365127"/>
            <a:ext cx="6426668" cy="1097914"/>
          </a:xfrm>
        </p:spPr>
        <p:txBody>
          <a:bodyPr/>
          <a:lstStyle/>
          <a:p>
            <a:pPr marL="0" indent="0">
              <a:buNone/>
            </a:pPr>
            <a:r>
              <a:rPr lang="en-US" sz="3600" dirty="0"/>
              <a:t>Senate Recommendation: </a:t>
            </a:r>
            <a:br>
              <a:rPr lang="en-US" sz="3600" dirty="0"/>
            </a:br>
            <a:r>
              <a:rPr lang="en-US" sz="3600" dirty="0"/>
              <a:t>College Council Membership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0645A4-B64B-39F0-15D6-FC2752E1E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0016E-99F8-9347-A961-82CC4417FFA5}" type="slidenum">
              <a:rPr lang="en-US" altLang="en-US" smtClean="0"/>
              <a:pPr/>
              <a:t>4</a:t>
            </a:fld>
            <a:endParaRPr lang="en-US" alt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4E1CEE8-1A1C-E406-2DF2-DB30137847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089" y="65422"/>
            <a:ext cx="1647757" cy="1504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D2EF313-A2D6-5DD1-D4F7-E4C7FC7CA209}"/>
              </a:ext>
            </a:extLst>
          </p:cNvPr>
          <p:cNvSpPr txBox="1"/>
          <p:nvPr/>
        </p:nvSpPr>
        <p:spPr>
          <a:xfrm>
            <a:off x="197318" y="1908729"/>
            <a:ext cx="824403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Bef>
                <a:spcPts val="750"/>
              </a:spcBef>
              <a:spcAft>
                <a:spcPts val="600"/>
              </a:spcAft>
            </a:pPr>
            <a:r>
              <a:rPr lang="en-US" sz="2000" b="0" i="0" dirty="0">
                <a:solidFill>
                  <a:srgbClr val="001D35"/>
                </a:solidFill>
                <a:effectLst/>
                <a:latin typeface="Abadi" panose="020B0604020104020204" pitchFamily="34" charset="0"/>
              </a:rPr>
              <a:t>	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FBB856C6-9D81-36BD-4792-C1492C807F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1989766"/>
              </p:ext>
            </p:extLst>
          </p:nvPr>
        </p:nvGraphicFramePr>
        <p:xfrm>
          <a:off x="4572000" y="3430228"/>
          <a:ext cx="4446494" cy="3461772"/>
        </p:xfrm>
        <a:graphic>
          <a:graphicData uri="http://schemas.openxmlformats.org/drawingml/2006/table">
            <a:tbl>
              <a:tblPr/>
              <a:tblGrid>
                <a:gridCol w="1476375">
                  <a:extLst>
                    <a:ext uri="{9D8B030D-6E8A-4147-A177-3AD203B41FA5}">
                      <a16:colId xmlns:a16="http://schemas.microsoft.com/office/drawing/2014/main" val="2373235899"/>
                    </a:ext>
                  </a:extLst>
                </a:gridCol>
                <a:gridCol w="590550">
                  <a:extLst>
                    <a:ext uri="{9D8B030D-6E8A-4147-A177-3AD203B41FA5}">
                      <a16:colId xmlns:a16="http://schemas.microsoft.com/office/drawing/2014/main" val="583697603"/>
                    </a:ext>
                  </a:extLst>
                </a:gridCol>
                <a:gridCol w="625289">
                  <a:extLst>
                    <a:ext uri="{9D8B030D-6E8A-4147-A177-3AD203B41FA5}">
                      <a16:colId xmlns:a16="http://schemas.microsoft.com/office/drawing/2014/main" val="799395609"/>
                    </a:ext>
                  </a:extLst>
                </a:gridCol>
                <a:gridCol w="552660">
                  <a:extLst>
                    <a:ext uri="{9D8B030D-6E8A-4147-A177-3AD203B41FA5}">
                      <a16:colId xmlns:a16="http://schemas.microsoft.com/office/drawing/2014/main" val="3327697996"/>
                    </a:ext>
                  </a:extLst>
                </a:gridCol>
                <a:gridCol w="645808">
                  <a:extLst>
                    <a:ext uri="{9D8B030D-6E8A-4147-A177-3AD203B41FA5}">
                      <a16:colId xmlns:a16="http://schemas.microsoft.com/office/drawing/2014/main" val="2652364469"/>
                    </a:ext>
                  </a:extLst>
                </a:gridCol>
                <a:gridCol w="555812">
                  <a:extLst>
                    <a:ext uri="{9D8B030D-6E8A-4147-A177-3AD203B41FA5}">
                      <a16:colId xmlns:a16="http://schemas.microsoft.com/office/drawing/2014/main" val="353549579"/>
                    </a:ext>
                  </a:extLst>
                </a:gridCol>
              </a:tblGrid>
              <a:tr h="258398"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477"/>
                        </a:lnSpc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College</a:t>
                      </a:r>
                      <a:r>
                        <a:rPr lang="en-US" sz="1100" b="0" i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  <a:endParaRPr lang="en-US" b="0" i="0">
                        <a:effectLst/>
                      </a:endParaRPr>
                    </a:p>
                  </a:txBody>
                  <a:tcPr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477"/>
                        </a:lnSpc>
                        <a:buNone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Admin</a:t>
                      </a:r>
                      <a:r>
                        <a:rPr lang="en-US" sz="1100" b="0" i="0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  <a:endParaRPr lang="en-US" b="0" i="0" dirty="0">
                        <a:effectLst/>
                      </a:endParaRPr>
                    </a:p>
                  </a:txBody>
                  <a:tcPr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477"/>
                        </a:lnSpc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Faculty</a:t>
                      </a:r>
                      <a:r>
                        <a:rPr lang="en-US" sz="1100" b="0" i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  <a:endParaRPr lang="en-US" b="0" i="0">
                        <a:effectLst/>
                      </a:endParaRPr>
                    </a:p>
                  </a:txBody>
                  <a:tcPr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477"/>
                        </a:lnSpc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Class</a:t>
                      </a:r>
                      <a:r>
                        <a:rPr lang="en-US" sz="1100" b="0" i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  <a:endParaRPr lang="en-US" b="0" i="0">
                        <a:effectLst/>
                      </a:endParaRPr>
                    </a:p>
                  </a:txBody>
                  <a:tcPr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477"/>
                        </a:lnSpc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Student</a:t>
                      </a:r>
                      <a:r>
                        <a:rPr lang="en-US" sz="1100" b="0" i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  <a:endParaRPr lang="en-US" b="0" i="0">
                        <a:effectLst/>
                      </a:endParaRPr>
                    </a:p>
                  </a:txBody>
                  <a:tcPr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477"/>
                        </a:lnSpc>
                        <a:buNone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Total</a:t>
                      </a:r>
                      <a:r>
                        <a:rPr lang="en-US" sz="1100" b="0" i="0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  <a:endParaRPr lang="en-US" b="0" i="0" dirty="0">
                        <a:effectLst/>
                      </a:endParaRPr>
                    </a:p>
                  </a:txBody>
                  <a:tcPr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34814276"/>
                  </a:ext>
                </a:extLst>
              </a:tr>
              <a:tr h="258398"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477"/>
                        </a:lnSpc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CCSF </a:t>
                      </a:r>
                      <a:r>
                        <a:rPr lang="en-US" sz="1100" b="0" i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  <a:endParaRPr lang="en-US" b="0" i="0">
                        <a:effectLst/>
                      </a:endParaRPr>
                    </a:p>
                  </a:txBody>
                  <a:tcPr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477"/>
                        </a:lnSpc>
                        <a:buNone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</a:t>
                      </a:r>
                      <a:r>
                        <a:rPr lang="en-US" sz="1100" b="0" i="0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  <a:endParaRPr lang="en-US" b="0" i="0" dirty="0">
                        <a:effectLst/>
                      </a:endParaRPr>
                    </a:p>
                  </a:txBody>
                  <a:tcPr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477"/>
                        </a:lnSpc>
                        <a:buNone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</a:t>
                      </a:r>
                      <a:r>
                        <a:rPr lang="en-US" sz="1100" b="0" i="0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  <a:endParaRPr lang="en-US" b="0" i="0" dirty="0">
                        <a:effectLst/>
                      </a:endParaRPr>
                    </a:p>
                  </a:txBody>
                  <a:tcPr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477"/>
                        </a:lnSpc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5</a:t>
                      </a:r>
                      <a:r>
                        <a:rPr lang="en-US" sz="1100" b="0" i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  <a:endParaRPr lang="en-US" b="0" i="0">
                        <a:effectLst/>
                      </a:endParaRPr>
                    </a:p>
                  </a:txBody>
                  <a:tcPr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477"/>
                        </a:lnSpc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</a:t>
                      </a:r>
                      <a:r>
                        <a:rPr lang="en-US" sz="1100" b="0" i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  <a:endParaRPr lang="en-US" b="0" i="0">
                        <a:effectLst/>
                      </a:endParaRPr>
                    </a:p>
                  </a:txBody>
                  <a:tcPr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477"/>
                        </a:lnSpc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17.00</a:t>
                      </a:r>
                      <a:r>
                        <a:rPr lang="en-US" sz="1100" b="0" i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  <a:endParaRPr lang="en-US" b="0" i="0">
                        <a:effectLst/>
                      </a:endParaRPr>
                    </a:p>
                  </a:txBody>
                  <a:tcPr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79374881"/>
                  </a:ext>
                </a:extLst>
              </a:tr>
              <a:tr h="258398"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477"/>
                        </a:lnSpc>
                        <a:buNone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COD </a:t>
                      </a:r>
                      <a:r>
                        <a:rPr lang="en-US" sz="1100" b="0" i="0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  <a:endParaRPr lang="en-US" b="0" i="0" dirty="0">
                        <a:effectLst/>
                      </a:endParaRPr>
                    </a:p>
                  </a:txBody>
                  <a:tcPr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477"/>
                        </a:lnSpc>
                        <a:buNone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9</a:t>
                      </a:r>
                      <a:r>
                        <a:rPr lang="en-US" sz="1100" b="0" i="0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  <a:endParaRPr lang="en-US" b="0" i="0" dirty="0">
                        <a:effectLst/>
                      </a:endParaRPr>
                    </a:p>
                  </a:txBody>
                  <a:tcPr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477"/>
                        </a:lnSpc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14</a:t>
                      </a:r>
                      <a:r>
                        <a:rPr lang="en-US" sz="1100" b="0" i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  <a:endParaRPr lang="en-US" b="0" i="0">
                        <a:effectLst/>
                      </a:endParaRPr>
                    </a:p>
                  </a:txBody>
                  <a:tcPr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477"/>
                        </a:lnSpc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</a:t>
                      </a:r>
                      <a:r>
                        <a:rPr lang="en-US" sz="1100" b="0" i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  <a:endParaRPr lang="en-US" b="0" i="0">
                        <a:effectLst/>
                      </a:endParaRPr>
                    </a:p>
                  </a:txBody>
                  <a:tcPr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477"/>
                        </a:lnSpc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</a:t>
                      </a:r>
                      <a:r>
                        <a:rPr lang="en-US" sz="1100" b="0" i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  <a:endParaRPr lang="en-US" b="0" i="0">
                        <a:effectLst/>
                      </a:endParaRPr>
                    </a:p>
                  </a:txBody>
                  <a:tcPr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477"/>
                        </a:lnSpc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29.00</a:t>
                      </a:r>
                      <a:r>
                        <a:rPr lang="en-US" sz="1100" b="0" i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  <a:endParaRPr lang="en-US" b="0" i="0">
                        <a:effectLst/>
                      </a:endParaRPr>
                    </a:p>
                  </a:txBody>
                  <a:tcPr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01481764"/>
                  </a:ext>
                </a:extLst>
              </a:tr>
              <a:tr h="258398"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477"/>
                        </a:lnSpc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ELAC </a:t>
                      </a:r>
                      <a:r>
                        <a:rPr lang="en-US" sz="1100" b="0" i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  <a:endParaRPr lang="en-US" b="0" i="0">
                        <a:effectLst/>
                      </a:endParaRPr>
                    </a:p>
                  </a:txBody>
                  <a:tcPr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477"/>
                        </a:lnSpc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7</a:t>
                      </a:r>
                      <a:r>
                        <a:rPr lang="en-US" sz="1100" b="0" i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  <a:endParaRPr lang="en-US" b="0" i="0">
                        <a:effectLst/>
                      </a:endParaRPr>
                    </a:p>
                  </a:txBody>
                  <a:tcPr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477"/>
                        </a:lnSpc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14</a:t>
                      </a:r>
                      <a:r>
                        <a:rPr lang="en-US" sz="1100" b="0" i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  <a:endParaRPr lang="en-US" b="0" i="0">
                        <a:effectLst/>
                      </a:endParaRPr>
                    </a:p>
                  </a:txBody>
                  <a:tcPr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477"/>
                        </a:lnSpc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6</a:t>
                      </a:r>
                      <a:r>
                        <a:rPr lang="en-US" sz="1100" b="0" i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  <a:endParaRPr lang="en-US" b="0" i="0">
                        <a:effectLst/>
                      </a:endParaRPr>
                    </a:p>
                  </a:txBody>
                  <a:tcPr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477"/>
                        </a:lnSpc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</a:t>
                      </a:r>
                      <a:r>
                        <a:rPr lang="en-US" sz="1100" b="0" i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  <a:endParaRPr lang="en-US" b="0" i="0">
                        <a:effectLst/>
                      </a:endParaRPr>
                    </a:p>
                  </a:txBody>
                  <a:tcPr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477"/>
                        </a:lnSpc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30.00</a:t>
                      </a:r>
                      <a:r>
                        <a:rPr lang="en-US" sz="1100" b="0" i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  <a:endParaRPr lang="en-US" b="0" i="0">
                        <a:effectLst/>
                      </a:endParaRPr>
                    </a:p>
                  </a:txBody>
                  <a:tcPr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83042925"/>
                  </a:ext>
                </a:extLst>
              </a:tr>
              <a:tr h="258398"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477"/>
                        </a:lnSpc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Fullerton </a:t>
                      </a:r>
                      <a:r>
                        <a:rPr lang="en-US" sz="1100" b="0" i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  <a:endParaRPr lang="en-US" b="0" i="0">
                        <a:effectLst/>
                      </a:endParaRPr>
                    </a:p>
                  </a:txBody>
                  <a:tcPr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477"/>
                        </a:lnSpc>
                        <a:buNone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</a:t>
                      </a:r>
                      <a:r>
                        <a:rPr lang="en-US" sz="1100" b="0" i="0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  <a:endParaRPr lang="en-US" b="0" i="0" dirty="0">
                        <a:effectLst/>
                      </a:endParaRPr>
                    </a:p>
                  </a:txBody>
                  <a:tcPr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477"/>
                        </a:lnSpc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</a:t>
                      </a:r>
                      <a:r>
                        <a:rPr lang="en-US" sz="1100" b="0" i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  <a:endParaRPr lang="en-US" b="0" i="0">
                        <a:effectLst/>
                      </a:endParaRPr>
                    </a:p>
                  </a:txBody>
                  <a:tcPr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477"/>
                        </a:lnSpc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</a:t>
                      </a:r>
                      <a:r>
                        <a:rPr lang="en-US" sz="1100" b="0" i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  <a:endParaRPr lang="en-US" b="0" i="0">
                        <a:effectLst/>
                      </a:endParaRPr>
                    </a:p>
                  </a:txBody>
                  <a:tcPr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477"/>
                        </a:lnSpc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</a:t>
                      </a:r>
                      <a:r>
                        <a:rPr lang="en-US" sz="1100" b="0" i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  <a:endParaRPr lang="en-US" b="0" i="0">
                        <a:effectLst/>
                      </a:endParaRPr>
                    </a:p>
                  </a:txBody>
                  <a:tcPr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477"/>
                        </a:lnSpc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11.00</a:t>
                      </a:r>
                      <a:r>
                        <a:rPr lang="en-US" sz="1100" b="0" i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  <a:endParaRPr lang="en-US" b="0" i="0">
                        <a:effectLst/>
                      </a:endParaRPr>
                    </a:p>
                  </a:txBody>
                  <a:tcPr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26739533"/>
                  </a:ext>
                </a:extLst>
              </a:tr>
              <a:tr h="258398"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477"/>
                        </a:lnSpc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Moreno Valley College </a:t>
                      </a:r>
                      <a:r>
                        <a:rPr lang="en-US" sz="1100" b="0" i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  <a:endParaRPr lang="en-US" b="0" i="0">
                        <a:effectLst/>
                      </a:endParaRPr>
                    </a:p>
                  </a:txBody>
                  <a:tcPr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477"/>
                        </a:lnSpc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</a:t>
                      </a:r>
                      <a:r>
                        <a:rPr lang="en-US" sz="1100" b="0" i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  <a:endParaRPr lang="en-US" b="0" i="0">
                        <a:effectLst/>
                      </a:endParaRPr>
                    </a:p>
                  </a:txBody>
                  <a:tcPr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477"/>
                        </a:lnSpc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5</a:t>
                      </a:r>
                      <a:r>
                        <a:rPr lang="en-US" sz="1100" b="0" i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  <a:endParaRPr lang="en-US" b="0" i="0">
                        <a:effectLst/>
                      </a:endParaRPr>
                    </a:p>
                  </a:txBody>
                  <a:tcPr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477"/>
                        </a:lnSpc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</a:t>
                      </a:r>
                      <a:r>
                        <a:rPr lang="en-US" sz="1100" b="0" i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  <a:endParaRPr lang="en-US" b="0" i="0">
                        <a:effectLst/>
                      </a:endParaRPr>
                    </a:p>
                  </a:txBody>
                  <a:tcPr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477"/>
                        </a:lnSpc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</a:t>
                      </a:r>
                      <a:r>
                        <a:rPr lang="en-US" sz="1100" b="0" i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  <a:endParaRPr lang="en-US" b="0" i="0">
                        <a:effectLst/>
                      </a:endParaRPr>
                    </a:p>
                  </a:txBody>
                  <a:tcPr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477"/>
                        </a:lnSpc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15.00</a:t>
                      </a:r>
                      <a:r>
                        <a:rPr lang="en-US" sz="1100" b="0" i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  <a:endParaRPr lang="en-US" b="0" i="0">
                        <a:effectLst/>
                      </a:endParaRPr>
                    </a:p>
                  </a:txBody>
                  <a:tcPr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20315425"/>
                  </a:ext>
                </a:extLst>
              </a:tr>
              <a:tr h="258398"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477"/>
                        </a:lnSpc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Mt SAC </a:t>
                      </a:r>
                      <a:r>
                        <a:rPr lang="en-US" sz="1100" b="0" i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  <a:endParaRPr lang="en-US" b="0" i="0">
                        <a:effectLst/>
                      </a:endParaRPr>
                    </a:p>
                  </a:txBody>
                  <a:tcPr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477"/>
                        </a:lnSpc>
                        <a:buNone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</a:t>
                      </a:r>
                      <a:r>
                        <a:rPr lang="en-US" sz="1100" b="0" i="0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  <a:endParaRPr lang="en-US" b="0" i="0" dirty="0">
                        <a:effectLst/>
                      </a:endParaRPr>
                    </a:p>
                  </a:txBody>
                  <a:tcPr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477"/>
                        </a:lnSpc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7</a:t>
                      </a:r>
                      <a:r>
                        <a:rPr lang="en-US" sz="1100" b="0" i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  <a:endParaRPr lang="en-US" b="0" i="0">
                        <a:effectLst/>
                      </a:endParaRPr>
                    </a:p>
                  </a:txBody>
                  <a:tcPr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477"/>
                        </a:lnSpc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</a:t>
                      </a:r>
                      <a:r>
                        <a:rPr lang="en-US" sz="1100" b="0" i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  <a:endParaRPr lang="en-US" b="0" i="0">
                        <a:effectLst/>
                      </a:endParaRPr>
                    </a:p>
                  </a:txBody>
                  <a:tcPr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477"/>
                        </a:lnSpc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</a:t>
                      </a:r>
                      <a:r>
                        <a:rPr lang="en-US" sz="1100" b="0" i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  <a:endParaRPr lang="en-US" b="0" i="0">
                        <a:effectLst/>
                      </a:endParaRPr>
                    </a:p>
                  </a:txBody>
                  <a:tcPr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477"/>
                        </a:lnSpc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16.00</a:t>
                      </a:r>
                      <a:r>
                        <a:rPr lang="en-US" sz="1100" b="0" i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  <a:endParaRPr lang="en-US" b="0" i="0">
                        <a:effectLst/>
                      </a:endParaRPr>
                    </a:p>
                  </a:txBody>
                  <a:tcPr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14002198"/>
                  </a:ext>
                </a:extLst>
              </a:tr>
              <a:tr h="258398"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477"/>
                        </a:lnSpc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SAC </a:t>
                      </a:r>
                      <a:r>
                        <a:rPr lang="en-US" sz="1100" b="0" i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  <a:endParaRPr lang="en-US" b="0" i="0">
                        <a:effectLst/>
                      </a:endParaRPr>
                    </a:p>
                  </a:txBody>
                  <a:tcPr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477"/>
                        </a:lnSpc>
                        <a:buNone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6</a:t>
                      </a:r>
                      <a:r>
                        <a:rPr lang="en-US" sz="1100" b="0" i="0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  <a:endParaRPr lang="en-US" b="0" i="0" dirty="0">
                        <a:effectLst/>
                      </a:endParaRPr>
                    </a:p>
                  </a:txBody>
                  <a:tcPr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477"/>
                        </a:lnSpc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</a:t>
                      </a:r>
                      <a:r>
                        <a:rPr lang="en-US" sz="1100" b="0" i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  <a:endParaRPr lang="en-US" b="0" i="0">
                        <a:effectLst/>
                      </a:endParaRPr>
                    </a:p>
                  </a:txBody>
                  <a:tcPr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477"/>
                        </a:lnSpc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</a:t>
                      </a:r>
                      <a:r>
                        <a:rPr lang="en-US" sz="1100" b="0" i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  <a:endParaRPr lang="en-US" b="0" i="0">
                        <a:effectLst/>
                      </a:endParaRPr>
                    </a:p>
                  </a:txBody>
                  <a:tcPr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477"/>
                        </a:lnSpc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</a:t>
                      </a:r>
                      <a:r>
                        <a:rPr lang="en-US" sz="1100" b="0" i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  <a:endParaRPr lang="en-US" b="0" i="0">
                        <a:effectLst/>
                      </a:endParaRPr>
                    </a:p>
                  </a:txBody>
                  <a:tcPr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477"/>
                        </a:lnSpc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13.00</a:t>
                      </a:r>
                      <a:r>
                        <a:rPr lang="en-US" sz="1100" b="0" i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  <a:endParaRPr lang="en-US" b="0" i="0">
                        <a:effectLst/>
                      </a:endParaRPr>
                    </a:p>
                  </a:txBody>
                  <a:tcPr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45197630"/>
                  </a:ext>
                </a:extLst>
              </a:tr>
              <a:tr h="258398"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477"/>
                        </a:lnSpc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Saddleback </a:t>
                      </a:r>
                      <a:r>
                        <a:rPr lang="en-US" sz="1100" b="0" i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  <a:endParaRPr lang="en-US" b="0" i="0">
                        <a:effectLst/>
                      </a:endParaRPr>
                    </a:p>
                  </a:txBody>
                  <a:tcPr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477"/>
                        </a:lnSpc>
                        <a:buNone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6</a:t>
                      </a:r>
                      <a:r>
                        <a:rPr lang="en-US" sz="1100" b="0" i="0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  <a:endParaRPr lang="en-US" b="0" i="0" dirty="0">
                        <a:effectLst/>
                      </a:endParaRPr>
                    </a:p>
                  </a:txBody>
                  <a:tcPr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477"/>
                        </a:lnSpc>
                        <a:buNone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6</a:t>
                      </a:r>
                      <a:r>
                        <a:rPr lang="en-US" sz="1100" b="0" i="0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  <a:endParaRPr lang="en-US" b="0" i="0" dirty="0">
                        <a:effectLst/>
                      </a:endParaRPr>
                    </a:p>
                  </a:txBody>
                  <a:tcPr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477"/>
                        </a:lnSpc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</a:t>
                      </a:r>
                      <a:r>
                        <a:rPr lang="en-US" sz="1100" b="0" i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  <a:endParaRPr lang="en-US" b="0" i="0">
                        <a:effectLst/>
                      </a:endParaRPr>
                    </a:p>
                  </a:txBody>
                  <a:tcPr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477"/>
                        </a:lnSpc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</a:t>
                      </a:r>
                      <a:r>
                        <a:rPr lang="en-US" sz="1100" b="0" i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  <a:endParaRPr lang="en-US" b="0" i="0">
                        <a:effectLst/>
                      </a:endParaRPr>
                    </a:p>
                  </a:txBody>
                  <a:tcPr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477"/>
                        </a:lnSpc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18.00</a:t>
                      </a:r>
                      <a:r>
                        <a:rPr lang="en-US" sz="1100" b="0" i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  <a:endParaRPr lang="en-US" b="0" i="0">
                        <a:effectLst/>
                      </a:endParaRPr>
                    </a:p>
                  </a:txBody>
                  <a:tcPr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9909027"/>
                  </a:ext>
                </a:extLst>
              </a:tr>
              <a:tr h="258398"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477"/>
                        </a:lnSpc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San Diego Mesa </a:t>
                      </a:r>
                      <a:r>
                        <a:rPr lang="en-US" sz="1100" b="0" i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  <a:endParaRPr lang="en-US" b="0" i="0">
                        <a:effectLst/>
                      </a:endParaRPr>
                    </a:p>
                  </a:txBody>
                  <a:tcPr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477"/>
                        </a:lnSpc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5</a:t>
                      </a:r>
                      <a:r>
                        <a:rPr lang="en-US" sz="1100" b="0" i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  <a:endParaRPr lang="en-US" b="0" i="0">
                        <a:effectLst/>
                      </a:endParaRPr>
                    </a:p>
                  </a:txBody>
                  <a:tcPr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477"/>
                        </a:lnSpc>
                        <a:buNone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5</a:t>
                      </a:r>
                      <a:r>
                        <a:rPr lang="en-US" sz="1100" b="0" i="0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  <a:endParaRPr lang="en-US" b="0" i="0" dirty="0">
                        <a:effectLst/>
                      </a:endParaRPr>
                    </a:p>
                  </a:txBody>
                  <a:tcPr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477"/>
                        </a:lnSpc>
                        <a:buNone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</a:t>
                      </a:r>
                      <a:r>
                        <a:rPr lang="en-US" sz="1100" b="0" i="0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  <a:endParaRPr lang="en-US" b="0" i="0" dirty="0">
                        <a:effectLst/>
                      </a:endParaRPr>
                    </a:p>
                  </a:txBody>
                  <a:tcPr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477"/>
                        </a:lnSpc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</a:t>
                      </a:r>
                      <a:r>
                        <a:rPr lang="en-US" sz="1100" b="0" i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  <a:endParaRPr lang="en-US" b="0" i="0">
                        <a:effectLst/>
                      </a:endParaRPr>
                    </a:p>
                  </a:txBody>
                  <a:tcPr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477"/>
                        </a:lnSpc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14.00</a:t>
                      </a:r>
                      <a:r>
                        <a:rPr lang="en-US" sz="1100" b="0" i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  <a:endParaRPr lang="en-US" b="0" i="0">
                        <a:effectLst/>
                      </a:endParaRPr>
                    </a:p>
                  </a:txBody>
                  <a:tcPr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86135914"/>
                  </a:ext>
                </a:extLst>
              </a:tr>
              <a:tr h="258398"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477"/>
                        </a:lnSpc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Santa Monica </a:t>
                      </a:r>
                      <a:r>
                        <a:rPr lang="en-US" sz="1100" b="0" i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  <a:endParaRPr lang="en-US" b="0" i="0">
                        <a:effectLst/>
                      </a:endParaRPr>
                    </a:p>
                  </a:txBody>
                  <a:tcPr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477"/>
                        </a:lnSpc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</a:t>
                      </a:r>
                      <a:r>
                        <a:rPr lang="en-US" sz="1100" b="0" i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  <a:endParaRPr lang="en-US" b="0" i="0">
                        <a:effectLst/>
                      </a:endParaRPr>
                    </a:p>
                  </a:txBody>
                  <a:tcPr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477"/>
                        </a:lnSpc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</a:t>
                      </a:r>
                      <a:r>
                        <a:rPr lang="en-US" sz="1100" b="0" i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  <a:endParaRPr lang="en-US" b="0" i="0">
                        <a:effectLst/>
                      </a:endParaRPr>
                    </a:p>
                  </a:txBody>
                  <a:tcPr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477"/>
                        </a:lnSpc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</a:t>
                      </a:r>
                      <a:r>
                        <a:rPr lang="en-US" sz="1100" b="0" i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  <a:endParaRPr lang="en-US" b="0" i="0">
                        <a:effectLst/>
                      </a:endParaRPr>
                    </a:p>
                  </a:txBody>
                  <a:tcPr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477"/>
                        </a:lnSpc>
                        <a:buNone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</a:t>
                      </a:r>
                      <a:r>
                        <a:rPr lang="en-US" sz="1100" b="0" i="0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  <a:endParaRPr lang="en-US" b="0" i="0" dirty="0">
                        <a:effectLst/>
                      </a:endParaRPr>
                    </a:p>
                  </a:txBody>
                  <a:tcPr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477"/>
                        </a:lnSpc>
                        <a:buNone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12.00</a:t>
                      </a:r>
                      <a:r>
                        <a:rPr lang="en-US" sz="1100" b="0" i="0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  <a:endParaRPr lang="en-US" b="0" i="0" dirty="0">
                        <a:effectLst/>
                      </a:endParaRPr>
                    </a:p>
                  </a:txBody>
                  <a:tcPr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84883807"/>
                  </a:ext>
                </a:extLst>
              </a:tr>
              <a:tr h="258398"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477"/>
                        </a:lnSpc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SCC </a:t>
                      </a:r>
                      <a:r>
                        <a:rPr lang="en-US" sz="1100" b="0" i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  <a:endParaRPr lang="en-US" b="0" i="0">
                        <a:effectLst/>
                      </a:endParaRPr>
                    </a:p>
                  </a:txBody>
                  <a:tcPr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477"/>
                        </a:lnSpc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</a:t>
                      </a:r>
                      <a:r>
                        <a:rPr lang="en-US" sz="1100" b="0" i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  <a:endParaRPr lang="en-US" b="0" i="0">
                        <a:effectLst/>
                      </a:endParaRPr>
                    </a:p>
                  </a:txBody>
                  <a:tcPr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477"/>
                        </a:lnSpc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6</a:t>
                      </a:r>
                      <a:r>
                        <a:rPr lang="en-US" sz="1100" b="0" i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  <a:endParaRPr lang="en-US" b="0" i="0">
                        <a:effectLst/>
                      </a:endParaRPr>
                    </a:p>
                  </a:txBody>
                  <a:tcPr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477"/>
                        </a:lnSpc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</a:t>
                      </a:r>
                      <a:r>
                        <a:rPr lang="en-US" sz="1100" b="0" i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  <a:endParaRPr lang="en-US" b="0" i="0">
                        <a:effectLst/>
                      </a:endParaRPr>
                    </a:p>
                  </a:txBody>
                  <a:tcPr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477"/>
                        </a:lnSpc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</a:t>
                      </a:r>
                      <a:r>
                        <a:rPr lang="en-US" sz="1100" b="0" i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  <a:endParaRPr lang="en-US" b="0" i="0">
                        <a:effectLst/>
                      </a:endParaRPr>
                    </a:p>
                  </a:txBody>
                  <a:tcPr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477"/>
                        </a:lnSpc>
                        <a:buNone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15.00</a:t>
                      </a:r>
                      <a:r>
                        <a:rPr lang="en-US" sz="1100" b="0" i="0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  <a:endParaRPr lang="en-US" b="0" i="0" dirty="0">
                        <a:effectLst/>
                      </a:endParaRPr>
                    </a:p>
                  </a:txBody>
                  <a:tcPr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810460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136099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A86EFD-5C3B-B0A5-77AB-FCB6F6F9F9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50ABCA-417E-1A4D-321D-FE8BB5CB0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0016E-99F8-9347-A961-82CC4417FFA5}" type="slidenum">
              <a:rPr lang="en-US" altLang="en-US" smtClean="0"/>
              <a:pPr/>
              <a:t>5</a:t>
            </a:fld>
            <a:endParaRPr lang="en-US" alt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DA6CAD9-ABB5-E288-1973-0CD5C694E1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089" y="65422"/>
            <a:ext cx="1647757" cy="1504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A433A05-443F-617E-9C69-EAB1A2D31AA0}"/>
              </a:ext>
            </a:extLst>
          </p:cNvPr>
          <p:cNvSpPr txBox="1"/>
          <p:nvPr/>
        </p:nvSpPr>
        <p:spPr>
          <a:xfrm>
            <a:off x="197318" y="1908729"/>
            <a:ext cx="824403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Bef>
                <a:spcPts val="750"/>
              </a:spcBef>
              <a:spcAft>
                <a:spcPts val="600"/>
              </a:spcAft>
            </a:pPr>
            <a:r>
              <a:rPr lang="en-US" sz="2000" b="0" i="0" dirty="0">
                <a:solidFill>
                  <a:srgbClr val="001D35"/>
                </a:solidFill>
                <a:effectLst/>
                <a:latin typeface="Abadi" panose="020B0604020104020204" pitchFamily="34" charset="0"/>
              </a:rPr>
              <a:t>	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FBD8325E-4B43-6A52-1BD2-D2FE66EEA039}"/>
              </a:ext>
            </a:extLst>
          </p:cNvPr>
          <p:cNvGraphicFramePr>
            <a:graphicFrameLocks noGrp="1"/>
          </p:cNvGraphicFramePr>
          <p:nvPr/>
        </p:nvGraphicFramePr>
        <p:xfrm>
          <a:off x="2726391" y="469899"/>
          <a:ext cx="4760259" cy="59182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29435">
                  <a:extLst>
                    <a:ext uri="{9D8B030D-6E8A-4147-A177-3AD203B41FA5}">
                      <a16:colId xmlns:a16="http://schemas.microsoft.com/office/drawing/2014/main" val="1657157379"/>
                    </a:ext>
                  </a:extLst>
                </a:gridCol>
                <a:gridCol w="2330824">
                  <a:extLst>
                    <a:ext uri="{9D8B030D-6E8A-4147-A177-3AD203B41FA5}">
                      <a16:colId xmlns:a16="http://schemas.microsoft.com/office/drawing/2014/main" val="1727077747"/>
                    </a:ext>
                  </a:extLst>
                </a:gridCol>
              </a:tblGrid>
              <a:tr h="711699"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275"/>
                        </a:lnSpc>
                        <a:buNone/>
                      </a:pPr>
                      <a:r>
                        <a:rPr lang="en-US" sz="1100" b="0" i="0">
                          <a:effectLst/>
                          <a:latin typeface="Aptos" panose="020B0004020202020204" pitchFamily="34" charset="0"/>
                        </a:rPr>
                        <a:t>Current Membership of SAC College Council   </a:t>
                      </a:r>
                      <a:endParaRPr lang="en-US" b="0" i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275"/>
                        </a:lnSpc>
                        <a:buNone/>
                      </a:pPr>
                      <a:r>
                        <a:rPr lang="en-US" sz="1100" b="0" i="0" dirty="0">
                          <a:effectLst/>
                          <a:latin typeface="Aptos" panose="020B0004020202020204" pitchFamily="34" charset="0"/>
                        </a:rPr>
                        <a:t>Recommendation for Updated Membership of SAC College Council </a:t>
                      </a:r>
                      <a:endParaRPr lang="en-US" b="0" i="0" dirty="0"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3676239"/>
                  </a:ext>
                </a:extLst>
              </a:tr>
              <a:tr h="399128">
                <a:tc>
                  <a:txBody>
                    <a:bodyPr/>
                    <a:lstStyle/>
                    <a:p>
                      <a:pPr marL="0" marR="0" lvl="0" indent="0" algn="l" defTabSz="685800" rtl="0" eaLnBrk="1" fontAlgn="base" latinLnBrk="0" hangingPunct="1">
                        <a:lnSpc>
                          <a:spcPts val="127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President (only votes in a tie) </a:t>
                      </a:r>
                      <a:endParaRPr kumimoji="0" lang="en-US" sz="13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l" rtl="0" fontAlgn="base">
                        <a:lnSpc>
                          <a:spcPts val="1275"/>
                        </a:lnSpc>
                        <a:buNone/>
                      </a:pPr>
                      <a:endParaRPr lang="en-US" b="0" i="0" dirty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275"/>
                        </a:lnSpc>
                        <a:buNone/>
                      </a:pPr>
                      <a:r>
                        <a:rPr lang="en-US" sz="1100" b="0" i="0">
                          <a:effectLst/>
                          <a:latin typeface="Aptos" panose="020B0004020202020204" pitchFamily="34" charset="0"/>
                        </a:rPr>
                        <a:t>President (only votes in a tie) </a:t>
                      </a:r>
                      <a:endParaRPr lang="en-US" b="0" i="0"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8391087"/>
                  </a:ext>
                </a:extLst>
              </a:tr>
              <a:tr h="1156665">
                <a:tc>
                  <a:txBody>
                    <a:bodyPr/>
                    <a:lstStyle/>
                    <a:p>
                      <a:pPr marL="0" marR="0" lvl="0" indent="0" algn="l" defTabSz="685800" rtl="0" eaLnBrk="1" fontAlgn="base" latinLnBrk="0" hangingPunct="1">
                        <a:lnSpc>
                          <a:spcPts val="127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Administrators: </a:t>
                      </a:r>
                      <a:endParaRPr kumimoji="0" lang="en-US" sz="13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685800" rtl="0" eaLnBrk="1" fontAlgn="base" latinLnBrk="0" hangingPunct="1">
                        <a:lnSpc>
                          <a:spcPts val="127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VP, AA </a:t>
                      </a:r>
                      <a:endParaRPr kumimoji="0" lang="en-US" sz="13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685800" rtl="0" eaLnBrk="1" fontAlgn="base" latinLnBrk="0" hangingPunct="1">
                        <a:lnSpc>
                          <a:spcPts val="127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VP, AS </a:t>
                      </a:r>
                      <a:endParaRPr kumimoji="0" lang="en-US" sz="13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685800" rtl="0" eaLnBrk="1" fontAlgn="base" latinLnBrk="0" hangingPunct="1">
                        <a:lnSpc>
                          <a:spcPts val="127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VP, CE </a:t>
                      </a:r>
                      <a:endParaRPr kumimoji="0" lang="en-US" sz="13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685800" rtl="0" eaLnBrk="1" fontAlgn="base" latinLnBrk="0" hangingPunct="1">
                        <a:lnSpc>
                          <a:spcPts val="127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VP, SS </a:t>
                      </a:r>
                      <a:endParaRPr kumimoji="0" lang="en-US" sz="13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685800" rtl="0" eaLnBrk="1" fontAlgn="base" latinLnBrk="0" hangingPunct="1">
                        <a:lnSpc>
                          <a:spcPts val="127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Academic Affairs Manager </a:t>
                      </a:r>
                      <a:endParaRPr kumimoji="0" lang="en-US" sz="13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685800" rtl="0" eaLnBrk="1" fontAlgn="base" latinLnBrk="0" hangingPunct="1">
                        <a:lnSpc>
                          <a:spcPts val="127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Student Services Manager </a:t>
                      </a:r>
                      <a:endParaRPr kumimoji="0" lang="en-US" sz="13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r" defTabSz="685800" rtl="0" eaLnBrk="1" fontAlgn="base" latinLnBrk="0" hangingPunct="1">
                        <a:lnSpc>
                          <a:spcPts val="127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6</a:t>
                      </a:r>
                      <a:endParaRPr lang="en-US" b="0" i="0" dirty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275"/>
                        </a:lnSpc>
                        <a:buNone/>
                      </a:pPr>
                      <a:r>
                        <a:rPr lang="en-US" sz="1100" b="0" i="0" dirty="0">
                          <a:effectLst/>
                          <a:latin typeface="Aptos" panose="020B0004020202020204" pitchFamily="34" charset="0"/>
                        </a:rPr>
                        <a:t>Administrators: </a:t>
                      </a:r>
                      <a:endParaRPr lang="en-US" b="0" i="0" dirty="0">
                        <a:effectLst/>
                      </a:endParaRPr>
                    </a:p>
                    <a:p>
                      <a:pPr algn="l" rtl="0" fontAlgn="base">
                        <a:lnSpc>
                          <a:spcPts val="1275"/>
                        </a:lnSpc>
                        <a:buNone/>
                      </a:pPr>
                      <a:r>
                        <a:rPr lang="en-US" sz="1100" b="0" i="0" dirty="0">
                          <a:effectLst/>
                          <a:latin typeface="Aptos" panose="020B0004020202020204" pitchFamily="34" charset="0"/>
                        </a:rPr>
                        <a:t>VP, AA (or designee) </a:t>
                      </a:r>
                      <a:endParaRPr lang="en-US" b="0" i="0" dirty="0">
                        <a:effectLst/>
                      </a:endParaRPr>
                    </a:p>
                    <a:p>
                      <a:pPr algn="l" rtl="0" fontAlgn="base">
                        <a:lnSpc>
                          <a:spcPts val="1275"/>
                        </a:lnSpc>
                        <a:buNone/>
                      </a:pPr>
                      <a:r>
                        <a:rPr lang="en-US" sz="1100" b="0" i="0" dirty="0">
                          <a:effectLst/>
                          <a:latin typeface="Aptos" panose="020B0004020202020204" pitchFamily="34" charset="0"/>
                        </a:rPr>
                        <a:t>VP, AS (or designee) </a:t>
                      </a:r>
                      <a:endParaRPr lang="en-US" b="0" i="0" dirty="0">
                        <a:effectLst/>
                      </a:endParaRPr>
                    </a:p>
                    <a:p>
                      <a:pPr algn="l" rtl="0" fontAlgn="base">
                        <a:lnSpc>
                          <a:spcPts val="1275"/>
                        </a:lnSpc>
                        <a:buNone/>
                      </a:pPr>
                      <a:r>
                        <a:rPr lang="en-US" sz="1100" b="0" i="0" dirty="0">
                          <a:effectLst/>
                          <a:latin typeface="Aptos" panose="020B0004020202020204" pitchFamily="34" charset="0"/>
                        </a:rPr>
                        <a:t>VP, CE (or designee) </a:t>
                      </a:r>
                      <a:endParaRPr lang="en-US" b="0" i="0" dirty="0">
                        <a:effectLst/>
                      </a:endParaRPr>
                    </a:p>
                    <a:p>
                      <a:pPr algn="l" rtl="0" fontAlgn="base">
                        <a:lnSpc>
                          <a:spcPts val="1275"/>
                        </a:lnSpc>
                        <a:buNone/>
                      </a:pPr>
                      <a:r>
                        <a:rPr lang="en-US" sz="1100" b="0" i="0" dirty="0">
                          <a:effectLst/>
                          <a:latin typeface="Aptos" panose="020B0004020202020204" pitchFamily="34" charset="0"/>
                        </a:rPr>
                        <a:t>VP, SS (or designee) </a:t>
                      </a:r>
                      <a:endParaRPr lang="en-US" b="0" i="0" dirty="0">
                        <a:effectLst/>
                      </a:endParaRPr>
                    </a:p>
                    <a:p>
                      <a:pPr algn="l" rtl="0" fontAlgn="base">
                        <a:lnSpc>
                          <a:spcPts val="1275"/>
                        </a:lnSpc>
                        <a:buNone/>
                      </a:pPr>
                      <a:r>
                        <a:rPr lang="en-US" sz="1100" b="0" i="0" dirty="0">
                          <a:effectLst/>
                          <a:latin typeface="Aptos" panose="020B0004020202020204" pitchFamily="34" charset="0"/>
                        </a:rPr>
                        <a:t> </a:t>
                      </a:r>
                      <a:endParaRPr lang="en-US" b="0" i="0" dirty="0">
                        <a:effectLst/>
                      </a:endParaRPr>
                    </a:p>
                    <a:p>
                      <a:pPr algn="l" rtl="0" fontAlgn="base">
                        <a:lnSpc>
                          <a:spcPts val="1275"/>
                        </a:lnSpc>
                        <a:buNone/>
                      </a:pPr>
                      <a:r>
                        <a:rPr lang="en-US" sz="1100" b="0" i="0" dirty="0">
                          <a:effectLst/>
                          <a:latin typeface="Aptos" panose="020B0004020202020204" pitchFamily="34" charset="0"/>
                        </a:rPr>
                        <a:t> </a:t>
                      </a:r>
                      <a:endParaRPr lang="en-US" b="0" i="0" dirty="0">
                        <a:effectLst/>
                      </a:endParaRPr>
                    </a:p>
                    <a:p>
                      <a:pPr algn="r" rtl="0" fontAlgn="base">
                        <a:lnSpc>
                          <a:spcPts val="1275"/>
                        </a:lnSpc>
                        <a:buNone/>
                      </a:pPr>
                      <a:r>
                        <a:rPr lang="en-US" sz="1100" b="0" i="0" dirty="0">
                          <a:effectLst/>
                          <a:latin typeface="Aptos" panose="020B0004020202020204" pitchFamily="34" charset="0"/>
                        </a:rPr>
                        <a:t>4</a:t>
                      </a:r>
                      <a:endParaRPr lang="en-US" b="0" i="0" dirty="0"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6647005"/>
                  </a:ext>
                </a:extLst>
              </a:tr>
              <a:tr h="880699">
                <a:tc>
                  <a:txBody>
                    <a:bodyPr/>
                    <a:lstStyle/>
                    <a:p>
                      <a:pPr marL="0" marR="0" lvl="0" indent="0" algn="l" defTabSz="685800" rtl="0" eaLnBrk="1" fontAlgn="base" latinLnBrk="0" hangingPunct="1">
                        <a:lnSpc>
                          <a:spcPts val="127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Faculty:  </a:t>
                      </a:r>
                      <a:endParaRPr kumimoji="0" lang="en-US" sz="13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685800" rtl="0" eaLnBrk="1" fontAlgn="base" latinLnBrk="0" hangingPunct="1">
                        <a:lnSpc>
                          <a:spcPts val="127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AS President </a:t>
                      </a:r>
                      <a:endParaRPr kumimoji="0" lang="en-US" sz="13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685800" rtl="0" eaLnBrk="1" fontAlgn="base" latinLnBrk="0" hangingPunct="1">
                        <a:lnSpc>
                          <a:spcPts val="127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Faculty Rep </a:t>
                      </a:r>
                      <a:endParaRPr kumimoji="0" lang="en-US" sz="13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685800" rtl="0" eaLnBrk="1" fontAlgn="base" latinLnBrk="0" hangingPunct="1">
                        <a:lnSpc>
                          <a:spcPts val="127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Faculty Rep </a:t>
                      </a:r>
                      <a:endParaRPr kumimoji="0" lang="en-US" sz="13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r" defTabSz="685800" rtl="0" eaLnBrk="1" fontAlgn="base" latinLnBrk="0" hangingPunct="1">
                        <a:lnSpc>
                          <a:spcPts val="127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r" defTabSz="685800" rtl="0" eaLnBrk="1" fontAlgn="base" latinLnBrk="0" hangingPunct="1">
                        <a:lnSpc>
                          <a:spcPts val="127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3</a:t>
                      </a:r>
                      <a:endParaRPr lang="en-US" b="0" i="0" dirty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275"/>
                        </a:lnSpc>
                        <a:buNone/>
                      </a:pPr>
                      <a:r>
                        <a:rPr lang="en-US" sz="1100" b="0" i="0">
                          <a:effectLst/>
                          <a:latin typeface="Aptos" panose="020B0004020202020204" pitchFamily="34" charset="0"/>
                        </a:rPr>
                        <a:t>Faculty: </a:t>
                      </a:r>
                      <a:endParaRPr lang="en-US" b="0" i="0">
                        <a:effectLst/>
                      </a:endParaRPr>
                    </a:p>
                    <a:p>
                      <a:pPr algn="l" rtl="0" fontAlgn="base">
                        <a:lnSpc>
                          <a:spcPts val="1275"/>
                        </a:lnSpc>
                        <a:buNone/>
                      </a:pPr>
                      <a:r>
                        <a:rPr lang="en-US" sz="1100" b="0" i="0">
                          <a:effectLst/>
                          <a:latin typeface="Aptos" panose="020B0004020202020204" pitchFamily="34" charset="0"/>
                        </a:rPr>
                        <a:t>AS President </a:t>
                      </a:r>
                      <a:endParaRPr lang="en-US" b="0" i="0">
                        <a:effectLst/>
                      </a:endParaRPr>
                    </a:p>
                    <a:p>
                      <a:pPr algn="l" rtl="0" fontAlgn="base">
                        <a:lnSpc>
                          <a:spcPts val="1275"/>
                        </a:lnSpc>
                        <a:buNone/>
                      </a:pPr>
                      <a:r>
                        <a:rPr lang="en-US" sz="1100" b="0" i="0">
                          <a:effectLst/>
                          <a:latin typeface="Aptos" panose="020B0004020202020204" pitchFamily="34" charset="0"/>
                        </a:rPr>
                        <a:t>Faculty Rep </a:t>
                      </a:r>
                      <a:endParaRPr lang="en-US" b="0" i="0">
                        <a:effectLst/>
                      </a:endParaRPr>
                    </a:p>
                    <a:p>
                      <a:pPr algn="l" rtl="0" fontAlgn="base">
                        <a:lnSpc>
                          <a:spcPts val="1275"/>
                        </a:lnSpc>
                        <a:buNone/>
                      </a:pPr>
                      <a:r>
                        <a:rPr lang="en-US" sz="1100" b="0" i="0">
                          <a:effectLst/>
                          <a:latin typeface="Aptos" panose="020B0004020202020204" pitchFamily="34" charset="0"/>
                        </a:rPr>
                        <a:t>Faculty Rep </a:t>
                      </a:r>
                      <a:endParaRPr lang="en-US" b="0" i="0">
                        <a:effectLst/>
                      </a:endParaRPr>
                    </a:p>
                    <a:p>
                      <a:pPr algn="l" rtl="0" fontAlgn="base">
                        <a:lnSpc>
                          <a:spcPts val="1275"/>
                        </a:lnSpc>
                        <a:buNone/>
                      </a:pPr>
                      <a:r>
                        <a:rPr lang="en-US" sz="1100" b="0" i="0">
                          <a:effectLst/>
                          <a:latin typeface="Aptos" panose="020B0004020202020204" pitchFamily="34" charset="0"/>
                        </a:rPr>
                        <a:t>Faculty Rep </a:t>
                      </a:r>
                      <a:endParaRPr lang="en-US" b="0" i="0">
                        <a:effectLst/>
                      </a:endParaRPr>
                    </a:p>
                    <a:p>
                      <a:pPr algn="r" rtl="0" fontAlgn="base">
                        <a:lnSpc>
                          <a:spcPts val="1275"/>
                        </a:lnSpc>
                        <a:buNone/>
                      </a:pPr>
                      <a:r>
                        <a:rPr lang="en-US" sz="1100" b="0" i="0">
                          <a:effectLst/>
                          <a:latin typeface="Aptos" panose="020B0004020202020204" pitchFamily="34" charset="0"/>
                        </a:rPr>
                        <a:t>4 </a:t>
                      </a:r>
                      <a:endParaRPr lang="en-US" b="0" i="0"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1734249"/>
                  </a:ext>
                </a:extLst>
              </a:tr>
              <a:tr h="916887"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275"/>
                        </a:lnSpc>
                        <a:buNone/>
                      </a:pPr>
                      <a:r>
                        <a:rPr lang="en-US" sz="1100" b="0" i="0" dirty="0">
                          <a:effectLst/>
                          <a:latin typeface="Aptos" panose="020B0004020202020204" pitchFamily="34" charset="0"/>
                        </a:rPr>
                        <a:t>Classified Professionals: </a:t>
                      </a:r>
                      <a:endParaRPr lang="en-US" sz="1100" b="0" i="0" dirty="0">
                        <a:effectLst/>
                      </a:endParaRPr>
                    </a:p>
                    <a:p>
                      <a:pPr algn="l" rtl="0" fontAlgn="base">
                        <a:lnSpc>
                          <a:spcPts val="1275"/>
                        </a:lnSpc>
                        <a:buNone/>
                      </a:pPr>
                      <a:r>
                        <a:rPr lang="en-US" sz="1100" b="0" i="0" dirty="0">
                          <a:effectLst/>
                          <a:latin typeface="Aptos" panose="020B0004020202020204" pitchFamily="34" charset="0"/>
                        </a:rPr>
                        <a:t>CP Rep 1 </a:t>
                      </a:r>
                      <a:endParaRPr lang="en-US" sz="1100" b="0" i="0" dirty="0">
                        <a:effectLst/>
                      </a:endParaRPr>
                    </a:p>
                    <a:p>
                      <a:pPr algn="l" rtl="0" fontAlgn="base">
                        <a:lnSpc>
                          <a:spcPts val="1275"/>
                        </a:lnSpc>
                        <a:buNone/>
                      </a:pPr>
                      <a:r>
                        <a:rPr lang="en-US" sz="1100" b="0" i="0" dirty="0">
                          <a:effectLst/>
                          <a:latin typeface="Aptos" panose="020B0004020202020204" pitchFamily="34" charset="0"/>
                        </a:rPr>
                        <a:t>CP Rep 2 </a:t>
                      </a:r>
                      <a:endParaRPr lang="en-US" sz="1100" b="0" i="0" dirty="0">
                        <a:effectLst/>
                      </a:endParaRPr>
                    </a:p>
                    <a:p>
                      <a:pPr algn="r" rtl="0" fontAlgn="base">
                        <a:lnSpc>
                          <a:spcPts val="1275"/>
                        </a:lnSpc>
                        <a:buNone/>
                      </a:pPr>
                      <a:endParaRPr lang="en-US" sz="1100" b="0" i="0" dirty="0">
                        <a:effectLst/>
                        <a:latin typeface="Aptos" panose="020B0004020202020204" pitchFamily="34" charset="0"/>
                      </a:endParaRPr>
                    </a:p>
                    <a:p>
                      <a:pPr algn="r" rtl="0" fontAlgn="base">
                        <a:lnSpc>
                          <a:spcPts val="1275"/>
                        </a:lnSpc>
                        <a:buNone/>
                      </a:pPr>
                      <a:r>
                        <a:rPr lang="en-US" sz="1100" b="0" i="0" dirty="0">
                          <a:effectLst/>
                          <a:latin typeface="Aptos" panose="020B0004020202020204" pitchFamily="34" charset="0"/>
                        </a:rPr>
                        <a:t>2 </a:t>
                      </a:r>
                      <a:endParaRPr lang="en-US" b="0" i="0" dirty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275"/>
                        </a:lnSpc>
                        <a:buNone/>
                      </a:pPr>
                      <a:r>
                        <a:rPr lang="en-US" sz="1100" b="0" i="0" dirty="0">
                          <a:effectLst/>
                          <a:latin typeface="Aptos" panose="020B0004020202020204" pitchFamily="34" charset="0"/>
                        </a:rPr>
                        <a:t>Classified Professionals: </a:t>
                      </a:r>
                      <a:endParaRPr lang="en-US" b="0" i="0" dirty="0">
                        <a:effectLst/>
                      </a:endParaRPr>
                    </a:p>
                    <a:p>
                      <a:pPr algn="l" rtl="0" fontAlgn="base">
                        <a:lnSpc>
                          <a:spcPts val="1275"/>
                        </a:lnSpc>
                        <a:buNone/>
                      </a:pPr>
                      <a:r>
                        <a:rPr lang="en-US" sz="1100" b="0" i="0" dirty="0">
                          <a:effectLst/>
                          <a:latin typeface="Aptos" panose="020B0004020202020204" pitchFamily="34" charset="0"/>
                        </a:rPr>
                        <a:t>CP Rep 1 </a:t>
                      </a:r>
                      <a:endParaRPr lang="en-US" b="0" i="0" dirty="0">
                        <a:effectLst/>
                      </a:endParaRPr>
                    </a:p>
                    <a:p>
                      <a:pPr algn="l" rtl="0" fontAlgn="base">
                        <a:lnSpc>
                          <a:spcPts val="1275"/>
                        </a:lnSpc>
                        <a:buNone/>
                      </a:pPr>
                      <a:r>
                        <a:rPr lang="en-US" sz="1100" b="0" i="0" dirty="0">
                          <a:effectLst/>
                          <a:latin typeface="Aptos" panose="020B0004020202020204" pitchFamily="34" charset="0"/>
                        </a:rPr>
                        <a:t>CP Rep 2 </a:t>
                      </a:r>
                      <a:endParaRPr lang="en-US" b="0" i="0" dirty="0">
                        <a:effectLst/>
                      </a:endParaRPr>
                    </a:p>
                    <a:p>
                      <a:pPr algn="l" rtl="0" fontAlgn="base">
                        <a:lnSpc>
                          <a:spcPts val="1275"/>
                        </a:lnSpc>
                        <a:buNone/>
                      </a:pPr>
                      <a:r>
                        <a:rPr lang="en-US" sz="1100" b="0" i="0" dirty="0">
                          <a:effectLst/>
                          <a:latin typeface="Aptos" panose="020B0004020202020204" pitchFamily="34" charset="0"/>
                        </a:rPr>
                        <a:t>CP Rep 3 </a:t>
                      </a:r>
                      <a:endParaRPr lang="en-US" b="0" i="0" dirty="0">
                        <a:effectLst/>
                      </a:endParaRPr>
                    </a:p>
                    <a:p>
                      <a:pPr algn="l" rtl="0" fontAlgn="base">
                        <a:lnSpc>
                          <a:spcPts val="1275"/>
                        </a:lnSpc>
                        <a:buNone/>
                      </a:pPr>
                      <a:r>
                        <a:rPr lang="en-US" sz="1100" b="0" i="0" dirty="0">
                          <a:effectLst/>
                          <a:latin typeface="Aptos" panose="020B0004020202020204" pitchFamily="34" charset="0"/>
                        </a:rPr>
                        <a:t>CP Rep 4 </a:t>
                      </a:r>
                      <a:endParaRPr lang="en-US" b="0" i="0" dirty="0">
                        <a:effectLst/>
                      </a:endParaRPr>
                    </a:p>
                    <a:p>
                      <a:pPr algn="r" rtl="0" fontAlgn="base">
                        <a:lnSpc>
                          <a:spcPts val="1275"/>
                        </a:lnSpc>
                        <a:buNone/>
                      </a:pPr>
                      <a:r>
                        <a:rPr lang="en-US" sz="1100" b="0" i="0" dirty="0">
                          <a:effectLst/>
                          <a:latin typeface="Aptos" panose="020B0004020202020204" pitchFamily="34" charset="0"/>
                        </a:rPr>
                        <a:t>4 </a:t>
                      </a:r>
                      <a:endParaRPr lang="en-US" b="0" i="0" dirty="0"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74511808"/>
                  </a:ext>
                </a:extLst>
              </a:tr>
              <a:tr h="466559">
                <a:tc>
                  <a:txBody>
                    <a:bodyPr/>
                    <a:lstStyle/>
                    <a:p>
                      <a:pPr algn="r" rtl="0" fontAlgn="base">
                        <a:lnSpc>
                          <a:spcPts val="1275"/>
                        </a:lnSpc>
                        <a:buNone/>
                      </a:pPr>
                      <a:r>
                        <a:rPr lang="en-US" sz="1100" b="0" i="0" dirty="0">
                          <a:effectLst/>
                          <a:latin typeface="Aptos" panose="020B0004020202020204" pitchFamily="34" charset="0"/>
                        </a:rPr>
                        <a:t> </a:t>
                      </a:r>
                      <a:endParaRPr lang="en-US" b="0" i="0" dirty="0">
                        <a:effectLst/>
                      </a:endParaRPr>
                    </a:p>
                    <a:p>
                      <a:pPr algn="l" rtl="0" fontAlgn="base">
                        <a:lnSpc>
                          <a:spcPts val="1275"/>
                        </a:lnSpc>
                        <a:buNone/>
                      </a:pPr>
                      <a:r>
                        <a:rPr lang="en-US" sz="1100" b="0" i="0" dirty="0">
                          <a:effectLst/>
                          <a:latin typeface="Aptos" panose="020B0004020202020204" pitchFamily="34" charset="0"/>
                        </a:rPr>
                        <a:t>Students: </a:t>
                      </a:r>
                      <a:endParaRPr lang="en-US" sz="1100" b="0" i="0" dirty="0">
                        <a:effectLst/>
                      </a:endParaRPr>
                    </a:p>
                    <a:p>
                      <a:pPr algn="l" rtl="0" fontAlgn="base">
                        <a:lnSpc>
                          <a:spcPts val="1275"/>
                        </a:lnSpc>
                        <a:buNone/>
                      </a:pPr>
                      <a:r>
                        <a:rPr lang="en-US" sz="1100" b="0" i="0" dirty="0">
                          <a:effectLst/>
                          <a:latin typeface="Aptos" panose="020B0004020202020204" pitchFamily="34" charset="0"/>
                        </a:rPr>
                        <a:t>ASG President </a:t>
                      </a:r>
                      <a:endParaRPr lang="en-US" sz="1100" b="0" i="0" dirty="0">
                        <a:effectLst/>
                      </a:endParaRPr>
                    </a:p>
                    <a:p>
                      <a:pPr algn="l" rtl="0" fontAlgn="base">
                        <a:lnSpc>
                          <a:spcPts val="1275"/>
                        </a:lnSpc>
                        <a:buNone/>
                      </a:pPr>
                      <a:r>
                        <a:rPr lang="en-US" sz="1100" b="0" i="0" dirty="0">
                          <a:effectLst/>
                          <a:latin typeface="Aptos" panose="020B0004020202020204" pitchFamily="34" charset="0"/>
                        </a:rPr>
                        <a:t>ASG Rep </a:t>
                      </a:r>
                      <a:endParaRPr lang="en-US" sz="1100" b="0" i="0" dirty="0">
                        <a:effectLst/>
                      </a:endParaRPr>
                    </a:p>
                    <a:p>
                      <a:pPr algn="r" rtl="0" fontAlgn="base">
                        <a:lnSpc>
                          <a:spcPts val="1275"/>
                        </a:lnSpc>
                        <a:buNone/>
                      </a:pPr>
                      <a:r>
                        <a:rPr lang="en-US" sz="1100" b="0" i="0" dirty="0">
                          <a:effectLst/>
                          <a:latin typeface="Aptos" panose="020B0004020202020204" pitchFamily="34" charset="0"/>
                        </a:rPr>
                        <a:t>2</a:t>
                      </a:r>
                      <a:endParaRPr lang="en-US" b="0" i="0" dirty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275"/>
                        </a:lnSpc>
                        <a:buNone/>
                      </a:pPr>
                      <a:r>
                        <a:rPr lang="en-US" sz="1100" b="0" i="0" dirty="0">
                          <a:effectLst/>
                          <a:latin typeface="Aptos" panose="020B0004020202020204" pitchFamily="34" charset="0"/>
                        </a:rPr>
                        <a:t>Students: </a:t>
                      </a:r>
                      <a:endParaRPr lang="en-US" b="0" i="0" dirty="0">
                        <a:effectLst/>
                      </a:endParaRPr>
                    </a:p>
                    <a:p>
                      <a:pPr algn="l" rtl="0" fontAlgn="base">
                        <a:lnSpc>
                          <a:spcPts val="1275"/>
                        </a:lnSpc>
                        <a:buNone/>
                      </a:pPr>
                      <a:r>
                        <a:rPr lang="en-US" sz="1100" b="0" i="0" dirty="0">
                          <a:effectLst/>
                          <a:latin typeface="Aptos" panose="020B0004020202020204" pitchFamily="34" charset="0"/>
                        </a:rPr>
                        <a:t>ASG President </a:t>
                      </a:r>
                      <a:endParaRPr lang="en-US" b="0" i="0" dirty="0">
                        <a:effectLst/>
                      </a:endParaRPr>
                    </a:p>
                    <a:p>
                      <a:pPr algn="l" rtl="0" fontAlgn="base">
                        <a:lnSpc>
                          <a:spcPts val="1275"/>
                        </a:lnSpc>
                        <a:buNone/>
                      </a:pPr>
                      <a:r>
                        <a:rPr lang="en-US" sz="1100" b="0" i="0" dirty="0">
                          <a:effectLst/>
                          <a:latin typeface="Aptos" panose="020B0004020202020204" pitchFamily="34" charset="0"/>
                        </a:rPr>
                        <a:t>ASG Rep </a:t>
                      </a:r>
                      <a:endParaRPr lang="en-US" b="0" i="0" dirty="0">
                        <a:effectLst/>
                      </a:endParaRPr>
                    </a:p>
                    <a:p>
                      <a:pPr algn="l" rtl="0" fontAlgn="base">
                        <a:lnSpc>
                          <a:spcPts val="1275"/>
                        </a:lnSpc>
                        <a:buNone/>
                      </a:pPr>
                      <a:r>
                        <a:rPr lang="en-US" sz="1100" b="0" i="0" dirty="0">
                          <a:effectLst/>
                          <a:latin typeface="Aptos" panose="020B0004020202020204" pitchFamily="34" charset="0"/>
                        </a:rPr>
                        <a:t>ASG Rep (if available) </a:t>
                      </a:r>
                      <a:endParaRPr lang="en-US" b="0" i="0" dirty="0">
                        <a:effectLst/>
                      </a:endParaRPr>
                    </a:p>
                    <a:p>
                      <a:pPr algn="r" rtl="0" fontAlgn="base">
                        <a:lnSpc>
                          <a:spcPts val="1275"/>
                        </a:lnSpc>
                        <a:buNone/>
                      </a:pPr>
                      <a:r>
                        <a:rPr lang="en-US" sz="1100" b="0" i="0" dirty="0">
                          <a:effectLst/>
                          <a:latin typeface="Aptos" panose="020B0004020202020204" pitchFamily="34" charset="0"/>
                        </a:rPr>
                        <a:t>2-3 </a:t>
                      </a:r>
                      <a:endParaRPr lang="en-US" b="0" i="0" dirty="0"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3728266"/>
                  </a:ext>
                </a:extLst>
              </a:tr>
              <a:tr h="287601">
                <a:tc>
                  <a:txBody>
                    <a:bodyPr/>
                    <a:lstStyle/>
                    <a:p>
                      <a:pPr algn="r" rtl="0" fontAlgn="base">
                        <a:lnSpc>
                          <a:spcPts val="1275"/>
                        </a:lnSpc>
                        <a:buNone/>
                      </a:pPr>
                      <a:r>
                        <a:rPr lang="en-US" sz="1100" b="0" i="0" dirty="0">
                          <a:effectLst/>
                          <a:latin typeface="Aptos" panose="020B0004020202020204" pitchFamily="34" charset="0"/>
                        </a:rPr>
                        <a:t>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0" fontAlgn="base">
                        <a:lnSpc>
                          <a:spcPts val="1275"/>
                        </a:lnSpc>
                        <a:buNone/>
                      </a:pPr>
                      <a:r>
                        <a:rPr lang="en-US" sz="1100" b="0" i="0" dirty="0">
                          <a:effectLst/>
                          <a:latin typeface="Aptos" panose="020B0004020202020204" pitchFamily="34" charset="0"/>
                        </a:rPr>
                        <a:t>14-15</a:t>
                      </a:r>
                      <a:endParaRPr lang="en-US" b="0" i="0" dirty="0"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27508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39146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7555C1-8BA9-F8D8-D6C1-32EADD5CBE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7F4EA8-1310-5B33-6A22-7887404D7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12206" y="6377559"/>
            <a:ext cx="428046" cy="235550"/>
          </a:xfr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Aft>
                <a:spcPts val="600"/>
              </a:spcAft>
              <a:defRPr/>
            </a:pPr>
            <a:fld id="{EEE4AB33-00E2-8A4B-959A-AE7714A1DBC2}" type="slidenum">
              <a:rPr lang="en-US" altLang="en-US" sz="825">
                <a:solidFill>
                  <a:srgbClr val="FFFFFF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6</a:t>
            </a:fld>
            <a:endParaRPr lang="en-US" altLang="en-US" sz="825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B23931C-2BD2-78D6-407A-35AEC04E4A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315" y="79518"/>
            <a:ext cx="8919370" cy="55246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500" b="1" dirty="0">
                <a:ea typeface="Calibri"/>
                <a:cs typeface="Calibri"/>
              </a:rPr>
              <a:t>Upcoming Events</a:t>
            </a:r>
            <a:endParaRPr lang="en-US" sz="2500" dirty="0">
              <a:solidFill>
                <a:srgbClr val="000000"/>
              </a:solidFill>
              <a:latin typeface="Aptos" panose="020B0004020202020204" pitchFamily="34" charset="0"/>
              <a:ea typeface="Calibri"/>
              <a:cs typeface="Calibri"/>
            </a:endParaRPr>
          </a:p>
          <a:p>
            <a:pPr marL="0" indent="0">
              <a:buNone/>
            </a:pPr>
            <a:endParaRPr lang="en-US" sz="2000" b="1" dirty="0">
              <a:ea typeface="Calibri"/>
              <a:cs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B0CEA5-1EFD-2CF8-077C-3174CCF890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4794" y="79518"/>
            <a:ext cx="5820529" cy="6698964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55D64397-1C9D-8EE0-52E3-1F7930367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692" y="365126"/>
            <a:ext cx="7886700" cy="1325563"/>
          </a:xfrm>
        </p:spPr>
        <p:txBody>
          <a:bodyPr/>
          <a:lstStyle/>
          <a:p>
            <a:r>
              <a:rPr lang="en-US" dirty="0"/>
              <a:t>Register Today!</a:t>
            </a:r>
          </a:p>
        </p:txBody>
      </p:sp>
    </p:spTree>
    <p:extLst>
      <p:ext uri="{BB962C8B-B14F-4D97-AF65-F5344CB8AC3E}">
        <p14:creationId xmlns:p14="http://schemas.microsoft.com/office/powerpoint/2010/main" val="40704606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7063C3-457E-3B34-3753-456A7EDC59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FF642A-E8A0-B533-CD97-BE22B7FEDA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012" y="1825624"/>
            <a:ext cx="8901866" cy="484663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3200" b="1" dirty="0"/>
              <a:t>Future Senate meeting</a:t>
            </a:r>
          </a:p>
          <a:p>
            <a:pPr marL="0" indent="0">
              <a:buNone/>
            </a:pPr>
            <a:r>
              <a:rPr lang="en-US" sz="3200" dirty="0"/>
              <a:t>Recommend District Services positions to be approved</a:t>
            </a:r>
          </a:p>
          <a:p>
            <a:pPr marL="0" indent="0">
              <a:buNone/>
            </a:pPr>
            <a:r>
              <a:rPr lang="en-US" sz="3200" dirty="0"/>
              <a:t>Faculty Lead/Coordinator positions and process</a:t>
            </a:r>
          </a:p>
          <a:p>
            <a:pPr marL="0" indent="0">
              <a:buNone/>
            </a:pPr>
            <a:r>
              <a:rPr lang="en-US" sz="3200" dirty="0"/>
              <a:t>	</a:t>
            </a:r>
          </a:p>
          <a:p>
            <a:pPr marL="0" indent="0">
              <a:buNone/>
            </a:pPr>
            <a:r>
              <a:rPr lang="en-US" sz="3200" b="1" dirty="0"/>
              <a:t>ASCCC Upcoming Events</a:t>
            </a:r>
          </a:p>
          <a:p>
            <a:pPr marL="342900" lvl="1" indent="0">
              <a:buNone/>
            </a:pPr>
            <a:r>
              <a:rPr lang="en-US" sz="3200" dirty="0"/>
              <a:t>Spring Plenary: April 24 – 26 in Irvine</a:t>
            </a:r>
          </a:p>
          <a:p>
            <a:pPr marL="342900" lvl="1" indent="0">
              <a:buNone/>
            </a:pPr>
            <a:r>
              <a:rPr lang="en-US" sz="3200" dirty="0">
                <a:highlight>
                  <a:srgbClr val="FFFF00"/>
                </a:highlight>
              </a:rPr>
              <a:t>Funding Available! If you are considering to run for an officer position – please attend! </a:t>
            </a:r>
          </a:p>
          <a:p>
            <a:pPr marL="342900" lvl="1" indent="0">
              <a:buNone/>
            </a:pPr>
            <a:r>
              <a:rPr lang="en-US" sz="3200" dirty="0"/>
              <a:t>	</a:t>
            </a:r>
          </a:p>
          <a:p>
            <a:pPr marL="342900" lvl="1" indent="0">
              <a:buNone/>
            </a:pPr>
            <a:endParaRPr lang="en-US" sz="3200" dirty="0"/>
          </a:p>
          <a:p>
            <a:pPr marL="0" indent="0">
              <a:buNone/>
            </a:pPr>
            <a:endParaRPr lang="en-US" sz="3000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C9EE84-F8CD-A32A-7B47-5D237EB61A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0016E-99F8-9347-A961-82CC4417FFA5}" type="slidenum">
              <a:rPr lang="en-US" altLang="en-US" smtClean="0"/>
              <a:pPr/>
              <a:t>7</a:t>
            </a:fld>
            <a:endParaRPr lang="en-US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9010A1-E504-5322-5D17-5CA5199C17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12" y="185738"/>
            <a:ext cx="7478420" cy="1386243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7178646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5A6F9AFA-5C70-5B92-6818-B342C474CC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E606A7-FC79-839C-0D6E-2A337D7DD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8682" y="365127"/>
            <a:ext cx="6426668" cy="1097914"/>
          </a:xfrm>
        </p:spPr>
        <p:txBody>
          <a:bodyPr/>
          <a:lstStyle/>
          <a:p>
            <a:r>
              <a:rPr lang="en-US" dirty="0"/>
              <a:t>Equivalencies and Hiring Committees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9F0409-3636-0EEE-58F0-4108274066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0016E-99F8-9347-A961-82CC4417FFA5}" type="slidenum">
              <a:rPr lang="en-US" altLang="en-US" smtClean="0"/>
              <a:pPr/>
              <a:t>8</a:t>
            </a:fld>
            <a:endParaRPr lang="en-US" alt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FE4DBA1-4A26-FF2A-7914-7E0F27F324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089" y="65422"/>
            <a:ext cx="1647757" cy="1504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E668951-7D6E-DBF9-3730-A7D506BC8D2D}"/>
              </a:ext>
            </a:extLst>
          </p:cNvPr>
          <p:cNvSpPr txBox="1"/>
          <p:nvPr/>
        </p:nvSpPr>
        <p:spPr>
          <a:xfrm>
            <a:off x="139565" y="1682535"/>
            <a:ext cx="8802303" cy="51552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Bef>
                <a:spcPts val="750"/>
              </a:spcBef>
              <a:spcAft>
                <a:spcPts val="600"/>
              </a:spcAft>
            </a:pPr>
            <a:r>
              <a:rPr lang="en-US" sz="2000" b="0" i="0" dirty="0">
                <a:solidFill>
                  <a:srgbClr val="001D35"/>
                </a:solidFill>
                <a:effectLst/>
                <a:latin typeface="Abadi" panose="020B0604020104020204" pitchFamily="34" charset="0"/>
              </a:rPr>
              <a:t>Equivalencies</a:t>
            </a:r>
          </a:p>
          <a:p>
            <a:pPr algn="l">
              <a:spcBef>
                <a:spcPts val="750"/>
              </a:spcBef>
              <a:spcAft>
                <a:spcPts val="600"/>
              </a:spcAft>
            </a:pPr>
            <a:r>
              <a:rPr lang="en-US" sz="2000" dirty="0">
                <a:solidFill>
                  <a:srgbClr val="001D35"/>
                </a:solidFill>
                <a:latin typeface="Abadi" panose="020B0604020104020204" pitchFamily="34" charset="0"/>
              </a:rPr>
              <a:t>	</a:t>
            </a:r>
            <a:r>
              <a:rPr lang="en-US" dirty="0">
                <a:solidFill>
                  <a:srgbClr val="001D35"/>
                </a:solidFill>
                <a:latin typeface="Abadi" panose="020B0604020104020204" pitchFamily="34" charset="0"/>
              </a:rPr>
              <a:t>If applicant asking for an equivalency, Form 1 must be on file with HR.</a:t>
            </a:r>
          </a:p>
          <a:p>
            <a:pPr algn="l">
              <a:spcBef>
                <a:spcPts val="750"/>
              </a:spcBef>
              <a:spcAft>
                <a:spcPts val="600"/>
              </a:spcAft>
            </a:pPr>
            <a:r>
              <a:rPr lang="en-US" dirty="0">
                <a:solidFill>
                  <a:srgbClr val="001D35"/>
                </a:solidFill>
                <a:latin typeface="Abadi" panose="020B0604020104020204" pitchFamily="34" charset="0"/>
              </a:rPr>
              <a:t>	Department creates Equivalency Committee – NOT HR</a:t>
            </a:r>
          </a:p>
          <a:p>
            <a:pPr algn="l">
              <a:spcBef>
                <a:spcPts val="750"/>
              </a:spcBef>
              <a:spcAft>
                <a:spcPts val="600"/>
              </a:spcAft>
            </a:pPr>
            <a:r>
              <a:rPr lang="en-US" dirty="0">
                <a:solidFill>
                  <a:srgbClr val="001D35"/>
                </a:solidFill>
                <a:latin typeface="Abadi" panose="020B0604020104020204" pitchFamily="34" charset="0"/>
              </a:rPr>
              <a:t>		Dept Chair, Dept Faculty (Division or FSA faculty), SCC 				faculty (asked to participate but can decline) and Senate 			Representative (appointed by Senate President) </a:t>
            </a:r>
          </a:p>
          <a:p>
            <a:pPr algn="l">
              <a:spcBef>
                <a:spcPts val="750"/>
              </a:spcBef>
              <a:spcAft>
                <a:spcPts val="600"/>
              </a:spcAft>
            </a:pPr>
            <a:r>
              <a:rPr lang="en-US" sz="2000" dirty="0">
                <a:solidFill>
                  <a:srgbClr val="001D35"/>
                </a:solidFill>
                <a:latin typeface="Abadi" panose="020B0604020104020204" pitchFamily="34" charset="0"/>
              </a:rPr>
              <a:t>Hiring Committees for Faculty Positions</a:t>
            </a:r>
          </a:p>
          <a:p>
            <a:pPr algn="l">
              <a:spcBef>
                <a:spcPts val="750"/>
              </a:spcBef>
              <a:spcAft>
                <a:spcPts val="600"/>
              </a:spcAft>
            </a:pPr>
            <a:r>
              <a:rPr lang="en-US" sz="2000" dirty="0">
                <a:solidFill>
                  <a:srgbClr val="001D35"/>
                </a:solidFill>
                <a:latin typeface="Abadi" panose="020B0604020104020204" pitchFamily="34" charset="0"/>
              </a:rPr>
              <a:t>	</a:t>
            </a:r>
            <a:r>
              <a:rPr lang="en-US" dirty="0">
                <a:solidFill>
                  <a:srgbClr val="001D35"/>
                </a:solidFill>
                <a:latin typeface="Abadi" panose="020B0604020104020204" pitchFamily="34" charset="0"/>
              </a:rPr>
              <a:t>Administrative co-chair: Dean/Assoc Dean</a:t>
            </a:r>
          </a:p>
          <a:p>
            <a:pPr algn="l">
              <a:spcBef>
                <a:spcPts val="750"/>
              </a:spcBef>
              <a:spcAft>
                <a:spcPts val="600"/>
              </a:spcAft>
            </a:pPr>
            <a:r>
              <a:rPr lang="en-US" dirty="0">
                <a:solidFill>
                  <a:srgbClr val="001D35"/>
                </a:solidFill>
                <a:latin typeface="Abadi" panose="020B0604020104020204" pitchFamily="34" charset="0"/>
              </a:rPr>
              <a:t>	Faculty co-chair: Dept Chair</a:t>
            </a:r>
          </a:p>
          <a:p>
            <a:pPr algn="l">
              <a:spcBef>
                <a:spcPts val="750"/>
              </a:spcBef>
              <a:spcAft>
                <a:spcPts val="600"/>
              </a:spcAft>
            </a:pPr>
            <a:r>
              <a:rPr lang="en-US" dirty="0">
                <a:solidFill>
                  <a:srgbClr val="001D35"/>
                </a:solidFill>
                <a:latin typeface="Abadi" panose="020B0604020104020204" pitchFamily="34" charset="0"/>
              </a:rPr>
              <a:t>	All discipline faculty are invited to participate</a:t>
            </a:r>
          </a:p>
          <a:p>
            <a:pPr algn="l">
              <a:spcBef>
                <a:spcPts val="750"/>
              </a:spcBef>
              <a:spcAft>
                <a:spcPts val="600"/>
              </a:spcAft>
            </a:pPr>
            <a:r>
              <a:rPr lang="en-US" dirty="0">
                <a:solidFill>
                  <a:srgbClr val="001D35"/>
                </a:solidFill>
                <a:latin typeface="Abadi" panose="020B0604020104020204" pitchFamily="34" charset="0"/>
              </a:rPr>
              <a:t>	Classified Rep may be included, Administrative co-chair connects 	with CSEA </a:t>
            </a:r>
          </a:p>
          <a:p>
            <a:pPr algn="l">
              <a:spcBef>
                <a:spcPts val="750"/>
              </a:spcBef>
              <a:spcAft>
                <a:spcPts val="600"/>
              </a:spcAft>
            </a:pPr>
            <a:r>
              <a:rPr lang="en-US" dirty="0">
                <a:solidFill>
                  <a:srgbClr val="001D35"/>
                </a:solidFill>
                <a:latin typeface="Abadi" panose="020B0604020104020204" pitchFamily="34" charset="0"/>
              </a:rPr>
              <a:t>	Senate Representative (appointed by Senate President)</a:t>
            </a:r>
            <a:endParaRPr lang="en-US" b="0" i="0" dirty="0">
              <a:solidFill>
                <a:srgbClr val="001D35"/>
              </a:solidFill>
              <a:effectLst/>
              <a:latin typeface="Abadi" panose="020B06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0753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8D5300F8-800F-6A55-8406-192B5A47FB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0012F5-BC13-BBD8-BACA-23B85B1805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8682" y="365127"/>
            <a:ext cx="6426668" cy="1097914"/>
          </a:xfrm>
        </p:spPr>
        <p:txBody>
          <a:bodyPr/>
          <a:lstStyle/>
          <a:p>
            <a:r>
              <a:rPr lang="en-US" dirty="0"/>
              <a:t>Roster Verification through Self Service – Pilot – Summer 2025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DF1105-B770-3D6C-BEDA-CC782AE21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0016E-99F8-9347-A961-82CC4417FFA5}" type="slidenum">
              <a:rPr lang="en-US" altLang="en-US" smtClean="0"/>
              <a:pPr/>
              <a:t>9</a:t>
            </a:fld>
            <a:endParaRPr lang="en-US" alt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CF56A5E-AFBE-0BD6-54E5-DFCDC0DAA4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089" y="65422"/>
            <a:ext cx="1647757" cy="1504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BCAA663-E5C4-8DD3-57C7-DA04B65EF238}"/>
              </a:ext>
            </a:extLst>
          </p:cNvPr>
          <p:cNvSpPr txBox="1"/>
          <p:nvPr/>
        </p:nvSpPr>
        <p:spPr>
          <a:xfrm>
            <a:off x="197318" y="1908729"/>
            <a:ext cx="8244038" cy="48628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Bef>
                <a:spcPts val="750"/>
              </a:spcBef>
              <a:spcAft>
                <a:spcPts val="600"/>
              </a:spcAft>
            </a:pPr>
            <a:r>
              <a:rPr lang="en-US" sz="2000" b="0" i="0" dirty="0">
                <a:solidFill>
                  <a:srgbClr val="001D35"/>
                </a:solidFill>
                <a:effectLst/>
                <a:latin typeface="Abadi" panose="020B0604020104020204" pitchFamily="34" charset="0"/>
              </a:rPr>
              <a:t>Census verifications of rosters are required by the California Education Code and are crucial for determining state funding for the college. </a:t>
            </a:r>
          </a:p>
          <a:p>
            <a:pPr algn="l">
              <a:spcBef>
                <a:spcPts val="750"/>
              </a:spcBef>
              <a:spcAft>
                <a:spcPts val="600"/>
              </a:spcAft>
            </a:pPr>
            <a:r>
              <a:rPr lang="en-US" sz="2000" b="0" i="0" dirty="0">
                <a:solidFill>
                  <a:srgbClr val="545D7E"/>
                </a:solidFill>
                <a:effectLst/>
                <a:latin typeface="Abadi" panose="020B0604020104020204" pitchFamily="34" charset="0"/>
              </a:rPr>
              <a:t>The purpose of census is to ensure accurate reporting of student enrollment for apportionment purposes</a:t>
            </a:r>
            <a:endParaRPr lang="en-US" sz="2000" dirty="0">
              <a:solidFill>
                <a:srgbClr val="001D35"/>
              </a:solidFill>
              <a:latin typeface="Abadi" panose="020B0604020104020204" pitchFamily="34" charset="0"/>
            </a:endParaRPr>
          </a:p>
          <a:p>
            <a:pPr algn="l">
              <a:spcBef>
                <a:spcPts val="750"/>
              </a:spcBef>
              <a:spcAft>
                <a:spcPts val="600"/>
              </a:spcAft>
            </a:pPr>
            <a:r>
              <a:rPr lang="en-US" sz="2000" b="0" i="0" dirty="0">
                <a:solidFill>
                  <a:srgbClr val="545D7E"/>
                </a:solidFill>
                <a:effectLst/>
                <a:latin typeface="Abadi" panose="020B0604020104020204" pitchFamily="34" charset="0"/>
              </a:rPr>
              <a:t>	If a student receives financial aid but doesn't attend classes, 	the college may be required to return a portion or all of that 	</a:t>
            </a:r>
            <a:r>
              <a:rPr lang="en-US" sz="2000" dirty="0">
                <a:solidFill>
                  <a:srgbClr val="545D7E"/>
                </a:solidFill>
                <a:latin typeface="Abadi" panose="020B0604020104020204" pitchFamily="34" charset="0"/>
              </a:rPr>
              <a:t>a</a:t>
            </a:r>
            <a:r>
              <a:rPr lang="en-US" sz="2000" b="0" i="0" dirty="0">
                <a:solidFill>
                  <a:srgbClr val="545D7E"/>
                </a:solidFill>
                <a:effectLst/>
                <a:latin typeface="Abadi" panose="020B0604020104020204" pitchFamily="34" charset="0"/>
              </a:rPr>
              <a:t>id to the government. </a:t>
            </a:r>
          </a:p>
          <a:p>
            <a:pPr algn="l">
              <a:spcBef>
                <a:spcPts val="750"/>
              </a:spcBef>
              <a:spcAft>
                <a:spcPts val="600"/>
              </a:spcAft>
            </a:pPr>
            <a:r>
              <a:rPr lang="en-US" sz="2000" dirty="0">
                <a:solidFill>
                  <a:srgbClr val="545D7E"/>
                </a:solidFill>
                <a:latin typeface="Google Sans"/>
              </a:rPr>
              <a:t>Email alert prior to Census Date with Due Date for Roster Verification</a:t>
            </a:r>
          </a:p>
          <a:p>
            <a:pPr algn="l">
              <a:spcBef>
                <a:spcPts val="750"/>
              </a:spcBef>
              <a:spcAft>
                <a:spcPts val="600"/>
              </a:spcAft>
            </a:pPr>
            <a:r>
              <a:rPr lang="en-US" sz="2000" dirty="0">
                <a:solidFill>
                  <a:srgbClr val="545D7E"/>
                </a:solidFill>
                <a:latin typeface="Google Sans"/>
              </a:rPr>
              <a:t>Self Service: Review Roster, drop no-shows or those not attending, and confirm roster is accurate by Due Date. </a:t>
            </a:r>
          </a:p>
          <a:p>
            <a:pPr algn="l">
              <a:spcBef>
                <a:spcPts val="750"/>
              </a:spcBef>
              <a:spcAft>
                <a:spcPts val="600"/>
              </a:spcAft>
            </a:pPr>
            <a:r>
              <a:rPr lang="en-US" sz="2000" dirty="0">
                <a:solidFill>
                  <a:srgbClr val="545D7E"/>
                </a:solidFill>
                <a:latin typeface="Google Sans"/>
              </a:rPr>
              <a:t>		</a:t>
            </a:r>
            <a:endParaRPr lang="en-US" sz="2000" dirty="0">
              <a:solidFill>
                <a:srgbClr val="001D35"/>
              </a:solidFill>
              <a:latin typeface="Abadi" panose="020B0604020104020204" pitchFamily="34" charset="0"/>
            </a:endParaRPr>
          </a:p>
          <a:p>
            <a:pPr algn="l">
              <a:spcBef>
                <a:spcPts val="750"/>
              </a:spcBef>
              <a:spcAft>
                <a:spcPts val="600"/>
              </a:spcAft>
            </a:pPr>
            <a:endParaRPr lang="en-US" sz="2000" b="0" i="0" dirty="0">
              <a:solidFill>
                <a:srgbClr val="001D35"/>
              </a:solidFill>
              <a:effectLst/>
              <a:latin typeface="Abadi" panose="020B06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90635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708A9741AC48E46AEE4941DE1E12C0F" ma:contentTypeVersion="2" ma:contentTypeDescription="Create a new document." ma:contentTypeScope="" ma:versionID="64770a9ad993aec554518785b51db2e6">
  <xsd:schema xmlns:xsd="http://www.w3.org/2001/XMLSchema" xmlns:xs="http://www.w3.org/2001/XMLSchema" xmlns:p="http://schemas.microsoft.com/office/2006/metadata/properties" xmlns:ns1="http://schemas.microsoft.com/sharepoint/v3" xmlns:ns2="431189f8-a51b-453f-9f0c-3a0b3b65b12f" xmlns:ns3="6f609ce8-7218-4c60-b337-266ea7b1fd45" targetNamespace="http://schemas.microsoft.com/office/2006/metadata/properties" ma:root="true" ma:fieldsID="1dd063ee8e164e8fcdf0fbf71a193719" ns1:_="" ns2:_="" ns3:_="">
    <xsd:import namespace="http://schemas.microsoft.com/sharepoint/v3"/>
    <xsd:import namespace="431189f8-a51b-453f-9f0c-3a0b3b65b12f"/>
    <xsd:import namespace="6f609ce8-7218-4c60-b337-266ea7b1fd45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_dlc_DocId" minOccurs="0"/>
                <xsd:element ref="ns2:_dlc_DocIdUrl" minOccurs="0"/>
                <xsd:element ref="ns2:_dlc_DocIdPersistId" minOccurs="0"/>
                <xsd:element ref="ns3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31189f8-a51b-453f-9f0c-3a0b3b65b12f" elementFormDefault="qualified">
    <xsd:import namespace="http://schemas.microsoft.com/office/2006/documentManagement/types"/>
    <xsd:import namespace="http://schemas.microsoft.com/office/infopath/2007/PartnerControls"/>
    <xsd:element name="_dlc_DocId" ma:index="10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11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2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f609ce8-7218-4c60-b337-266ea7b1fd45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  <_dlc_DocId xmlns="431189f8-a51b-453f-9f0c-3a0b3b65b12f">HNYXMCCMVK3K-464-1128</_dlc_DocId>
    <_dlc_DocIdUrl xmlns="431189f8-a51b-453f-9f0c-3a0b3b65b12f">
      <Url>https://sac.edu/President/AcademicSenate/_layouts/15/DocIdRedir.aspx?ID=HNYXMCCMVK3K-464-1128</Url>
      <Description>HNYXMCCMVK3K-464-1128</Description>
    </_dlc_DocIdUrl>
  </documentManagement>
</p:properties>
</file>

<file path=customXml/item4.xml><?xml version="1.0" encoding="utf-8"?>
<LongProperties xmlns="http://schemas.microsoft.com/office/2006/metadata/longProperties"/>
</file>

<file path=customXml/item5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870ADF9E-7F2E-4B54-90B7-E28182D157D4}"/>
</file>

<file path=customXml/itemProps2.xml><?xml version="1.0" encoding="utf-8"?>
<ds:datastoreItem xmlns:ds="http://schemas.openxmlformats.org/officeDocument/2006/customXml" ds:itemID="{B8CC7EEE-9E7B-4835-9F57-9938075EA08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4FB23BE-91B5-4DD0-812C-804A09DCC178}">
  <ds:schemaRefs>
    <ds:schemaRef ds:uri="http://purl.org/dc/terms/"/>
    <ds:schemaRef ds:uri="http://schemas.microsoft.com/office/2006/documentManagement/types"/>
    <ds:schemaRef ds:uri="http://www.w3.org/XML/1998/namespace"/>
    <ds:schemaRef ds:uri="http://schemas.microsoft.com/office/2006/metadata/properties"/>
    <ds:schemaRef ds:uri="84eaf8b6-4fa8-466e-9258-0c466e5b7ff4"/>
    <ds:schemaRef ds:uri="http://purl.org/dc/elements/1.1/"/>
    <ds:schemaRef ds:uri="de329b96-840b-45f8-b7b1-12b37abf8b1f"/>
    <ds:schemaRef ds:uri="http://schemas.microsoft.com/office/infopath/2007/PartnerControls"/>
    <ds:schemaRef ds:uri="http://schemas.openxmlformats.org/package/2006/metadata/core-properties"/>
    <ds:schemaRef ds:uri="http://purl.org/dc/dcmitype/"/>
    <ds:schemaRef ds:uri="1acb9adc-ec33-475f-8130-c1c307b91901"/>
    <ds:schemaRef ds:uri="12292255-f18b-4d92-9e60-ebc7b63bbd6b"/>
  </ds:schemaRefs>
</ds:datastoreItem>
</file>

<file path=customXml/itemProps4.xml><?xml version="1.0" encoding="utf-8"?>
<ds:datastoreItem xmlns:ds="http://schemas.openxmlformats.org/officeDocument/2006/customXml" ds:itemID="{68CEDA44-5DB9-4425-86FF-2A3C217BF519}">
  <ds:schemaRefs>
    <ds:schemaRef ds:uri="http://schemas.microsoft.com/office/2006/metadata/longProperties"/>
  </ds:schemaRefs>
</ds:datastoreItem>
</file>

<file path=customXml/itemProps5.xml><?xml version="1.0" encoding="utf-8"?>
<ds:datastoreItem xmlns:ds="http://schemas.openxmlformats.org/officeDocument/2006/customXml" ds:itemID="{E42F4184-4859-45CA-BEEE-9778CD58262E}"/>
</file>

<file path=docMetadata/LabelInfo.xml><?xml version="1.0" encoding="utf-8"?>
<clbl:labelList xmlns:clbl="http://schemas.microsoft.com/office/2020/mipLabelMetadata">
  <clbl:label id="{a8040095-716d-4e49-b783-b5f746eea8b3}" enabled="0" method="" siteId="{a8040095-716d-4e49-b783-b5f746eea8b3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62719</TotalTime>
  <Words>949</Words>
  <Application>Microsoft Office PowerPoint</Application>
  <PresentationFormat>On-screen Show (4:3)</PresentationFormat>
  <Paragraphs>221</Paragraphs>
  <Slides>11</Slides>
  <Notes>2</Notes>
  <HiddenSlides>4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PowerPoint Presentation</vt:lpstr>
      <vt:lpstr>PowerPoint Presentation</vt:lpstr>
      <vt:lpstr>Revisiting Retreat Survey Fall 2023</vt:lpstr>
      <vt:lpstr>Senate Recommendation:  College Council Membership</vt:lpstr>
      <vt:lpstr>PowerPoint Presentation</vt:lpstr>
      <vt:lpstr>Register Today!</vt:lpstr>
      <vt:lpstr>PowerPoint Presentation</vt:lpstr>
      <vt:lpstr>Equivalencies and Hiring Committees</vt:lpstr>
      <vt:lpstr>Roster Verification through Self Service – Pilot – Summer 2025</vt:lpstr>
      <vt:lpstr>Faculty Liaison to ASG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Kymberly Spector</dc:creator>
  <cp:lastModifiedBy>Coyne, Claire</cp:lastModifiedBy>
  <cp:revision>49</cp:revision>
  <cp:lastPrinted>2023-10-10T19:17:11Z</cp:lastPrinted>
  <dcterms:created xsi:type="dcterms:W3CDTF">2015-01-16T04:28:57Z</dcterms:created>
  <dcterms:modified xsi:type="dcterms:W3CDTF">2025-03-25T21:49:48Z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0x010100D708A9741AC48E46AEE4941DE1E12C0F</vt:lpwstr>
  </property>
  <property fmtid="{D5CDD505-2E9C-101B-9397-08002B2CF9AE}" pid="3" name="_dlc_DocIdItemGuid">
    <vt:lpwstr>7e0aa4a8-3191-4b53-ad11-0c3cffc25d9f</vt:lpwstr>
  </property>
  <property fmtid="{D5CDD505-2E9C-101B-9397-08002B2CF9AE}" pid="4" name="_dlc_DocId">
    <vt:lpwstr>HNYXMCCMVK3K-1637-14</vt:lpwstr>
  </property>
  <property fmtid="{D5CDD505-2E9C-101B-9397-08002B2CF9AE}" pid="5" name="_dlc_DocIdUrl">
    <vt:lpwstr>http://sac.edu/PublicAffairs/Graphics/_layouts/15/DocIdRedir.aspx?ID=HNYXMCCMVK3K-1637-14, HNYXMCCMVK3K-1637-14</vt:lpwstr>
  </property>
  <property fmtid="{D5CDD505-2E9C-101B-9397-08002B2CF9AE}" pid="6" name="MediaServiceImageTags">
    <vt:lpwstr/>
  </property>
</Properties>
</file>