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authors.xml" ContentType="application/vnd.ms-powerpoint.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5"/>
  </p:sldMasterIdLst>
  <p:notesMasterIdLst>
    <p:notesMasterId r:id="rId14"/>
  </p:notesMasterIdLst>
  <p:handoutMasterIdLst>
    <p:handoutMasterId r:id="rId15"/>
  </p:handoutMasterIdLst>
  <p:sldIdLst>
    <p:sldId id="330" r:id="rId6"/>
    <p:sldId id="360" r:id="rId7"/>
    <p:sldId id="338" r:id="rId8"/>
    <p:sldId id="326" r:id="rId9"/>
    <p:sldId id="362" r:id="rId10"/>
    <p:sldId id="361" r:id="rId11"/>
    <p:sldId id="359" r:id="rId12"/>
    <p:sldId id="358" r:id="rId13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4C5A84-E7D6-3BEA-3627-4097091A2A6F}" name="Bautista, Steve" initials="BS" userId="S::bautista_steve@sac.edu::0446b041-e3c1-4789-9dad-4afc365ff899" providerId="AD"/>
  <p188:author id="{2563EEC8-D951-6E33-9156-0A7D33417D9E}" name="Knight, Annie" initials="KA" userId="S::Knight_Annie@sac.edu::c9ba30ae-7533-4731-8ceb-a17c33370b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8E1CA0-A0EE-42E9-86C0-3E5840A821F8}" v="20" dt="2025-03-11T20:53:52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88" d="100"/>
          <a:sy n="88" d="100"/>
        </p:scale>
        <p:origin x="691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5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yne, Claire" userId="S::coyne_claire@sac.edu::55980f49-584e-4e0c-8943-e714ecf6ce64" providerId="AD" clId="Web-{FD8E1CA0-A0EE-42E9-86C0-3E5840A821F8}"/>
    <pc:docChg chg="modSld">
      <pc:chgData name="Coyne, Claire" userId="S::coyne_claire@sac.edu::55980f49-584e-4e0c-8943-e714ecf6ce64" providerId="AD" clId="Web-{FD8E1CA0-A0EE-42E9-86C0-3E5840A821F8}" dt="2025-03-11T20:53:52.017" v="19" actId="14100"/>
      <pc:docMkLst>
        <pc:docMk/>
      </pc:docMkLst>
      <pc:sldChg chg="modSp">
        <pc:chgData name="Coyne, Claire" userId="S::coyne_claire@sac.edu::55980f49-584e-4e0c-8943-e714ecf6ce64" providerId="AD" clId="Web-{FD8E1CA0-A0EE-42E9-86C0-3E5840A821F8}" dt="2025-03-11T20:53:52.017" v="19" actId="14100"/>
        <pc:sldMkLst>
          <pc:docMk/>
          <pc:sldMk cId="1573302774" sldId="338"/>
        </pc:sldMkLst>
        <pc:spChg chg="mod">
          <ac:chgData name="Coyne, Claire" userId="S::coyne_claire@sac.edu::55980f49-584e-4e0c-8943-e714ecf6ce64" providerId="AD" clId="Web-{FD8E1CA0-A0EE-42E9-86C0-3E5840A821F8}" dt="2025-03-11T20:53:49.204" v="18" actId="14100"/>
          <ac:spMkLst>
            <pc:docMk/>
            <pc:sldMk cId="1573302774" sldId="338"/>
            <ac:spMk id="3" creationId="{7CC62D1E-903A-C7C2-81FD-4C2CAF43891E}"/>
          </ac:spMkLst>
        </pc:spChg>
        <pc:spChg chg="mod">
          <ac:chgData name="Coyne, Claire" userId="S::coyne_claire@sac.edu::55980f49-584e-4e0c-8943-e714ecf6ce64" providerId="AD" clId="Web-{FD8E1CA0-A0EE-42E9-86C0-3E5840A821F8}" dt="2025-03-11T20:53:52.017" v="19" actId="14100"/>
          <ac:spMkLst>
            <pc:docMk/>
            <pc:sldMk cId="1573302774" sldId="338"/>
            <ac:spMk id="9" creationId="{2C28F715-4B3D-BE55-250A-DD9A17C8F9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BED79A-D796-8B87-A981-942EE8D7F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547A-AFC3-7BE7-B2BE-A14CC4789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653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28A690-3280-474F-B7B3-F97E4769A11B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C4C57-FE00-1C29-6B53-F0F72CC1E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594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CB0CA-37CD-1C17-E658-00B13786D5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653" y="8914594"/>
            <a:ext cx="3076042" cy="469105"/>
          </a:xfrm>
          <a:prstGeom prst="rect">
            <a:avLst/>
          </a:prstGeom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EE7E6B-5C3D-6648-8D19-466B03915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1A077-1896-77B5-8DE3-78556BF45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49EAF-ACF4-5F1B-BAF4-EF40C5B2BA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653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CEAB7A-9620-C848-A0B2-663A39A8DF7F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C2B90E-0239-DDFA-6A24-552145DDE7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45CA19-312A-AE4C-3B22-B03A7888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0" y="4516536"/>
            <a:ext cx="5680082" cy="369520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4AB6C-0FA0-7349-611A-EB144C894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4595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91464-2D2F-FA38-0D7F-9890B9AEC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653" y="8914595"/>
            <a:ext cx="3076042" cy="470706"/>
          </a:xfrm>
          <a:prstGeom prst="rect">
            <a:avLst/>
          </a:prstGeom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612C39-F34C-8C49-9A37-1560B1725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0CB41-22BF-A6DF-5676-BC5E2F010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A185341-A37E-E98C-91A7-542D18F0D9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937B9A4F-128D-B61D-7385-A9BAA3382A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4C85F07-E628-04E1-1EE0-FEF8A0B80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00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A60B8-983F-77A8-5748-139A0C770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58705C4E-0D7C-364D-5C5F-2978B84C4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7E332E0D-9A2F-91BD-CE32-8B7DCA0B97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9C4B01F-B3CD-C7E5-3CBF-6EE3901C5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30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0D3A-D9D2-5BED-B3C3-CB899BBA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074F9-241B-4FB3-D07E-1A31E5F1E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2B04-5247-7984-8D93-DF810FB4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E65D7-49EC-F64F-988B-AB1432F72216}" type="datetime1">
              <a:rPr lang="en-US" smtClean="0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A6654-AD4A-846A-BFBC-41A5006C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D0AE-D52F-A923-78B3-D34A8287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FC6-5299-7A47-B256-5F55B7C29D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E37D-7A6C-9070-BF1D-0B24F887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A6271-2A5C-FE9A-714A-BD9DDCB30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7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F101-A050-A319-6F2D-5694A559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FB841-6271-2976-A71A-EB4586D0D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41D4D-A15B-ABC8-C1B8-FC6CE1BB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84890-1508-374A-9C79-C9F9794E29E3}" type="datetime1">
              <a:rPr lang="en-US" smtClean="0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2600-71C6-1A69-FC3A-5226CC16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2079-0E24-F8BB-14CC-261483B0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3958-CD0C-5E48-9CB8-1623F9E63B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2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DA629-5EAF-CDFD-6F03-6E368C8DE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282B6-C394-40B7-4CB7-409CA305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29491-791C-1A82-79CE-41D7E41C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A8A12-3554-3B48-B974-034869DE278F}" type="datetime1">
              <a:rPr lang="en-US" smtClean="0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4979-B3DE-0148-56AC-AA71FB9A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E6756-67A4-529E-8A55-08CC4E39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209-2159-D041-AE35-E1F80C2141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5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C393-5435-F723-6992-4876DC8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BD284-B628-124A-ECB1-7FD1A4B5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613CC-C175-F10B-FD26-12693534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4C8A0-E0B0-CA40-8AF2-8E2EA1AA5C7A}" type="datetime1">
              <a:rPr lang="en-US" smtClean="0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8AE71-4F39-C434-E2F3-0E5A6E3E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BDEF-4F95-2553-0AC9-117C5B88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3A5470-429D-5A36-4F8F-F61F73C8005B}"/>
              </a:ext>
            </a:extLst>
          </p:cNvPr>
          <p:cNvCxnSpPr/>
          <p:nvPr userDrawn="1"/>
        </p:nvCxnSpPr>
        <p:spPr>
          <a:xfrm>
            <a:off x="0" y="1690688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8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9055-0280-424B-95E8-F9A89253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6E65-8F76-7012-538C-EB9FC209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D60D-FE2E-F1DC-7F4B-DD8E1812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8F330-01CF-2B4D-99A5-78172FD8F0A8}" type="datetime1">
              <a:rPr lang="en-US" smtClean="0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E05BE-1149-159E-B19C-8319A6C6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BCA2-E7B8-FA7C-4BD8-25BA3A47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ED31-BE07-154F-9812-D0B1E2D3B4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85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D809-E0A7-1EF4-5427-455C8F32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6532-D51B-F4E1-2552-F42C4754B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7859D-F427-80E2-D833-0F86E9D7D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D602-A94D-2480-8E57-B85F651B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F1553-3630-4143-AD72-90147ED9C2EB}" type="datetime1">
              <a:rPr lang="en-US" smtClean="0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B130B-29C1-0AB3-6D56-E26ECC66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07F05-0A50-A2DA-083C-A11CFFE2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8898-3D4B-B147-A230-3CAF202243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35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9A7-D546-B942-9E2F-A0789579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6CD7-31BC-771D-6679-BC231BE1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D5B15-956A-9C86-CC18-33F6660E1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C773A-8606-C1C5-7288-A7392D77A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15ECA-2BB6-FA99-5FB3-DEC35F100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94556-355F-2F71-630F-A4B05BB1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24E01-67E6-6147-A242-2B96035076E9}" type="datetime1">
              <a:rPr lang="en-US" smtClean="0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ABDDF-8263-1AE1-0C83-B498EC62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A6C8F-7EBD-1D75-C570-7EC87DD7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D74D-3EC1-9C42-B006-7F03FA8FDF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8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353F-7535-EE53-2A8E-BE92A5E6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5E83D-8910-E6FE-8BC6-26AA6C48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CEA51-12FC-1A40-B3FA-635204CF0763}" type="datetime1">
              <a:rPr lang="en-US" smtClean="0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38C73-89F7-E9F5-8FD0-F1ECFE04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2070F-A6FB-EF65-79FF-B1F320F7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25A4-62E2-2347-8471-D1DA7C53BB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111C0-3612-704E-66C9-F5BAA580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389BF-AEBF-FB45-90E7-0AC96C9CEFF4}" type="datetime1">
              <a:rPr lang="en-US" smtClean="0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9084B-BF8E-66B6-E569-97261152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2144F-02B1-C92E-0906-3065F9F4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D99-5056-BC43-9AB6-19F39FAC6E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26CA-5EEE-F729-14FB-BFEE81B0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1FE1-C796-7E31-D711-B4589500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8CB8-9E6A-A25E-5645-A1BD7756B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3D52-1C6D-97DF-32F9-24276126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6ACF4-15F7-3F42-9FA1-03E5B00AC0FC}" type="datetime1">
              <a:rPr lang="en-US" smtClean="0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07BF1-9A3E-BD53-D506-C38D9847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4FAB-474F-99DD-E0CA-32DCE44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630C-C849-7C41-BCF9-D786A1ACC0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65CF-DB51-6456-7517-5E1B13D5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58DA7-58D0-96BE-BDBA-AC4F149E8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84AFA-01CB-64E6-A19A-694451DE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86C47-4390-14B9-3CB5-4CC9D284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B1270-D220-AA4B-A51C-96C4A4D73261}" type="datetime1">
              <a:rPr lang="en-US" smtClean="0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414-2549-B9B6-2670-E383AD40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4BE94-FE3E-9FBF-46A4-4D0EA36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F0A7-D3B5-EA4B-B28A-E0CDFF7C4C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27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4CCDD-52C7-C463-6046-77313774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3661-6312-F5C3-6BEF-285E65B24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0E34-1A2D-5A72-2F61-325E56769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BB1C6-CD55-7448-BEB9-0CD1ABF31E22}" type="datetime1">
              <a:rPr lang="en-US" smtClean="0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6444-5D7A-DF01-D333-9B51A4F7D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4BE59-91AE-DE76-32BB-9CED2D761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58F1-2E4A-934F-BE82-84C0DE9581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4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9D0C-D949-52FE-872A-F1948094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684C-B8E4-0C3C-3DB6-A2F6781A6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108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Faculty Prioritization Process Taskforce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/>
              <a:t>Review and recommend updates (process, metrics, ranking 	rubric, etc.) for Senate approval and implementation for Fall 	2025</a:t>
            </a:r>
          </a:p>
          <a:p>
            <a:pPr marL="0" indent="0">
              <a:buNone/>
            </a:pPr>
            <a:r>
              <a:rPr lang="en-US" dirty="0"/>
              <a:t>		Complete Form by Noon 3/14</a:t>
            </a:r>
          </a:p>
          <a:p>
            <a:pPr marL="0" indent="0">
              <a:buNone/>
            </a:pPr>
            <a:r>
              <a:rPr lang="en-US" sz="1800" b="1" dirty="0"/>
              <a:t>			https://forms.office.com/r/bgJbKNZE3U</a:t>
            </a:r>
          </a:p>
          <a:p>
            <a:pPr marL="0" indent="0" algn="l" rtl="0" fontAlgn="base">
              <a:lnSpc>
                <a:spcPts val="1425"/>
              </a:lnSpc>
              <a:buNone/>
            </a:pPr>
            <a:r>
              <a:rPr lang="en-US" sz="1800" b="1" i="0" u="none" strike="noStrike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Tentative Timeline</a:t>
            </a: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Data Request to Research - June 2025</a:t>
            </a: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Hiring Request Form available in August (Flex Week)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Training:</a:t>
            </a:r>
            <a:r>
              <a:rPr lang="en-US" sz="1800" dirty="0">
                <a:solidFill>
                  <a:srgbClr val="2D3B45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 Flex Week 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Full-Time Faculty Hiring Request Form Due: </a:t>
            </a:r>
            <a:r>
              <a:rPr lang="en-US" sz="1800" dirty="0">
                <a:solidFill>
                  <a:srgbClr val="2D3B45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mid – late September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FPC Review and Rank Requests: early October</a:t>
            </a:r>
          </a:p>
          <a:p>
            <a:pPr fontAlgn="base">
              <a:lnSpc>
                <a:spcPts val="1425"/>
              </a:lnSpc>
            </a:pPr>
            <a:r>
              <a:rPr lang="en-US" sz="180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P&amp;B </a:t>
            </a:r>
            <a:r>
              <a:rPr lang="en-US" sz="1800" dirty="0">
                <a:solidFill>
                  <a:srgbClr val="2D3B45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Recommendation to College Council: 1</a:t>
            </a:r>
            <a:r>
              <a:rPr lang="en-US" sz="1800" baseline="30000" dirty="0">
                <a:solidFill>
                  <a:srgbClr val="2D3B45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st</a:t>
            </a:r>
            <a:r>
              <a:rPr lang="en-US" sz="1800" dirty="0">
                <a:solidFill>
                  <a:srgbClr val="2D3B45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 meeting in October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Final Ranking Meeting: October 17</a:t>
            </a:r>
            <a:r>
              <a:rPr lang="en-US" sz="1800" i="0" u="none" strike="noStrike" baseline="3000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</a:t>
            </a:r>
            <a:r>
              <a:rPr lang="en-US" sz="1800" i="0" u="none" strike="noStrike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or 24th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800" i="0" u="none" strike="noStrike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Affirmation of Final Rankings by the SAC Academic Senate: October 28</a:t>
            </a:r>
            <a:r>
              <a:rPr lang="en-US" sz="1800" i="0" u="none" strike="noStrike" baseline="3000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th</a:t>
            </a:r>
            <a:endParaRPr lang="en-US" sz="1800" i="0" u="none" strike="noStrike" dirty="0">
              <a:solidFill>
                <a:srgbClr val="2D3B45"/>
              </a:solidFill>
              <a:effectLst/>
              <a:highlight>
                <a:srgbClr val="FFFFFF"/>
              </a:highlight>
            </a:endParaRPr>
          </a:p>
          <a:p>
            <a:pPr algn="l" rtl="0" fontAlgn="base">
              <a:lnSpc>
                <a:spcPts val="1425"/>
              </a:lnSpc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rgbClr val="000000"/>
                </a:solidFill>
                <a:effectLst/>
              </a:rPr>
              <a:t>President’s approved positions to HR 1</a:t>
            </a:r>
            <a:r>
              <a:rPr lang="en-US" sz="1800" i="0" baseline="30000" dirty="0">
                <a:solidFill>
                  <a:srgbClr val="000000"/>
                </a:solidFill>
                <a:effectLst/>
              </a:rPr>
              <a:t>st</a:t>
            </a:r>
            <a:r>
              <a:rPr lang="en-US" sz="1800" i="0" dirty="0">
                <a:solidFill>
                  <a:srgbClr val="000000"/>
                </a:solidFill>
                <a:effectLst/>
              </a:rPr>
              <a:t> week of November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40514-AA1E-958C-DCB0-EB1155BA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280CF-8454-B068-B610-0B630B0A4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1" y="259994"/>
            <a:ext cx="7478420" cy="1386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8DC217E0-E9D5-B7F2-D005-986F287AB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9" t="30613" r="18332" b="9232"/>
          <a:stretch/>
        </p:blipFill>
        <p:spPr>
          <a:xfrm>
            <a:off x="6679932" y="2882765"/>
            <a:ext cx="1366788" cy="13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D8C9-D445-8778-5F92-A0721854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682" y="365127"/>
            <a:ext cx="6426668" cy="1097914"/>
          </a:xfrm>
        </p:spPr>
        <p:txBody>
          <a:bodyPr/>
          <a:lstStyle/>
          <a:p>
            <a:r>
              <a:rPr lang="en-US" dirty="0"/>
              <a:t>Faculty Liaison to ASG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6726A-1AFF-A783-BA1D-D687A944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783E59-7DC3-6795-A37A-EAB4304AD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9" y="65422"/>
            <a:ext cx="1647757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410062-D308-75CB-CE5C-D890F2EC7136}"/>
              </a:ext>
            </a:extLst>
          </p:cNvPr>
          <p:cNvSpPr txBox="1"/>
          <p:nvPr/>
        </p:nvSpPr>
        <p:spPr>
          <a:xfrm>
            <a:off x="182879" y="1795112"/>
            <a:ext cx="85087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Why? </a:t>
            </a:r>
          </a:p>
          <a:p>
            <a:endParaRPr lang="en-US" dirty="0"/>
          </a:p>
          <a:p>
            <a:r>
              <a:rPr lang="en-US" dirty="0"/>
              <a:t>Provides student government with a clear path to engage with faculty on academic concerns, ensuring student voices are heard.</a:t>
            </a:r>
          </a:p>
          <a:p>
            <a:endParaRPr lang="en-US" dirty="0"/>
          </a:p>
          <a:p>
            <a:r>
              <a:rPr lang="en-US" dirty="0"/>
              <a:t>Ensures that student perspectives are actively included in decision-making processes, preventing student concerns from being overlooked or disregarded.</a:t>
            </a:r>
          </a:p>
          <a:p>
            <a:endParaRPr lang="en-US" dirty="0"/>
          </a:p>
          <a:p>
            <a:r>
              <a:rPr lang="en-US" dirty="0"/>
              <a:t>Serves as a mentor for students, helping them navigate governance committees and providing guidance on how to effectively contribute to decision-making processes.</a:t>
            </a:r>
          </a:p>
          <a:p>
            <a:endParaRPr lang="en-US" dirty="0"/>
          </a:p>
          <a:p>
            <a:r>
              <a:rPr lang="en-US" dirty="0"/>
              <a:t>Assists in presenting student government recommendations to faculty, promoting smoother policy changes that benefit students.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Recommendation: Joint Resolution to formally establish a Faculty Liaison to ASG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Volunteers to collaborate with ASG leadership on creating the resolution</a:t>
            </a:r>
          </a:p>
        </p:txBody>
      </p:sp>
    </p:spTree>
    <p:extLst>
      <p:ext uri="{BB962C8B-B14F-4D97-AF65-F5344CB8AC3E}">
        <p14:creationId xmlns:p14="http://schemas.microsoft.com/office/powerpoint/2010/main" val="381590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1692-DE11-1699-180C-C803745F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62D1E-903A-C7C2-81FD-4C2CAF438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4" y="1822361"/>
            <a:ext cx="8521179" cy="469627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BOT Retreat Report – 3/10/24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Presentation on Board Roles and Responsibilities</a:t>
            </a:r>
          </a:p>
          <a:p>
            <a:pPr marL="0" indent="0">
              <a:buNone/>
            </a:pPr>
            <a:r>
              <a:rPr lang="en-US" b="1" dirty="0"/>
              <a:t>	Focus – Accreditation Standards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Forensic Audit Findings ASCIP Rebates</a:t>
            </a:r>
            <a:endParaRPr lang="en-US" b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b="1" dirty="0"/>
              <a:t>  Board recording will be shared out</a:t>
            </a:r>
            <a:endParaRPr lang="en-US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Board Goals</a:t>
            </a:r>
          </a:p>
          <a:p>
            <a:pPr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Goal 4: Advance Academic Excellence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Support increase in dual enrollment</a:t>
            </a:r>
            <a:endParaRPr lang="en-U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Support strategies to decrease equity gaps in participation, persistence, and success</a:t>
            </a:r>
            <a:endParaRPr lang="en-U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Advocate for increase in bachelor’s degrees  </a:t>
            </a:r>
            <a:endParaRPr lang="en-U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Support programs that increase traditional and non-traditional apprenticeships</a:t>
            </a:r>
            <a:endParaRPr lang="en-U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inherit"/>
              </a:rPr>
              <a:t>Support guided pathways strategies</a:t>
            </a:r>
            <a:endParaRPr lang="en-US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84C5A-104F-D8E4-C2AE-32622C16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96815-C483-4482-CEB3-39A67041A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" y="-1"/>
            <a:ext cx="8881018" cy="16462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A qr code on a table&#10;&#10;AI-generated content may be incorrect.">
            <a:extLst>
              <a:ext uri="{FF2B5EF4-FFF2-40B4-BE49-F238E27FC236}">
                <a16:creationId xmlns:a16="http://schemas.microsoft.com/office/drawing/2014/main" id="{902F9BC7-A397-A1F1-218C-DF4FE7E4A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67" y="1818540"/>
            <a:ext cx="2073740" cy="2073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28F715-4B3D-BE55-250A-DD9A17C8F90A}"/>
              </a:ext>
            </a:extLst>
          </p:cNvPr>
          <p:cNvSpPr txBox="1"/>
          <p:nvPr/>
        </p:nvSpPr>
        <p:spPr>
          <a:xfrm>
            <a:off x="4760507" y="4019167"/>
            <a:ext cx="4354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https://forms.office.com/r/bsvRdhnWNP</a:t>
            </a:r>
          </a:p>
        </p:txBody>
      </p:sp>
    </p:spTree>
    <p:extLst>
      <p:ext uri="{BB962C8B-B14F-4D97-AF65-F5344CB8AC3E}">
        <p14:creationId xmlns:p14="http://schemas.microsoft.com/office/powerpoint/2010/main" val="157330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63C3-457E-3B34-3753-456A7EDC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F642A-E8A0-B533-CD97-BE22B7FE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12" y="1825624"/>
            <a:ext cx="8901866" cy="48466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/>
              <a:t>College Council – 3/12</a:t>
            </a:r>
          </a:p>
          <a:p>
            <a:pPr marL="0" indent="0">
              <a:buNone/>
            </a:pPr>
            <a:r>
              <a:rPr lang="en-US" sz="3200" b="1" dirty="0"/>
              <a:t>Reorgs Requests:</a:t>
            </a:r>
          </a:p>
          <a:p>
            <a:pPr marL="342900" marR="342900" lvl="1">
              <a:lnSpc>
                <a:spcPts val="1380"/>
              </a:lnSpc>
              <a:buFont typeface="+mj-lt"/>
              <a:buAutoNum type="alphaLcPeriod"/>
            </a:pP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inherit"/>
              </a:rPr>
              <a:t>Auxiliary Services-(Director)-Revised</a:t>
            </a:r>
            <a:endParaRPr lang="en-US" sz="32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marR="342900" lvl="1">
              <a:lnSpc>
                <a:spcPts val="1380"/>
              </a:lnSpc>
              <a:buFont typeface="+mj-lt"/>
              <a:buAutoNum type="alphaLcPeriod"/>
            </a:pP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inherit"/>
              </a:rPr>
              <a:t>Guardian Scholars (Fulltime Administrative Clerk)</a:t>
            </a:r>
            <a:endParaRPr lang="en-US" sz="32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marR="342900" lvl="1">
              <a:lnSpc>
                <a:spcPts val="1380"/>
              </a:lnSpc>
              <a:buFont typeface="+mj-lt"/>
              <a:buAutoNum type="alphaLcPeriod"/>
            </a:pP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inherit"/>
              </a:rPr>
              <a:t>EOPS/CARE/</a:t>
            </a:r>
            <a:r>
              <a:rPr lang="en-US" sz="3200" b="0" i="0" u="none" strike="noStrike" dirty="0" err="1">
                <a:solidFill>
                  <a:srgbClr val="0D0D0D"/>
                </a:solidFill>
                <a:effectLst/>
                <a:latin typeface="inherit"/>
              </a:rPr>
              <a:t>CalWORKS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inherit"/>
              </a:rPr>
              <a:t>/Guardian (Fulltime Student Services Specialist)</a:t>
            </a:r>
            <a:endParaRPr lang="en-US" sz="32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marR="342900" lvl="1">
              <a:lnSpc>
                <a:spcPts val="1380"/>
              </a:lnSpc>
              <a:buFont typeface="+mj-lt"/>
              <a:buAutoNum type="alphaLcPeriod"/>
            </a:pP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inherit"/>
              </a:rPr>
              <a:t>CARE/</a:t>
            </a:r>
            <a:r>
              <a:rPr lang="en-US" sz="3200" b="0" i="0" u="none" strike="noStrike" dirty="0" err="1">
                <a:solidFill>
                  <a:srgbClr val="0D0D0D"/>
                </a:solidFill>
                <a:effectLst/>
                <a:latin typeface="inherit"/>
              </a:rPr>
              <a:t>CalWORKS</a:t>
            </a: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inherit"/>
              </a:rPr>
              <a:t> (Fulltime Student Services Specialist)</a:t>
            </a:r>
            <a:endParaRPr lang="en-US" sz="32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marR="342900" lvl="1">
              <a:lnSpc>
                <a:spcPts val="1380"/>
              </a:lnSpc>
              <a:buFont typeface="+mj-lt"/>
              <a:buAutoNum type="alphaLcPeriod"/>
            </a:pP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inherit"/>
              </a:rPr>
              <a:t>Academic Affairs/Fine &amp; Performing Arts (Associate Dean)</a:t>
            </a:r>
            <a:endParaRPr lang="en-US" sz="32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342900" lvl="1">
              <a:buFont typeface="+mj-lt"/>
              <a:buAutoNum type="alphaLcPeriod"/>
            </a:pPr>
            <a:r>
              <a:rPr lang="en-US" sz="3200" b="0" i="0" u="none" strike="noStrike" dirty="0">
                <a:solidFill>
                  <a:srgbClr val="0D0D0D"/>
                </a:solidFill>
                <a:effectLst/>
                <a:latin typeface="inherit"/>
              </a:rPr>
              <a:t>Academic Affairs/Kinesiology &amp; Athletics (Associate Dean)</a:t>
            </a:r>
            <a:endParaRPr lang="en-US" sz="32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Future meeting</a:t>
            </a:r>
          </a:p>
          <a:p>
            <a:pPr marL="0" indent="0">
              <a:buNone/>
            </a:pPr>
            <a:r>
              <a:rPr lang="en-US" sz="3200" dirty="0"/>
              <a:t>Recommend District Services positions to be approved</a:t>
            </a:r>
          </a:p>
          <a:p>
            <a:pPr marL="0" indent="0">
              <a:buNone/>
            </a:pPr>
            <a:r>
              <a:rPr lang="en-US" sz="3200" dirty="0"/>
              <a:t>Update to College Council Membership</a:t>
            </a:r>
          </a:p>
          <a:p>
            <a:pPr marL="0" indent="0">
              <a:buNone/>
            </a:pPr>
            <a:r>
              <a:rPr lang="en-US" sz="3200"/>
              <a:t>	</a:t>
            </a:r>
          </a:p>
          <a:p>
            <a:pPr marL="0" indent="0">
              <a:buNone/>
            </a:pPr>
            <a:r>
              <a:rPr lang="en-US" sz="3200" b="1"/>
              <a:t>ASCCC </a:t>
            </a:r>
            <a:r>
              <a:rPr lang="en-US" sz="3200" b="1" dirty="0"/>
              <a:t>Upcoming Events</a:t>
            </a:r>
          </a:p>
          <a:p>
            <a:pPr marL="342900" lvl="1" indent="0">
              <a:buNone/>
            </a:pPr>
            <a:r>
              <a:rPr lang="en-US" sz="3200" dirty="0"/>
              <a:t>Area Meetings: March 21 </a:t>
            </a:r>
          </a:p>
          <a:p>
            <a:pPr marL="342900" lvl="1" indent="0">
              <a:buNone/>
            </a:pPr>
            <a:r>
              <a:rPr lang="en-US" sz="3200" dirty="0"/>
              <a:t>Spring Plenary: April 24 – 26 in Irvine</a:t>
            </a:r>
          </a:p>
          <a:p>
            <a:pPr marL="342900" lvl="1" indent="0">
              <a:buNone/>
            </a:pPr>
            <a:r>
              <a:rPr lang="en-US" sz="3200" dirty="0"/>
              <a:t>	</a:t>
            </a:r>
          </a:p>
          <a:p>
            <a:pPr marL="342900" lvl="1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9EE84-F8CD-A32A-7B47-5D237EB6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010A1-E504-5322-5D17-5CA5199C1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" y="185738"/>
            <a:ext cx="7478420" cy="13862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1786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F9AFA-5C70-5B92-6818-B342C474C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06A7-FC79-839C-0D6E-2A337D7D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682" y="365127"/>
            <a:ext cx="6426668" cy="1097914"/>
          </a:xfrm>
        </p:spPr>
        <p:txBody>
          <a:bodyPr/>
          <a:lstStyle/>
          <a:p>
            <a:r>
              <a:rPr lang="en-US" dirty="0"/>
              <a:t>Equivalencies and Hiring Committees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F0409-3636-0EEE-58F0-41082740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E4DBA1-4A26-FF2A-7914-7E0F27F32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9" y="65422"/>
            <a:ext cx="1647757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668951-7D6E-DBF9-3730-A7D506BC8D2D}"/>
              </a:ext>
            </a:extLst>
          </p:cNvPr>
          <p:cNvSpPr txBox="1"/>
          <p:nvPr/>
        </p:nvSpPr>
        <p:spPr>
          <a:xfrm>
            <a:off x="139565" y="1682535"/>
            <a:ext cx="8802303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b="0" i="0" dirty="0">
                <a:solidFill>
                  <a:srgbClr val="001D35"/>
                </a:solidFill>
                <a:effectLst/>
                <a:latin typeface="Abadi" panose="020B0604020104020204" pitchFamily="34" charset="0"/>
              </a:rPr>
              <a:t>Equivalencies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1D35"/>
                </a:solidFill>
                <a:latin typeface="Abadi" panose="020B0604020104020204" pitchFamily="34" charset="0"/>
              </a:rPr>
              <a:t>	</a:t>
            </a:r>
            <a:r>
              <a:rPr lang="en-US" dirty="0">
                <a:solidFill>
                  <a:srgbClr val="001D35"/>
                </a:solidFill>
                <a:latin typeface="Abadi" panose="020B0604020104020204" pitchFamily="34" charset="0"/>
              </a:rPr>
              <a:t>If applicant asking for an equivalency, Form 1 must be on file with HR.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dirty="0">
                <a:solidFill>
                  <a:srgbClr val="001D35"/>
                </a:solidFill>
                <a:latin typeface="Abadi" panose="020B0604020104020204" pitchFamily="34" charset="0"/>
              </a:rPr>
              <a:t>	Department creates Equivalency Committee – NOT HR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dirty="0">
                <a:solidFill>
                  <a:srgbClr val="001D35"/>
                </a:solidFill>
                <a:latin typeface="Abadi" panose="020B0604020104020204" pitchFamily="34" charset="0"/>
              </a:rPr>
              <a:t>		Dept Chair, Dept Faculty (Division or FSA faculty), SCC 				faculty (asked to participate but can decline) and Senate 			Representative (appointed by Senate President) 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1D35"/>
                </a:solidFill>
                <a:latin typeface="Abadi" panose="020B0604020104020204" pitchFamily="34" charset="0"/>
              </a:rPr>
              <a:t>Hiring Committees for Faculty Positions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1D35"/>
                </a:solidFill>
                <a:latin typeface="Abadi" panose="020B0604020104020204" pitchFamily="34" charset="0"/>
              </a:rPr>
              <a:t>	</a:t>
            </a:r>
            <a:r>
              <a:rPr lang="en-US" dirty="0">
                <a:solidFill>
                  <a:srgbClr val="001D35"/>
                </a:solidFill>
                <a:latin typeface="Abadi" panose="020B0604020104020204" pitchFamily="34" charset="0"/>
              </a:rPr>
              <a:t>Administrative co-chair: Dean/Assoc Dean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dirty="0">
                <a:solidFill>
                  <a:srgbClr val="001D35"/>
                </a:solidFill>
                <a:latin typeface="Abadi" panose="020B0604020104020204" pitchFamily="34" charset="0"/>
              </a:rPr>
              <a:t>	Faculty co-chair: Dept Chair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dirty="0">
                <a:solidFill>
                  <a:srgbClr val="001D35"/>
                </a:solidFill>
                <a:latin typeface="Abadi" panose="020B0604020104020204" pitchFamily="34" charset="0"/>
              </a:rPr>
              <a:t>	All discipline faculty are invited to participate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dirty="0">
                <a:solidFill>
                  <a:srgbClr val="001D35"/>
                </a:solidFill>
                <a:latin typeface="Abadi" panose="020B0604020104020204" pitchFamily="34" charset="0"/>
              </a:rPr>
              <a:t>	Classified Rep may be included, Administrative co-chair connects 	with CSEA 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dirty="0">
                <a:solidFill>
                  <a:srgbClr val="001D35"/>
                </a:solidFill>
                <a:latin typeface="Abadi" panose="020B0604020104020204" pitchFamily="34" charset="0"/>
              </a:rPr>
              <a:t>	Senate Representative (appointed by Senate President)</a:t>
            </a:r>
            <a:endParaRPr lang="en-US" b="0" i="0" dirty="0">
              <a:solidFill>
                <a:srgbClr val="001D35"/>
              </a:solidFill>
              <a:effectLst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7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300F8-800F-6A55-8406-192B5A47F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12F5-BC13-BBD8-BACA-23B85B18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682" y="365127"/>
            <a:ext cx="6426668" cy="1097914"/>
          </a:xfrm>
        </p:spPr>
        <p:txBody>
          <a:bodyPr/>
          <a:lstStyle/>
          <a:p>
            <a:r>
              <a:rPr lang="en-US" dirty="0"/>
              <a:t>Roster Verification through Self Service – Pilot – Summer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F1105-B770-3D6C-BEDA-CC782AE2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F56A5E-AFBE-0BD6-54E5-DFCDC0DA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9" y="65422"/>
            <a:ext cx="1647757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AA663-E5C4-8DD3-57C7-DA04B65EF238}"/>
              </a:ext>
            </a:extLst>
          </p:cNvPr>
          <p:cNvSpPr txBox="1"/>
          <p:nvPr/>
        </p:nvSpPr>
        <p:spPr>
          <a:xfrm>
            <a:off x="197318" y="1908729"/>
            <a:ext cx="824403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b="0" i="0" dirty="0">
                <a:solidFill>
                  <a:srgbClr val="001D35"/>
                </a:solidFill>
                <a:effectLst/>
                <a:latin typeface="Abadi" panose="020B0604020104020204" pitchFamily="34" charset="0"/>
              </a:rPr>
              <a:t>Census verifications of rosters are required by the California Education Code and are crucial for determining state funding for the college. 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b="0" i="0" dirty="0">
                <a:solidFill>
                  <a:srgbClr val="545D7E"/>
                </a:solidFill>
                <a:effectLst/>
                <a:latin typeface="Abadi" panose="020B0604020104020204" pitchFamily="34" charset="0"/>
              </a:rPr>
              <a:t>The purpose of census is to ensure accurate reporting of student enrollment for apportionment purposes</a:t>
            </a:r>
            <a:endParaRPr lang="en-US" sz="2000" dirty="0">
              <a:solidFill>
                <a:srgbClr val="001D35"/>
              </a:solidFill>
              <a:latin typeface="Abadi" panose="020B0604020104020204" pitchFamily="34" charset="0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b="0" i="0" dirty="0">
                <a:solidFill>
                  <a:srgbClr val="545D7E"/>
                </a:solidFill>
                <a:effectLst/>
                <a:latin typeface="Abadi" panose="020B0604020104020204" pitchFamily="34" charset="0"/>
              </a:rPr>
              <a:t>	If a student receives financial aid but doesn't attend classes, 	the college may be required to return a portion or all of that 	</a:t>
            </a:r>
            <a:r>
              <a:rPr lang="en-US" sz="2000" dirty="0">
                <a:solidFill>
                  <a:srgbClr val="545D7E"/>
                </a:solidFill>
                <a:latin typeface="Abadi" panose="020B0604020104020204" pitchFamily="34" charset="0"/>
              </a:rPr>
              <a:t>a</a:t>
            </a:r>
            <a:r>
              <a:rPr lang="en-US" sz="2000" b="0" i="0" dirty="0">
                <a:solidFill>
                  <a:srgbClr val="545D7E"/>
                </a:solidFill>
                <a:effectLst/>
                <a:latin typeface="Abadi" panose="020B0604020104020204" pitchFamily="34" charset="0"/>
              </a:rPr>
              <a:t>id to the government. 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dirty="0">
                <a:solidFill>
                  <a:srgbClr val="545D7E"/>
                </a:solidFill>
                <a:latin typeface="Google Sans"/>
              </a:rPr>
              <a:t>Email alert prior to Census Date with Due Date for Roster Verification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dirty="0">
                <a:solidFill>
                  <a:srgbClr val="545D7E"/>
                </a:solidFill>
                <a:latin typeface="Google Sans"/>
              </a:rPr>
              <a:t>Self Service: Review Roster, drop no-shows or those not attending, and confirm roster is accurate by Due Date. 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dirty="0">
                <a:solidFill>
                  <a:srgbClr val="545D7E"/>
                </a:solidFill>
                <a:latin typeface="Google Sans"/>
              </a:rPr>
              <a:t>		</a:t>
            </a:r>
            <a:endParaRPr lang="en-US" sz="2000" dirty="0">
              <a:solidFill>
                <a:srgbClr val="001D35"/>
              </a:solidFill>
              <a:latin typeface="Abadi" panose="020B0604020104020204" pitchFamily="34" charset="0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</a:pPr>
            <a:endParaRPr lang="en-US" sz="2000" b="0" i="0" dirty="0">
              <a:solidFill>
                <a:srgbClr val="001D35"/>
              </a:solidFill>
              <a:effectLst/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6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7A8A5-08BF-9A80-E12F-FDE8F2AAB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0D5ED-C647-3041-8F4A-136E41CD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22713-419F-A9C5-2EB6-966C66DF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5" y="79518"/>
            <a:ext cx="8919370" cy="5524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>
                <a:ea typeface="Calibri"/>
                <a:cs typeface="Calibri"/>
              </a:rPr>
              <a:t>Upcoming Events</a:t>
            </a:r>
            <a:endParaRPr lang="en-US" sz="2500" dirty="0">
              <a:solidFill>
                <a:srgbClr val="000000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 b="1" dirty="0">
              <a:ea typeface="Calibri"/>
              <a:cs typeface="Calibri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678AC71-4B37-F94B-3DD0-8E054BDE6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5" y="450851"/>
            <a:ext cx="7886700" cy="1325563"/>
          </a:xfrm>
        </p:spPr>
        <p:txBody>
          <a:bodyPr/>
          <a:lstStyle/>
          <a:p>
            <a:r>
              <a:rPr lang="en-US" dirty="0"/>
              <a:t>Save the Date!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206F8-BD50-8CA1-5432-408F94AA6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441" y="0"/>
            <a:ext cx="5321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9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555C1-8BA9-F8D8-D6C1-32EADD5CB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F4EA8-1310-5B33-6A22-7887404D7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3931C-2BD2-78D6-407A-35AEC04E4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5" y="79518"/>
            <a:ext cx="8919370" cy="5524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>
                <a:ea typeface="Calibri"/>
                <a:cs typeface="Calibri"/>
              </a:rPr>
              <a:t>Upcoming Events</a:t>
            </a:r>
            <a:endParaRPr lang="en-US" sz="2500" dirty="0">
              <a:solidFill>
                <a:srgbClr val="000000"/>
              </a:solidFill>
              <a:latin typeface="Aptos" panose="020B0004020202020204" pitchFamily="34" charset="0"/>
              <a:ea typeface="Calibri"/>
              <a:cs typeface="Calibri"/>
            </a:endParaRPr>
          </a:p>
          <a:p>
            <a:pPr marL="0" indent="0">
              <a:buNone/>
            </a:pPr>
            <a:endParaRPr lang="en-US" sz="2000" b="1" dirty="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0CEA5-1EFD-2CF8-077C-3174CCF89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94" y="79518"/>
            <a:ext cx="5820529" cy="669896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5D64397-1C9D-8EE0-52E3-1F793036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92" y="365126"/>
            <a:ext cx="7886700" cy="1325563"/>
          </a:xfrm>
        </p:spPr>
        <p:txBody>
          <a:bodyPr/>
          <a:lstStyle/>
          <a:p>
            <a:r>
              <a:rPr lang="en-US" dirty="0"/>
              <a:t>Register Today!</a:t>
            </a:r>
          </a:p>
        </p:txBody>
      </p:sp>
    </p:spTree>
    <p:extLst>
      <p:ext uri="{BB962C8B-B14F-4D97-AF65-F5344CB8AC3E}">
        <p14:creationId xmlns:p14="http://schemas.microsoft.com/office/powerpoint/2010/main" val="4070460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HNYXMCCMVK3K-464-1118</_dlc_DocId>
    <_dlc_DocIdUrl xmlns="431189f8-a51b-453f-9f0c-3a0b3b65b12f">
      <Url>https://www.sac.edu/President/AcademicSenate/_layouts/15/DocIdRedir.aspx?ID=HNYXMCCMVK3K-464-1118</Url>
      <Description>HNYXMCCMVK3K-464-1118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CEDA44-5DB9-4425-86FF-2A3C217BF51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4FB23BE-91B5-4DD0-812C-804A09DCC178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84eaf8b6-4fa8-466e-9258-0c466e5b7ff4"/>
    <ds:schemaRef ds:uri="http://purl.org/dc/elements/1.1/"/>
    <ds:schemaRef ds:uri="de329b96-840b-45f8-b7b1-12b37abf8b1f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1acb9adc-ec33-475f-8130-c1c307b91901"/>
    <ds:schemaRef ds:uri="12292255-f18b-4d92-9e60-ebc7b63bbd6b"/>
  </ds:schemaRefs>
</ds:datastoreItem>
</file>

<file path=customXml/itemProps3.xml><?xml version="1.0" encoding="utf-8"?>
<ds:datastoreItem xmlns:ds="http://schemas.openxmlformats.org/officeDocument/2006/customXml" ds:itemID="{B8CC7EEE-9E7B-4835-9F57-9938075EA08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9E21F9D-2710-4EE8-9466-2ED8C43C0ADF}"/>
</file>

<file path=customXml/itemProps5.xml><?xml version="1.0" encoding="utf-8"?>
<ds:datastoreItem xmlns:ds="http://schemas.openxmlformats.org/officeDocument/2006/customXml" ds:itemID="{75825C39-95C8-4EEC-824E-001A79C2AFAD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62674</TotalTime>
  <Words>669</Words>
  <Application>Microsoft Office PowerPoint</Application>
  <PresentationFormat>On-screen Show (4:3)</PresentationFormat>
  <Paragraphs>93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Faculty Liaison to ASG</vt:lpstr>
      <vt:lpstr>PowerPoint Presentation</vt:lpstr>
      <vt:lpstr>PowerPoint Presentation</vt:lpstr>
      <vt:lpstr>Equivalencies and Hiring Committees</vt:lpstr>
      <vt:lpstr>Roster Verification through Self Service – Pilot – Summer 2025</vt:lpstr>
      <vt:lpstr>Save the Date!</vt:lpstr>
      <vt:lpstr>Register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Kymberly Spector</dc:creator>
  <cp:lastModifiedBy>Claire Coyne</cp:lastModifiedBy>
  <cp:revision>14</cp:revision>
  <cp:lastPrinted>2023-10-10T19:17:11Z</cp:lastPrinted>
  <dcterms:created xsi:type="dcterms:W3CDTF">2015-01-16T04:28:57Z</dcterms:created>
  <dcterms:modified xsi:type="dcterms:W3CDTF">2025-03-11T20:53:59Z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b30290d9-0cf9-473d-93aa-684525b38575</vt:lpwstr>
  </property>
  <property fmtid="{D5CDD505-2E9C-101B-9397-08002B2CF9AE}" pid="4" name="_dlc_DocId">
    <vt:lpwstr>HNYXMCCMVK3K-1637-14</vt:lpwstr>
  </property>
  <property fmtid="{D5CDD505-2E9C-101B-9397-08002B2CF9AE}" pid="5" name="_dlc_DocIdUrl">
    <vt:lpwstr>http://sac.edu/PublicAffairs/Graphics/_layouts/15/DocIdRedir.aspx?ID=HNYXMCCMVK3K-1637-14, HNYXMCCMVK3K-1637-14</vt:lpwstr>
  </property>
  <property fmtid="{D5CDD505-2E9C-101B-9397-08002B2CF9AE}" pid="6" name="MediaServiceImageTags">
    <vt:lpwstr/>
  </property>
</Properties>
</file>