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63" r:id="rId8"/>
    <p:sldId id="264" r:id="rId9"/>
    <p:sldId id="261" r:id="rId10"/>
    <p:sldId id="262" r:id="rId11"/>
  </p:sldIdLst>
  <p:sldSz cx="18288000" cy="10287000"/>
  <p:notesSz cx="6858000" cy="9144000"/>
  <p:embeddedFontLst>
    <p:embeddedFont>
      <p:font typeface="Amiko" panose="020B0604020202020204" charset="0"/>
      <p:regular r:id="rId12"/>
    </p:embeddedFont>
    <p:embeddedFont>
      <p:font typeface="Amiko Bold" panose="020B0604020202020204" charset="0"/>
      <p:regular r:id="rId13"/>
    </p:embeddedFont>
    <p:embeddedFont>
      <p:font typeface="TT Rounds Condense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>
      <p:cViewPr varScale="1">
        <p:scale>
          <a:sx n="38" d="100"/>
          <a:sy n="38" d="100"/>
        </p:scale>
        <p:origin x="29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ac.edu/President/AcademicSenate/Documents/Resolution%20FA11.23.21%20Racially%20Inclusive%20Group%20as%20a%20Formal%20Advisory%20Group%20Under%20Academic%20Senate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knight_annie@sac.ed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28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A group of people in a circle with hands stacked in solidarity"/>
          <p:cNvGrpSpPr/>
          <p:nvPr/>
        </p:nvGrpSpPr>
        <p:grpSpPr>
          <a:xfrm>
            <a:off x="1039420" y="4963029"/>
            <a:ext cx="16219880" cy="5323971"/>
            <a:chOff x="0" y="0"/>
            <a:chExt cx="21626506" cy="70986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2913" b="1193"/>
            <a:stretch>
              <a:fillRect/>
            </a:stretch>
          </p:blipFill>
          <p:spPr>
            <a:xfrm>
              <a:off x="0" y="0"/>
              <a:ext cx="21626506" cy="7098628"/>
            </a:xfrm>
            <a:prstGeom prst="rect">
              <a:avLst/>
            </a:prstGeom>
          </p:spPr>
        </p:pic>
      </p:grp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9420" y="874459"/>
            <a:ext cx="309987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0113" y="874459"/>
            <a:ext cx="12719187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 descr="QR code for IRSJ website"/>
          <p:cNvSpPr/>
          <p:nvPr/>
        </p:nvSpPr>
        <p:spPr>
          <a:xfrm>
            <a:off x="13502334" y="1571787"/>
            <a:ext cx="2722489" cy="2722489"/>
          </a:xfrm>
          <a:custGeom>
            <a:avLst/>
            <a:gdLst/>
            <a:ahLst/>
            <a:cxnLst/>
            <a:rect l="l" t="t" r="r" b="b"/>
            <a:pathLst>
              <a:path w="2722489" h="2722489">
                <a:moveTo>
                  <a:pt x="0" y="0"/>
                </a:moveTo>
                <a:lnTo>
                  <a:pt x="2722489" y="0"/>
                </a:lnTo>
                <a:lnTo>
                  <a:pt x="2722489" y="2722489"/>
                </a:lnTo>
                <a:lnTo>
                  <a:pt x="0" y="27224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1028700" y="1819888"/>
            <a:ext cx="11889242" cy="25525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/>
                <a:ea typeface="Amiko Bold"/>
                <a:cs typeface="Amiko Bold"/>
                <a:sym typeface="Amiko Bold"/>
              </a:rPr>
              <a:t>Academic Senate Intersectionality, Race, &amp; Social Justice (IRSJ) Advisory Group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31467" y="-290127"/>
            <a:ext cx="289564" cy="290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>
                <a:solidFill>
                  <a:srgbClr val="000000"/>
                </a:solidFill>
                <a:latin typeface="Amiko"/>
                <a:ea typeface="Amiko"/>
                <a:cs typeface="Amiko"/>
                <a:sym typeface="Amiko"/>
              </a:rPr>
              <a:t>Pit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228850" y="2247900"/>
            <a:ext cx="13814730" cy="7142"/>
          </a:xfrm>
          <a:prstGeom prst="line">
            <a:avLst/>
          </a:prstGeom>
          <a:ln w="76200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2228850" y="1355336"/>
            <a:ext cx="11572875" cy="6251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 panose="020B0604020202020204" charset="0"/>
                <a:ea typeface="Amiko Bold"/>
                <a:cs typeface="Amiko Bold" panose="020B0604020202020204" charset="0"/>
                <a:sym typeface="Amiko Bold"/>
              </a:rPr>
              <a:t>IRSJ Purpose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34771" y="2928511"/>
            <a:ext cx="11895666" cy="69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5"/>
              </a:lnSpc>
            </a:pPr>
            <a:endParaRPr lang="en-US" sz="4000" dirty="0">
              <a:solidFill>
                <a:srgbClr val="FFFFFF"/>
              </a:solidFill>
              <a:latin typeface="Aptos" panose="020B0004020202020204" pitchFamily="34" charset="0"/>
              <a:ea typeface="Amiko Bold"/>
              <a:cs typeface="Amiko Bold"/>
              <a:sym typeface="Amiko Bold"/>
            </a:endParaRPr>
          </a:p>
          <a:p>
            <a:pPr marL="423545" lvl="1" indent="-211455" algn="l">
              <a:lnSpc>
                <a:spcPts val="3555"/>
              </a:lnSpc>
              <a:buFont typeface="Arial"/>
              <a:buChar char="•"/>
            </a:pPr>
            <a:r>
              <a:rPr lang="en-US" sz="4000" dirty="0">
                <a:solidFill>
                  <a:srgbClr val="FFFFFF"/>
                </a:solidFill>
                <a:latin typeface="Aptos" panose="020B0004020202020204" pitchFamily="34" charset="0"/>
                <a:ea typeface="Amiko"/>
                <a:cs typeface="Amiko"/>
                <a:sym typeface="Amiko"/>
              </a:rPr>
              <a:t>To provide leadership and recommendations on practices, policies and procedures that support Diversity, Equity, and Inclusion (DEI) and anti-racism initiatives.  </a:t>
            </a:r>
            <a:endParaRPr lang="en-US" sz="4000" dirty="0">
              <a:solidFill>
                <a:srgbClr val="FFFFFF"/>
              </a:solidFill>
              <a:latin typeface="Aptos" panose="020B0004020202020204" pitchFamily="34" charset="0"/>
              <a:ea typeface="Amiko"/>
              <a:cs typeface="Amiko"/>
            </a:endParaRPr>
          </a:p>
          <a:p>
            <a:pPr marL="423545" lvl="1" indent="-211455" algn="l">
              <a:lnSpc>
                <a:spcPts val="3555"/>
              </a:lnSpc>
            </a:pPr>
            <a:endParaRPr lang="en-US" sz="4000" dirty="0">
              <a:solidFill>
                <a:srgbClr val="FFFFFF"/>
              </a:solidFill>
              <a:latin typeface="Aptos" panose="020B0004020202020204" pitchFamily="34" charset="0"/>
              <a:ea typeface="Amiko"/>
              <a:cs typeface="Amiko"/>
            </a:endParaRPr>
          </a:p>
          <a:p>
            <a:pPr marL="423545" lvl="1" indent="-211455" algn="l">
              <a:lnSpc>
                <a:spcPts val="3555"/>
              </a:lnSpc>
              <a:buFont typeface="Arial"/>
              <a:buChar char="•"/>
            </a:pPr>
            <a:r>
              <a:rPr lang="en-US" sz="4000" dirty="0">
                <a:solidFill>
                  <a:srgbClr val="FFFFFF"/>
                </a:solidFill>
                <a:latin typeface="Aptos" panose="020B0004020202020204" pitchFamily="34" charset="0"/>
                <a:ea typeface="Amiko"/>
                <a:cs typeface="Amiko"/>
                <a:sym typeface="Amiko"/>
              </a:rPr>
              <a:t>In collaboration with all community stake holders, this advisory group strives to proactively create and support DEI and anti-racism change impacting faculty.</a:t>
            </a:r>
            <a:endParaRPr lang="en-US" sz="4000" dirty="0">
              <a:solidFill>
                <a:srgbClr val="FFFFFF"/>
              </a:solidFill>
              <a:latin typeface="Aptos" panose="020B0004020202020204" pitchFamily="34" charset="0"/>
              <a:ea typeface="Amiko"/>
              <a:cs typeface="Amiko"/>
            </a:endParaRPr>
          </a:p>
          <a:p>
            <a:pPr algn="l">
              <a:lnSpc>
                <a:spcPts val="3555"/>
              </a:lnSpc>
            </a:pPr>
            <a:endParaRPr lang="en-US" sz="4000" dirty="0">
              <a:solidFill>
                <a:srgbClr val="FFFFFF"/>
              </a:solidFill>
              <a:latin typeface="Aptos" panose="020B0004020202020204" pitchFamily="34" charset="0"/>
              <a:ea typeface="Amiko"/>
              <a:cs typeface="Amiko"/>
              <a:sym typeface="Amiko"/>
            </a:endParaRPr>
          </a:p>
          <a:p>
            <a:pPr marL="212090" lvl="1" algn="l">
              <a:lnSpc>
                <a:spcPts val="3555"/>
              </a:lnSpc>
            </a:pPr>
            <a:endParaRPr lang="en-US" sz="3600" dirty="0">
              <a:solidFill>
                <a:srgbClr val="FFFFFF"/>
              </a:solidFill>
              <a:latin typeface="Aptos" panose="020B0004020202020204" pitchFamily="34" charset="0"/>
              <a:ea typeface="Amiko"/>
              <a:cs typeface="Amiko"/>
              <a:sym typeface="Amiko"/>
            </a:endParaRPr>
          </a:p>
          <a:p>
            <a:pPr marL="212090" lvl="1" algn="ctr">
              <a:lnSpc>
                <a:spcPts val="3555"/>
              </a:lnSpc>
            </a:pP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Amiko"/>
                <a:cs typeface="Amiko"/>
                <a:sym typeface="Amiko"/>
              </a:rPr>
              <a:t>Approved unanimously through Academic Senate Resolution </a:t>
            </a:r>
            <a:r>
              <a:rPr lang="en-US" sz="3600" u="sng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Amiko"/>
                <a:cs typeface="Amiko"/>
                <a:sym typeface="Amik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FA2021 11.23.2021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Amiko"/>
                <a:cs typeface="Amiko"/>
                <a:sym typeface="Amiko"/>
              </a:rPr>
              <a:t> </a:t>
            </a:r>
          </a:p>
          <a:p>
            <a:pPr marL="212090" lvl="1" algn="l">
              <a:lnSpc>
                <a:spcPts val="3555"/>
              </a:lnSpc>
            </a:pPr>
            <a:endParaRPr lang="en-US" sz="4000" dirty="0">
              <a:solidFill>
                <a:schemeClr val="bg1">
                  <a:lumMod val="95000"/>
                </a:schemeClr>
              </a:solidFill>
              <a:latin typeface="Aptos" panose="020B0004020202020204" pitchFamily="34" charset="0"/>
              <a:ea typeface="Amiko"/>
              <a:cs typeface="Amiko"/>
              <a:sym typeface="Amik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033835" y="1716503"/>
            <a:ext cx="13845959" cy="7142"/>
          </a:xfrm>
          <a:prstGeom prst="line">
            <a:avLst/>
          </a:prstGeom>
          <a:ln w="76200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2033835" y="950790"/>
            <a:ext cx="11572875" cy="7116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/>
                <a:ea typeface="Amiko Bold"/>
                <a:cs typeface="Amiko Bold"/>
                <a:sym typeface="Amiko Bold"/>
              </a:rPr>
              <a:t>IRSJ Goals 2024-2025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72516" y="2933700"/>
            <a:ext cx="13107278" cy="5415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3041" lvl="1" indent="-457200" algn="l">
              <a:lnSpc>
                <a:spcPts val="3455"/>
              </a:lnSpc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Advocacy and protection of Undocumented Students and Colleagues in collaboration with campus partners </a:t>
            </a:r>
            <a:r>
              <a:rPr lang="en-US" sz="40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(e.g.,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Undocu</a:t>
            </a:r>
            <a:r>
              <a:rPr lang="en-US" sz="40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-Scholars Center, Safe Space Advisory Board, ASG, and Health &amp; Wellness Center)</a:t>
            </a:r>
            <a:br>
              <a:rPr lang="en-US" sz="40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</a:br>
            <a:endParaRPr lang="en-US" sz="4000" b="1" i="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pPr marL="663041" lvl="1" indent="-457200" algn="l">
              <a:lnSpc>
                <a:spcPts val="3455"/>
              </a:lnSpc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Continue supporting and advancing ongoing goals and efforts </a:t>
            </a:r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</a:rPr>
              <a:t>in support of the 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Native American community</a:t>
            </a:r>
            <a:endParaRPr lang="en-US" sz="4000" b="1" dirty="0">
              <a:solidFill>
                <a:schemeClr val="bg1"/>
              </a:solidFill>
              <a:latin typeface="Aptos" panose="020B0004020202020204" pitchFamily="34" charset="0"/>
              <a:ea typeface="Amiko"/>
              <a:cs typeface="Amiko"/>
              <a:sym typeface="Amiko"/>
            </a:endParaRPr>
          </a:p>
          <a:p>
            <a:pPr marL="1120241" lvl="2" indent="-457200">
              <a:lnSpc>
                <a:spcPts val="3455"/>
              </a:lnSpc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chemeClr val="bg1"/>
                </a:solidFill>
                <a:latin typeface="Aptos" panose="020B0004020202020204" pitchFamily="34" charset="0"/>
                <a:ea typeface="Amiko"/>
                <a:cs typeface="Amiko"/>
                <a:sym typeface="Amiko"/>
              </a:rPr>
              <a:t>Pursuing the </a:t>
            </a:r>
            <a:r>
              <a:rPr lang="en-US" sz="40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creation of an Inter-Tribal Educational Advisory Board with representation from students, classified professionals, faculty, administration, and community members from the Native American Educational Task Force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01512" y="9589295"/>
            <a:ext cx="282892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19"/>
              </a:lnSpc>
            </a:pPr>
            <a:r>
              <a:rPr lang="en-US" sz="1349" spc="12">
                <a:solidFill>
                  <a:srgbClr val="898989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033835" y="1716503"/>
            <a:ext cx="13845959" cy="7142"/>
          </a:xfrm>
          <a:prstGeom prst="line">
            <a:avLst/>
          </a:prstGeom>
          <a:ln w="76200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2033835" y="882731"/>
            <a:ext cx="11572875" cy="7116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/>
                <a:ea typeface="Amiko Bold"/>
                <a:cs typeface="Amiko Bold"/>
                <a:sym typeface="Amiko Bold"/>
              </a:rPr>
              <a:t>IRSJ Goals 2024-2025 (Cont.)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72516" y="2933700"/>
            <a:ext cx="11572875" cy="4960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5"/>
              </a:lnSpc>
            </a:pPr>
            <a:r>
              <a:rPr lang="en-US" sz="40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Receive the approval of the “Recommendation of Ongoing Professional Learning for Inclusive and Equitable Meeting Facilitation Practices” resolution and support the implementation of professional learning opportunities.  </a:t>
            </a:r>
            <a:br>
              <a:rPr lang="en-US" sz="40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</a:br>
            <a:endParaRPr lang="en-US" sz="7200" b="1" dirty="0">
              <a:solidFill>
                <a:schemeClr val="bg1"/>
              </a:solidFill>
            </a:endParaRPr>
          </a:p>
          <a:p>
            <a:pPr marL="1234541" lvl="2" indent="-571500">
              <a:lnSpc>
                <a:spcPts val="3455"/>
              </a:lnSpc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chemeClr val="bg1"/>
                </a:solidFill>
              </a:rPr>
              <a:t>Advocating for campus leader onboarding to include facilitation competencies for addressing and dismantling racism, sexism, ableism, transphobia and other forms of oppression from faculty-led and shared governance spaces.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01512" y="9589295"/>
            <a:ext cx="282892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19"/>
              </a:lnSpc>
            </a:pPr>
            <a:r>
              <a:rPr lang="en-US" sz="1349" spc="12">
                <a:solidFill>
                  <a:srgbClr val="898989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33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033835" y="1716503"/>
            <a:ext cx="13845959" cy="7142"/>
          </a:xfrm>
          <a:prstGeom prst="line">
            <a:avLst/>
          </a:prstGeom>
          <a:ln w="76200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2209800" y="755641"/>
            <a:ext cx="11572875" cy="7116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/>
                <a:ea typeface="Amiko Bold"/>
                <a:cs typeface="Amiko Bold"/>
                <a:sym typeface="Amiko Bold"/>
              </a:rPr>
              <a:t>IRSJ Goals 2024-2025 (Cont.)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72516" y="2933700"/>
            <a:ext cx="11572875" cy="675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5841" lvl="1">
              <a:lnSpc>
                <a:spcPts val="3455"/>
              </a:lnSpc>
            </a:pPr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</a:rPr>
              <a:t>Make recommendations that embed DEIA principles in the New Faculty Prioritization Process (2025-2026) 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  <a:p>
            <a:pPr marL="205841" lvl="1">
              <a:lnSpc>
                <a:spcPts val="3455"/>
              </a:lnSpc>
            </a:pPr>
            <a:endParaRPr lang="en-US" sz="4000" dirty="0">
              <a:solidFill>
                <a:schemeClr val="bg1"/>
              </a:solidFill>
              <a:sym typeface="Amiko"/>
            </a:endParaRPr>
          </a:p>
          <a:p>
            <a:pPr marL="205841" lvl="1">
              <a:lnSpc>
                <a:spcPts val="3455"/>
              </a:lnSpc>
            </a:pPr>
            <a:endParaRPr lang="en-US" sz="4000" dirty="0">
              <a:solidFill>
                <a:schemeClr val="bg1"/>
              </a:solidFill>
              <a:sym typeface="Amiko"/>
            </a:endParaRPr>
          </a:p>
          <a:p>
            <a:pPr marL="205841" lvl="1">
              <a:lnSpc>
                <a:spcPts val="3455"/>
              </a:lnSpc>
            </a:pPr>
            <a:endParaRPr lang="en-US" sz="4000" dirty="0">
              <a:solidFill>
                <a:schemeClr val="bg1"/>
              </a:solidFill>
              <a:sym typeface="Amiko"/>
            </a:endParaRPr>
          </a:p>
          <a:p>
            <a:pPr marL="205841" lvl="1">
              <a:lnSpc>
                <a:spcPts val="3455"/>
              </a:lnSpc>
            </a:pPr>
            <a:endParaRPr lang="en-US" sz="4000" dirty="0">
              <a:solidFill>
                <a:schemeClr val="bg1"/>
              </a:solidFill>
              <a:sym typeface="Amiko"/>
            </a:endParaRPr>
          </a:p>
          <a:p>
            <a:pPr marL="205841" lvl="1">
              <a:lnSpc>
                <a:spcPts val="3455"/>
              </a:lnSpc>
            </a:pPr>
            <a:endParaRPr lang="en-US" sz="4000" dirty="0">
              <a:solidFill>
                <a:schemeClr val="bg1"/>
              </a:solidFill>
              <a:sym typeface="Amiko"/>
            </a:endParaRPr>
          </a:p>
          <a:p>
            <a:pPr marL="205841" lvl="1">
              <a:lnSpc>
                <a:spcPts val="3455"/>
              </a:lnSpc>
            </a:pPr>
            <a:endParaRPr lang="en-US" sz="4000" dirty="0">
              <a:solidFill>
                <a:schemeClr val="bg1"/>
              </a:solidFill>
            </a:endParaRPr>
          </a:p>
          <a:p>
            <a:pPr marL="205841" lvl="1" algn="ctr">
              <a:lnSpc>
                <a:spcPts val="3455"/>
              </a:lnSpc>
            </a:pPr>
            <a:r>
              <a:rPr lang="en-US" sz="3200" i="1" dirty="0">
                <a:solidFill>
                  <a:schemeClr val="bg1"/>
                </a:solidFill>
              </a:rPr>
              <a:t>Questions regarding goals can be directed to Maria Aguilar Beltran and Annie Knight, IRSJ Senate Reps</a:t>
            </a:r>
          </a:p>
          <a:p>
            <a:pPr marL="205841" lvl="1">
              <a:lnSpc>
                <a:spcPts val="3455"/>
              </a:lnSpc>
            </a:pPr>
            <a:endParaRPr lang="en-US" sz="4000" dirty="0">
              <a:solidFill>
                <a:schemeClr val="bg1"/>
              </a:solidFill>
              <a:sym typeface="Amik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101512" y="9589295"/>
            <a:ext cx="282892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19"/>
              </a:lnSpc>
            </a:pPr>
            <a:r>
              <a:rPr lang="en-US" sz="1349" spc="12">
                <a:solidFill>
                  <a:srgbClr val="898989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6674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0719" y="2171700"/>
            <a:ext cx="13846561" cy="0"/>
          </a:xfrm>
          <a:prstGeom prst="line">
            <a:avLst/>
          </a:prstGeom>
          <a:ln w="76200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2407920" y="1155289"/>
            <a:ext cx="11572875" cy="7585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/>
                <a:ea typeface="Amiko Bold"/>
                <a:cs typeface="Amiko Bold"/>
                <a:sym typeface="Amiko Bold"/>
              </a:rPr>
              <a:t>Get 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/>
                <a:ea typeface="Amiko Bold"/>
                <a:cs typeface="Amiko Bold"/>
                <a:sym typeface="Amiko Bold"/>
              </a:rPr>
              <a:t>Involved</a:t>
            </a: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/>
                <a:ea typeface="Amiko Bold"/>
                <a:cs typeface="Amiko Bold"/>
                <a:sym typeface="Amiko Bold"/>
              </a:rPr>
              <a:t>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22511" y="2446564"/>
            <a:ext cx="13487400" cy="8232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endParaRPr dirty="0"/>
          </a:p>
          <a:p>
            <a:pPr marL="225212" lvl="1" algn="l">
              <a:lnSpc>
                <a:spcPts val="3779"/>
              </a:lnSpc>
            </a:pPr>
            <a:r>
              <a:rPr lang="en-US" sz="3499" b="1" dirty="0">
                <a:solidFill>
                  <a:srgbClr val="FFFFFF"/>
                </a:solidFill>
                <a:latin typeface="Amiko"/>
                <a:ea typeface="Amiko"/>
                <a:cs typeface="Amiko"/>
                <a:sym typeface="Amiko"/>
              </a:rPr>
              <a:t>Spring meeting dates (Thursdays): </a:t>
            </a:r>
          </a:p>
          <a:p>
            <a:pPr marL="1507547" lvl="3" indent="-350116">
              <a:lnSpc>
                <a:spcPts val="3779"/>
              </a:lnSpc>
              <a:buFont typeface="Arial"/>
              <a:buChar char="⚬"/>
            </a:pPr>
            <a:r>
              <a:rPr lang="en-US" sz="3499" b="1" dirty="0">
                <a:solidFill>
                  <a:schemeClr val="bg1">
                    <a:lumMod val="75000"/>
                  </a:schemeClr>
                </a:solidFill>
                <a:latin typeface="Amiko"/>
                <a:ea typeface="Amiko"/>
                <a:cs typeface="Amiko"/>
                <a:sym typeface="Amiko"/>
              </a:rPr>
              <a:t>February 20 </a:t>
            </a:r>
          </a:p>
          <a:p>
            <a:pPr marL="1507547" lvl="3" indent="-350116">
              <a:lnSpc>
                <a:spcPts val="3779"/>
              </a:lnSpc>
              <a:buFont typeface="Arial"/>
              <a:buChar char="⚬"/>
            </a:pPr>
            <a:r>
              <a:rPr lang="en-US" sz="3499" b="1" dirty="0">
                <a:solidFill>
                  <a:schemeClr val="bg1">
                    <a:lumMod val="75000"/>
                  </a:schemeClr>
                </a:solidFill>
                <a:latin typeface="Amiko"/>
                <a:ea typeface="Amiko"/>
                <a:cs typeface="Amiko"/>
                <a:sym typeface="Amiko"/>
              </a:rPr>
              <a:t>March 6</a:t>
            </a:r>
          </a:p>
          <a:p>
            <a:pPr marL="1507547" lvl="3" indent="-350116">
              <a:lnSpc>
                <a:spcPts val="3779"/>
              </a:lnSpc>
              <a:buFont typeface="Arial"/>
              <a:buChar char="⚬"/>
            </a:pPr>
            <a:r>
              <a:rPr lang="en-US" sz="3499" b="1" dirty="0">
                <a:solidFill>
                  <a:schemeClr val="bg1">
                    <a:lumMod val="75000"/>
                  </a:schemeClr>
                </a:solidFill>
                <a:latin typeface="Amiko"/>
                <a:ea typeface="Amiko"/>
                <a:cs typeface="Amiko"/>
                <a:sym typeface="Amiko"/>
              </a:rPr>
              <a:t>April 3</a:t>
            </a:r>
          </a:p>
          <a:p>
            <a:pPr marL="1507547" lvl="3" indent="-350116">
              <a:lnSpc>
                <a:spcPts val="3779"/>
              </a:lnSpc>
              <a:buFont typeface="Arial"/>
              <a:buChar char="⚬"/>
            </a:pPr>
            <a:r>
              <a:rPr lang="en-US" sz="3499" b="1" dirty="0">
                <a:solidFill>
                  <a:schemeClr val="bg1">
                    <a:lumMod val="75000"/>
                  </a:schemeClr>
                </a:solidFill>
                <a:latin typeface="Amiko"/>
                <a:ea typeface="Amiko"/>
                <a:cs typeface="Amiko"/>
                <a:sym typeface="Amiko"/>
              </a:rPr>
              <a:t>May 1</a:t>
            </a:r>
          </a:p>
          <a:p>
            <a:pPr marL="1507547" lvl="3" indent="-350116">
              <a:lnSpc>
                <a:spcPts val="3779"/>
              </a:lnSpc>
              <a:buFont typeface="Arial"/>
              <a:buChar char="⚬"/>
            </a:pPr>
            <a:r>
              <a:rPr lang="en-US" sz="3499" b="1" dirty="0">
                <a:solidFill>
                  <a:schemeClr val="bg1">
                    <a:lumMod val="75000"/>
                  </a:schemeClr>
                </a:solidFill>
                <a:latin typeface="Amiko"/>
                <a:ea typeface="Amiko"/>
                <a:cs typeface="Amiko"/>
                <a:sym typeface="Amiko"/>
              </a:rPr>
              <a:t>May 29</a:t>
            </a:r>
          </a:p>
          <a:p>
            <a:pPr marL="1050347" lvl="2" indent="-350116" algn="l">
              <a:lnSpc>
                <a:spcPts val="3779"/>
              </a:lnSpc>
              <a:buFont typeface="Arial"/>
              <a:buChar char="⚬"/>
            </a:pPr>
            <a:r>
              <a:rPr lang="en-US" sz="3499" dirty="0">
                <a:solidFill>
                  <a:srgbClr val="FFFFFF"/>
                </a:solidFill>
                <a:latin typeface="Amiko"/>
                <a:ea typeface="Amiko"/>
                <a:cs typeface="Amiko"/>
                <a:sym typeface="Amiko"/>
              </a:rPr>
              <a:t>Meeting time: 2:30pm-4:00pm</a:t>
            </a:r>
          </a:p>
          <a:p>
            <a:pPr marL="1050347" lvl="2" indent="-350116" algn="l">
              <a:lnSpc>
                <a:spcPts val="3779"/>
              </a:lnSpc>
              <a:buFont typeface="Arial"/>
              <a:buChar char="⚬"/>
            </a:pPr>
            <a:r>
              <a:rPr lang="en-US" sz="3499" dirty="0">
                <a:solidFill>
                  <a:srgbClr val="FFFFFF"/>
                </a:solidFill>
                <a:latin typeface="Amiko"/>
                <a:ea typeface="Amiko"/>
                <a:cs typeface="Amiko"/>
                <a:sym typeface="Amiko"/>
              </a:rPr>
              <a:t>Hybrid meeting options</a:t>
            </a:r>
          </a:p>
          <a:p>
            <a:pPr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  <a:p>
            <a:pPr marL="225212" lvl="1" algn="l">
              <a:lnSpc>
                <a:spcPts val="3779"/>
              </a:lnSpc>
            </a:pPr>
            <a:r>
              <a:rPr lang="en-US" sz="3499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miko"/>
                <a:ea typeface="Amiko"/>
                <a:cs typeface="Amiko"/>
                <a:sym typeface="Amiko"/>
              </a:rPr>
              <a:t>Ideally, those interested in joining are personally committed to and invested in DEI and anti-racism work. </a:t>
            </a:r>
          </a:p>
          <a:p>
            <a:pPr marL="450425" lvl="1" indent="-225213"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  <a:p>
            <a:pPr marL="450425" lvl="1" indent="-225213"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  <a:p>
            <a:pPr marL="450425" lvl="1" indent="-225213"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  <a:p>
            <a:pPr marL="392513" lvl="1" indent="-196257" algn="l">
              <a:lnSpc>
                <a:spcPts val="3293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  <a:p>
            <a:pPr marL="450425" lvl="1" indent="-225213"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8850" y="2478882"/>
            <a:ext cx="13846561" cy="0"/>
          </a:xfrm>
          <a:prstGeom prst="line">
            <a:avLst/>
          </a:prstGeom>
          <a:ln w="76200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2248305" y="1507579"/>
            <a:ext cx="11572875" cy="7585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 Bold"/>
                <a:ea typeface="Amiko Bold"/>
                <a:cs typeface="Amiko Bold"/>
                <a:sym typeface="Amiko Bold"/>
              </a:rPr>
              <a:t>IRSJ Senate Rep Contacts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57562" y="3662919"/>
            <a:ext cx="10499868" cy="391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7" lvl="1" indent="-377824" algn="l">
              <a:lnSpc>
                <a:spcPts val="3779"/>
              </a:lnSpc>
              <a:buFont typeface="Arial"/>
              <a:buChar char="•"/>
            </a:pPr>
            <a:r>
              <a:rPr lang="en-US" sz="3499" dirty="0">
                <a:solidFill>
                  <a:srgbClr val="FFFFFF"/>
                </a:solidFill>
                <a:latin typeface="Amiko Bold"/>
                <a:ea typeface="Amiko Bold"/>
                <a:cs typeface="Amiko Bold"/>
                <a:sym typeface="Amiko Bold"/>
              </a:rPr>
              <a:t>Maria Aguilar Beltran  </a:t>
            </a:r>
            <a:r>
              <a:rPr lang="en-US" sz="3499" dirty="0">
                <a:solidFill>
                  <a:srgbClr val="FFFFFF"/>
                </a:solidFill>
                <a:latin typeface="Amiko"/>
                <a:ea typeface="Amiko"/>
                <a:cs typeface="Amiko"/>
                <a:sym typeface="Amiko"/>
              </a:rPr>
              <a:t>beltran_maria@sac.edu</a:t>
            </a:r>
          </a:p>
          <a:p>
            <a:pPr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  <a:p>
            <a:pPr marL="755647" lvl="1" indent="-377824" algn="l">
              <a:lnSpc>
                <a:spcPts val="3779"/>
              </a:lnSpc>
              <a:buFont typeface="Arial"/>
              <a:buChar char="•"/>
            </a:pPr>
            <a:r>
              <a:rPr lang="en-US" sz="3499" dirty="0">
                <a:solidFill>
                  <a:srgbClr val="FFFFFF"/>
                </a:solidFill>
                <a:latin typeface="Amiko Bold"/>
                <a:ea typeface="Amiko Bold"/>
                <a:cs typeface="Amiko Bold"/>
                <a:sym typeface="Amiko Bold"/>
              </a:rPr>
              <a:t>Annie Knight            </a:t>
            </a:r>
            <a:r>
              <a:rPr lang="en-US" sz="3499" dirty="0">
                <a:solidFill>
                  <a:srgbClr val="FFFFFF"/>
                </a:solidFill>
                <a:latin typeface="Amiko"/>
                <a:ea typeface="Amiko"/>
                <a:cs typeface="Amiko"/>
                <a:sym typeface="Amiko"/>
              </a:rPr>
              <a:t>    knight_annie@sac.edu</a:t>
            </a:r>
          </a:p>
          <a:p>
            <a:pPr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  <a:p>
            <a:pPr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  <a:hlinkClick r:id="rId2" tooltip="mailto:knight_annie@sac.edu"/>
            </a:endParaRPr>
          </a:p>
          <a:p>
            <a:pPr marL="450425" lvl="1" indent="-225213" algn="l">
              <a:lnSpc>
                <a:spcPts val="3779"/>
              </a:lnSpc>
            </a:pPr>
            <a:endParaRPr lang="en-US" sz="3499" dirty="0">
              <a:solidFill>
                <a:srgbClr val="FFFFFF"/>
              </a:solidFill>
              <a:latin typeface="Amiko"/>
              <a:ea typeface="Amiko"/>
              <a:cs typeface="Amiko"/>
              <a:sym typeface="Amik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HNYXMCCMVK3K-464-1092</_dlc_DocId>
    <_dlc_DocIdUrl xmlns="431189f8-a51b-453f-9f0c-3a0b3b65b12f">
      <Url>https://sac.edu/President/AcademicSenate/_layouts/15/DocIdRedir.aspx?ID=HNYXMCCMVK3K-464-1092</Url>
      <Description>HNYXMCCMVK3K-464-1092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0DAD4E9-B9A4-4BBB-8E60-48C863245FC4}"/>
</file>

<file path=customXml/itemProps2.xml><?xml version="1.0" encoding="utf-8"?>
<ds:datastoreItem xmlns:ds="http://schemas.openxmlformats.org/officeDocument/2006/customXml" ds:itemID="{269C4270-F456-4487-A2F9-32A25EB63395}">
  <ds:schemaRefs>
    <ds:schemaRef ds:uri="http://schemas.microsoft.com/office/2006/metadata/properties"/>
    <ds:schemaRef ds:uri="http://schemas.microsoft.com/office/infopath/2007/PartnerControls"/>
    <ds:schemaRef ds:uri="4f346bdb-7293-4152-92ed-19a03820b25c"/>
    <ds:schemaRef ds:uri="79009ae8-ed33-4e22-8b8e-4d738c06d2f2"/>
  </ds:schemaRefs>
</ds:datastoreItem>
</file>

<file path=customXml/itemProps3.xml><?xml version="1.0" encoding="utf-8"?>
<ds:datastoreItem xmlns:ds="http://schemas.openxmlformats.org/officeDocument/2006/customXml" ds:itemID="{F7D61D7A-B4C8-40A1-B455-B4BFB09703B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8D2FE3F-ADAA-4032-A06F-328B17FE508C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338</Words>
  <Application>Microsoft Office PowerPoint</Application>
  <PresentationFormat>Custom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Courier New</vt:lpstr>
      <vt:lpstr>Amiko Bold</vt:lpstr>
      <vt:lpstr>TT Rounds Condensed</vt:lpstr>
      <vt:lpstr>Amiko</vt:lpstr>
      <vt:lpstr>Calibri</vt:lpstr>
      <vt:lpstr>Aptos</vt:lpstr>
      <vt:lpstr>Office Theme</vt:lpstr>
      <vt:lpstr>Academic Senate Intersectionality, Race, &amp; Social Justice (IRSJ) Advisory Group</vt:lpstr>
      <vt:lpstr>IRSJ Purpose</vt:lpstr>
      <vt:lpstr>IRSJ Goals 2024-2025</vt:lpstr>
      <vt:lpstr>IRSJ Goals 2024-2025 (Cont.)</vt:lpstr>
      <vt:lpstr>IRSJ Goals 2024-2025 (Cont.)</vt:lpstr>
      <vt:lpstr>Get Involved!</vt:lpstr>
      <vt:lpstr>IRSJ Senate Rep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IRSJ Presentation - AS Retreat FA24</dc:title>
  <dc:creator>Knight, Annie</dc:creator>
  <cp:lastModifiedBy>Knight, Annie</cp:lastModifiedBy>
  <cp:revision>7</cp:revision>
  <dcterms:created xsi:type="dcterms:W3CDTF">2006-08-16T00:00:00Z</dcterms:created>
  <dcterms:modified xsi:type="dcterms:W3CDTF">2025-01-30T19:43:28Z</dcterms:modified>
  <dc:identifier>DAGNwKXJxlQ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MediaServiceImageTags">
    <vt:lpwstr/>
  </property>
  <property fmtid="{D5CDD505-2E9C-101B-9397-08002B2CF9AE}" pid="4" name="_dlc_DocIdItemGuid">
    <vt:lpwstr>77acdb80-5851-45b8-a98c-9b6a7ca24cbb</vt:lpwstr>
  </property>
</Properties>
</file>