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Aileron Bold" panose="020B0604020202020204" charset="0"/>
      <p:regular r:id="rId27"/>
    </p:embeddedFont>
    <p:embeddedFont>
      <p:font typeface="Arial Bold" panose="020B0704020202020204" pitchFamily="34" charset="0"/>
      <p:regular r:id="rId28"/>
      <p:bold r:id="rId29"/>
    </p:embeddedFont>
    <p:embeddedFont>
      <p:font typeface="Arimo" panose="020B0604020202020204" charset="0"/>
      <p:regular r:id="rId30"/>
    </p:embeddedFont>
    <p:embeddedFont>
      <p:font typeface="Arimo Bold" panose="020B0604020202020204" charset="0"/>
      <p:regular r:id="rId31"/>
    </p:embeddedFont>
    <p:embeddedFont>
      <p:font typeface="Avenir Bold" panose="020B0604020202020204" charset="0"/>
      <p:regular r:id="rId32"/>
    </p:embeddedFont>
    <p:embeddedFont>
      <p:font typeface="Bobby Jones" panose="020B0604020202020204" charset="0"/>
      <p:regular r:id="rId33"/>
    </p:embeddedFont>
    <p:embeddedFont>
      <p:font typeface="Canva Sans Bold" panose="020B0604020202020204" charset="0"/>
      <p:regular r:id="rId34"/>
    </p:embeddedFont>
    <p:embeddedFont>
      <p:font typeface="DM Sans" pitchFamily="2" charset="0"/>
      <p:regular r:id="rId35"/>
      <p:bold r:id="rId36"/>
      <p:italic r:id="rId37"/>
      <p:boldItalic r:id="rId38"/>
    </p:embeddedFont>
    <p:embeddedFont>
      <p:font typeface="DM Sans Bold" pitchFamily="2" charset="0"/>
      <p:regular r:id="rId39"/>
      <p:bold r:id="rId40"/>
    </p:embeddedFont>
    <p:embeddedFont>
      <p:font typeface="Libre Franklin" pitchFamily="2" charset="0"/>
      <p:regular r:id="rId41"/>
      <p:bold r:id="rId42"/>
      <p:italic r:id="rId43"/>
      <p:boldItalic r:id="rId44"/>
    </p:embeddedFont>
    <p:embeddedFont>
      <p:font typeface="Libre Franklin Italics" panose="020B0604020202020204" charset="0"/>
      <p:regular r:id="rId45"/>
    </p:embeddedFont>
    <p:embeddedFont>
      <p:font typeface="Montserrat" panose="00000500000000000000" pitchFamily="2" charset="0"/>
      <p:regular r:id="rId46"/>
      <p:bold r:id="rId47"/>
      <p:italic r:id="rId48"/>
      <p:boldItalic r:id="rId49"/>
    </p:embeddedFont>
    <p:embeddedFont>
      <p:font typeface="Montserrat Bold" panose="00000800000000000000" pitchFamily="2" charset="0"/>
      <p:regular r:id="rId50"/>
      <p:bold r:id="rId51"/>
    </p:embeddedFont>
    <p:embeddedFont>
      <p:font typeface="Montserrat Classic" panose="020B0604020202020204" charset="0"/>
      <p:regular r:id="rId52"/>
    </p:embeddedFont>
    <p:embeddedFont>
      <p:font typeface="Montserrat Classic Bold" panose="020B0604020202020204" charset="0"/>
      <p:regular r:id="rId53"/>
    </p:embeddedFont>
    <p:embeddedFont>
      <p:font typeface="Raleway" pitchFamily="2" charset="0"/>
      <p:regular r:id="rId54"/>
      <p:bold r:id="rId55"/>
      <p:italic r:id="rId56"/>
      <p:boldItalic r:id="rId57"/>
    </p:embeddedFont>
    <p:embeddedFont>
      <p:font typeface="Raleway Bold" pitchFamily="2" charset="0"/>
      <p:regular r:id="rId58"/>
      <p:bold r:id="rId59"/>
    </p:embeddedFont>
    <p:embeddedFont>
      <p:font typeface="Source Sans Pro" panose="020B0503030403020204" pitchFamily="34" charset="0"/>
      <p:regular r:id="rId60"/>
      <p:bold r:id="rId61"/>
      <p:italic r:id="rId62"/>
      <p:boldItalic r:id="rId63"/>
    </p:embeddedFont>
    <p:embeddedFont>
      <p:font typeface="Source Sans Pro Bold" panose="020B0703030403020204" pitchFamily="34" charset="0"/>
      <p:regular r:id="rId64"/>
      <p:bold r:id="rId65"/>
    </p:embeddedFont>
    <p:embeddedFont>
      <p:font typeface="TT Rounds Condensed"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6.fntdata"/><Relationship Id="rId47" Type="http://schemas.openxmlformats.org/officeDocument/2006/relationships/font" Target="fonts/font21.fntdata"/><Relationship Id="rId63" Type="http://schemas.openxmlformats.org/officeDocument/2006/relationships/font" Target="fonts/font37.fntdata"/><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font" Target="fonts/font32.fntdata"/><Relationship Id="rId66" Type="http://schemas.openxmlformats.org/officeDocument/2006/relationships/font" Target="fonts/font40.fntdata"/><Relationship Id="rId74" Type="http://schemas.openxmlformats.org/officeDocument/2006/relationships/customXml" Target="../customXml/item4.xml"/><Relationship Id="rId5" Type="http://schemas.openxmlformats.org/officeDocument/2006/relationships/slide" Target="slides/slide4.xml"/><Relationship Id="rId61" Type="http://schemas.openxmlformats.org/officeDocument/2006/relationships/font" Target="fonts/font3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64" Type="http://schemas.openxmlformats.org/officeDocument/2006/relationships/font" Target="fonts/font3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5.fntdata"/><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font" Target="fonts/font3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font" Target="fonts/font3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 Target="slides/slide9.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font" Target="fonts/font34.fntdata"/><Relationship Id="rId65" Type="http://schemas.openxmlformats.org/officeDocument/2006/relationships/font" Target="fonts/font39.fntdata"/><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3.fntdata"/><Relationship Id="rId34" Type="http://schemas.openxmlformats.org/officeDocument/2006/relationships/font" Target="fonts/font8.fntdata"/><Relationship Id="rId50" Type="http://schemas.openxmlformats.org/officeDocument/2006/relationships/font" Target="fonts/font24.fntdata"/><Relationship Id="rId55"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hyperlink" Target="https://williamsinstitute.law.ucla.edu/press/youth-gender-expression-ca-release/"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3ZzpTxjgRw&amp;t=108s" TargetMode="External"/><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hyperlink" Target="https://www.youtube.com/watch?v=_dg86g-QlM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https://vimeo.com/261158730?share=copy" TargetMode="External"/><Relationship Id="rId5" Type="http://schemas.openxmlformats.org/officeDocument/2006/relationships/hyperlink" Target="https://www.sac.edu/StudentServices/Counseling/UndocuScholars/PublishingImages/Pages/AB-540/2023%20AB%20540%20Tuition%20Exemption%20Req%20%26%20Affidavit%20(incl.%20SB%201141).pdf" TargetMode="Externa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hyperlink" Target="https://bit.ly/3WQTnTV"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immigrantsrising.org/resource/glossary-of-common-legal-terms/#u" TargetMode="External"/><Relationship Id="rId2" Type="http://schemas.openxmlformats.org/officeDocument/2006/relationships/hyperlink" Target="https://immigrantsrising.org/resource/glossary-of-common-legal-terms/#t" TargetMode="Externa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s://immigrantsrising.org/resource/glossary-of-common-legal-terms/#vawa" TargetMode="External"/><Relationship Id="rId4" Type="http://schemas.openxmlformats.org/officeDocument/2006/relationships/hyperlink" Target="https://www.uscis.gov/humanitarian/victims-of-human-trafficking-and-other-crimes/victims-of-criminal-activity-u-nonimmigrant-stat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2876505" y="5243475"/>
            <a:ext cx="4924777" cy="5763037"/>
            <a:chOff x="0" y="0"/>
            <a:chExt cx="6566370" cy="7684050"/>
          </a:xfrm>
        </p:grpSpPr>
        <p:sp>
          <p:nvSpPr>
            <p:cNvPr id="4" name="Freeform 4"/>
            <p:cNvSpPr/>
            <p:nvPr/>
          </p:nvSpPr>
          <p:spPr>
            <a:xfrm flipH="1">
              <a:off x="0" y="0"/>
              <a:ext cx="6566370" cy="7684050"/>
            </a:xfrm>
            <a:custGeom>
              <a:avLst/>
              <a:gdLst/>
              <a:ahLst/>
              <a:cxnLst/>
              <a:rect l="l" t="t" r="r" b="b"/>
              <a:pathLst>
                <a:path w="6566370" h="7684050">
                  <a:moveTo>
                    <a:pt x="6566370" y="0"/>
                  </a:moveTo>
                  <a:lnTo>
                    <a:pt x="0" y="0"/>
                  </a:lnTo>
                  <a:lnTo>
                    <a:pt x="0" y="7684050"/>
                  </a:lnTo>
                  <a:lnTo>
                    <a:pt x="6566370" y="7684050"/>
                  </a:lnTo>
                  <a:lnTo>
                    <a:pt x="656637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623486">
              <a:off x="2672621" y="4406157"/>
              <a:ext cx="2335189" cy="2071950"/>
            </a:xfrm>
            <a:custGeom>
              <a:avLst/>
              <a:gdLst/>
              <a:ahLst/>
              <a:cxnLst/>
              <a:rect l="l" t="t" r="r" b="b"/>
              <a:pathLst>
                <a:path w="2335189" h="2071950">
                  <a:moveTo>
                    <a:pt x="0" y="0"/>
                  </a:moveTo>
                  <a:lnTo>
                    <a:pt x="2335189" y="0"/>
                  </a:lnTo>
                  <a:lnTo>
                    <a:pt x="2335189" y="2071949"/>
                  </a:lnTo>
                  <a:lnTo>
                    <a:pt x="0" y="20719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6" name="Freeform 6"/>
          <p:cNvSpPr/>
          <p:nvPr/>
        </p:nvSpPr>
        <p:spPr>
          <a:xfrm>
            <a:off x="514042" y="5243475"/>
            <a:ext cx="5356507" cy="5517002"/>
          </a:xfrm>
          <a:custGeom>
            <a:avLst/>
            <a:gdLst/>
            <a:ahLst/>
            <a:cxnLst/>
            <a:rect l="l" t="t" r="r" b="b"/>
            <a:pathLst>
              <a:path w="5356507" h="5517002">
                <a:moveTo>
                  <a:pt x="0" y="0"/>
                </a:moveTo>
                <a:lnTo>
                  <a:pt x="5356507" y="0"/>
                </a:lnTo>
                <a:lnTo>
                  <a:pt x="5356507" y="5517002"/>
                </a:lnTo>
                <a:lnTo>
                  <a:pt x="0" y="5517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a:off x="5144149" y="5243475"/>
            <a:ext cx="4526681" cy="5388905"/>
            <a:chOff x="0" y="0"/>
            <a:chExt cx="6035574" cy="7185207"/>
          </a:xfrm>
        </p:grpSpPr>
        <p:sp>
          <p:nvSpPr>
            <p:cNvPr id="8" name="Freeform 8"/>
            <p:cNvSpPr/>
            <p:nvPr/>
          </p:nvSpPr>
          <p:spPr>
            <a:xfrm>
              <a:off x="0" y="0"/>
              <a:ext cx="6035574" cy="7185207"/>
            </a:xfrm>
            <a:custGeom>
              <a:avLst/>
              <a:gdLst/>
              <a:ahLst/>
              <a:cxnLst/>
              <a:rect l="l" t="t" r="r" b="b"/>
              <a:pathLst>
                <a:path w="6035574" h="7185207">
                  <a:moveTo>
                    <a:pt x="0" y="0"/>
                  </a:moveTo>
                  <a:lnTo>
                    <a:pt x="6035574" y="0"/>
                  </a:lnTo>
                  <a:lnTo>
                    <a:pt x="6035574" y="7185207"/>
                  </a:lnTo>
                  <a:lnTo>
                    <a:pt x="0" y="71852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2518464" y="4205868"/>
              <a:ext cx="1974601" cy="1974601"/>
            </a:xfrm>
            <a:custGeom>
              <a:avLst/>
              <a:gdLst/>
              <a:ahLst/>
              <a:cxnLst/>
              <a:rect l="l" t="t" r="r" b="b"/>
              <a:pathLst>
                <a:path w="1974601" h="1974601">
                  <a:moveTo>
                    <a:pt x="0" y="0"/>
                  </a:moveTo>
                  <a:lnTo>
                    <a:pt x="1974600" y="0"/>
                  </a:lnTo>
                  <a:lnTo>
                    <a:pt x="1974600" y="1974600"/>
                  </a:lnTo>
                  <a:lnTo>
                    <a:pt x="0" y="1974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10" name="Freeform 10"/>
          <p:cNvSpPr/>
          <p:nvPr/>
        </p:nvSpPr>
        <p:spPr>
          <a:xfrm>
            <a:off x="9234544" y="5243475"/>
            <a:ext cx="4223303" cy="5807042"/>
          </a:xfrm>
          <a:custGeom>
            <a:avLst/>
            <a:gdLst/>
            <a:ahLst/>
            <a:cxnLst/>
            <a:rect l="l" t="t" r="r" b="b"/>
            <a:pathLst>
              <a:path w="4223303" h="5807042">
                <a:moveTo>
                  <a:pt x="0" y="0"/>
                </a:moveTo>
                <a:lnTo>
                  <a:pt x="4223303" y="0"/>
                </a:lnTo>
                <a:lnTo>
                  <a:pt x="4223303" y="5807042"/>
                </a:lnTo>
                <a:lnTo>
                  <a:pt x="0" y="58070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1" name="Group 11"/>
          <p:cNvGrpSpPr/>
          <p:nvPr/>
        </p:nvGrpSpPr>
        <p:grpSpPr>
          <a:xfrm>
            <a:off x="-373878" y="1028700"/>
            <a:ext cx="19035757" cy="3968365"/>
            <a:chOff x="0" y="0"/>
            <a:chExt cx="5361915" cy="1117793"/>
          </a:xfrm>
        </p:grpSpPr>
        <p:sp>
          <p:nvSpPr>
            <p:cNvPr id="12" name="Freeform 12"/>
            <p:cNvSpPr/>
            <p:nvPr/>
          </p:nvSpPr>
          <p:spPr>
            <a:xfrm>
              <a:off x="0" y="0"/>
              <a:ext cx="5361915" cy="1117793"/>
            </a:xfrm>
            <a:custGeom>
              <a:avLst/>
              <a:gdLst/>
              <a:ahLst/>
              <a:cxnLst/>
              <a:rect l="l" t="t" r="r" b="b"/>
              <a:pathLst>
                <a:path w="5361915" h="1117793">
                  <a:moveTo>
                    <a:pt x="0" y="0"/>
                  </a:moveTo>
                  <a:lnTo>
                    <a:pt x="5361915" y="0"/>
                  </a:lnTo>
                  <a:lnTo>
                    <a:pt x="5361915" y="1117793"/>
                  </a:lnTo>
                  <a:lnTo>
                    <a:pt x="0" y="1117793"/>
                  </a:lnTo>
                  <a:close/>
                </a:path>
              </a:pathLst>
            </a:custGeom>
            <a:solidFill>
              <a:srgbClr val="21245A"/>
            </a:solidFill>
          </p:spPr>
        </p:sp>
        <p:sp>
          <p:nvSpPr>
            <p:cNvPr id="13" name="TextBox 13"/>
            <p:cNvSpPr txBox="1"/>
            <p:nvPr/>
          </p:nvSpPr>
          <p:spPr>
            <a:xfrm>
              <a:off x="0" y="-200025"/>
              <a:ext cx="5361915" cy="1317818"/>
            </a:xfrm>
            <a:prstGeom prst="rect">
              <a:avLst/>
            </a:prstGeom>
          </p:spPr>
          <p:txBody>
            <a:bodyPr lIns="50800" tIns="50800" rIns="50800" bIns="50800" rtlCol="0" anchor="ctr"/>
            <a:lstStyle/>
            <a:p>
              <a:pPr algn="ctr">
                <a:lnSpc>
                  <a:spcPts val="5200"/>
                </a:lnSpc>
              </a:pPr>
              <a:endParaRPr/>
            </a:p>
          </p:txBody>
        </p:sp>
      </p:grpSp>
      <p:sp>
        <p:nvSpPr>
          <p:cNvPr id="14" name="TextBox 14"/>
          <p:cNvSpPr txBox="1"/>
          <p:nvPr/>
        </p:nvSpPr>
        <p:spPr>
          <a:xfrm>
            <a:off x="1028700" y="1525240"/>
            <a:ext cx="16230600" cy="695325"/>
          </a:xfrm>
          <a:prstGeom prst="rect">
            <a:avLst/>
          </a:prstGeom>
        </p:spPr>
        <p:txBody>
          <a:bodyPr lIns="0" tIns="0" rIns="0" bIns="0" rtlCol="0" anchor="t">
            <a:spAutoFit/>
          </a:bodyPr>
          <a:lstStyle/>
          <a:p>
            <a:pPr marL="0" lvl="0" indent="0" algn="ctr">
              <a:lnSpc>
                <a:spcPts val="5400"/>
              </a:lnSpc>
              <a:spcBef>
                <a:spcPct val="0"/>
              </a:spcBef>
            </a:pPr>
            <a:r>
              <a:rPr lang="en-US" sz="4500" b="1">
                <a:solidFill>
                  <a:srgbClr val="FFFFFF"/>
                </a:solidFill>
                <a:latin typeface="DM Sans Bold"/>
                <a:ea typeface="DM Sans Bold"/>
                <a:cs typeface="DM Sans Bold"/>
                <a:sym typeface="DM Sans Bold"/>
              </a:rPr>
              <a:t>Rodrigo Ramirez, Lisa Macafee, &amp; Maria Aguilar Beltran</a:t>
            </a:r>
          </a:p>
        </p:txBody>
      </p:sp>
      <p:sp>
        <p:nvSpPr>
          <p:cNvPr id="15" name="TextBox 15"/>
          <p:cNvSpPr txBox="1"/>
          <p:nvPr/>
        </p:nvSpPr>
        <p:spPr>
          <a:xfrm>
            <a:off x="1119244" y="2106265"/>
            <a:ext cx="16230600" cy="2779987"/>
          </a:xfrm>
          <a:prstGeom prst="rect">
            <a:avLst/>
          </a:prstGeom>
        </p:spPr>
        <p:txBody>
          <a:bodyPr lIns="0" tIns="0" rIns="0" bIns="0" rtlCol="0" anchor="t">
            <a:spAutoFit/>
          </a:bodyPr>
          <a:lstStyle/>
          <a:p>
            <a:pPr algn="ctr">
              <a:lnSpc>
                <a:spcPts val="7422"/>
              </a:lnSpc>
            </a:pPr>
            <a:r>
              <a:rPr lang="en-US" sz="5301">
                <a:solidFill>
                  <a:srgbClr val="FFFFFF"/>
                </a:solidFill>
                <a:latin typeface="Bobby Jones"/>
                <a:ea typeface="Bobby Jones"/>
                <a:cs typeface="Bobby Jones"/>
                <a:sym typeface="Bobby Jones"/>
              </a:rPr>
              <a:t>Centering our commitment to Student Success: Advocacy &amp; Empowerment of our immigration impacted and lgbtq+ community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298656"/>
            <a:ext cx="18288000" cy="1988550"/>
            <a:chOff x="0" y="0"/>
            <a:chExt cx="24384000" cy="2651400"/>
          </a:xfrm>
        </p:grpSpPr>
        <p:sp>
          <p:nvSpPr>
            <p:cNvPr id="3" name="Freeform 3"/>
            <p:cNvSpPr/>
            <p:nvPr/>
          </p:nvSpPr>
          <p:spPr>
            <a:xfrm>
              <a:off x="0" y="0"/>
              <a:ext cx="24384000" cy="2651379"/>
            </a:xfrm>
            <a:custGeom>
              <a:avLst/>
              <a:gdLst/>
              <a:ahLst/>
              <a:cxnLst/>
              <a:rect l="l" t="t" r="r" b="b"/>
              <a:pathLst>
                <a:path w="24384000" h="2651379">
                  <a:moveTo>
                    <a:pt x="0" y="0"/>
                  </a:moveTo>
                  <a:lnTo>
                    <a:pt x="24384000" y="0"/>
                  </a:lnTo>
                  <a:lnTo>
                    <a:pt x="24384000" y="2651379"/>
                  </a:lnTo>
                  <a:lnTo>
                    <a:pt x="0" y="2651379"/>
                  </a:lnTo>
                  <a:close/>
                </a:path>
              </a:pathLst>
            </a:custGeom>
            <a:gradFill rotWithShape="1">
              <a:gsLst>
                <a:gs pos="0">
                  <a:srgbClr val="BE005A">
                    <a:alpha val="84313"/>
                  </a:srgbClr>
                </a:gs>
                <a:gs pos="100000">
                  <a:srgbClr val="3B2CAC">
                    <a:alpha val="84313"/>
                  </a:srgbClr>
                </a:gs>
              </a:gsLst>
              <a:lin ang="0"/>
            </a:gradFill>
          </p:spPr>
        </p:sp>
      </p:grpSp>
      <p:grpSp>
        <p:nvGrpSpPr>
          <p:cNvPr id="4" name="Group 4"/>
          <p:cNvGrpSpPr/>
          <p:nvPr/>
        </p:nvGrpSpPr>
        <p:grpSpPr>
          <a:xfrm>
            <a:off x="1030934" y="0"/>
            <a:ext cx="108000" cy="1934550"/>
            <a:chOff x="0" y="0"/>
            <a:chExt cx="144000" cy="2579400"/>
          </a:xfrm>
        </p:grpSpPr>
        <p:sp>
          <p:nvSpPr>
            <p:cNvPr id="5" name="Freeform 5"/>
            <p:cNvSpPr/>
            <p:nvPr/>
          </p:nvSpPr>
          <p:spPr>
            <a:xfrm>
              <a:off x="0" y="0"/>
              <a:ext cx="144018" cy="2579370"/>
            </a:xfrm>
            <a:custGeom>
              <a:avLst/>
              <a:gdLst/>
              <a:ahLst/>
              <a:cxnLst/>
              <a:rect l="l" t="t" r="r" b="b"/>
              <a:pathLst>
                <a:path w="144018" h="2579370">
                  <a:moveTo>
                    <a:pt x="0" y="0"/>
                  </a:moveTo>
                  <a:lnTo>
                    <a:pt x="144018" y="0"/>
                  </a:lnTo>
                  <a:lnTo>
                    <a:pt x="144018" y="2579370"/>
                  </a:lnTo>
                  <a:lnTo>
                    <a:pt x="0" y="2579370"/>
                  </a:lnTo>
                  <a:close/>
                </a:path>
              </a:pathLst>
            </a:custGeom>
            <a:solidFill>
              <a:srgbClr val="7F7F7F"/>
            </a:solidFill>
          </p:spPr>
        </p:sp>
      </p:grpSp>
      <p:sp>
        <p:nvSpPr>
          <p:cNvPr id="6" name="AutoShape 6"/>
          <p:cNvSpPr/>
          <p:nvPr/>
        </p:nvSpPr>
        <p:spPr>
          <a:xfrm rot="32399">
            <a:off x="16778973" y="1201438"/>
            <a:ext cx="1516005" cy="0"/>
          </a:xfrm>
          <a:prstGeom prst="line">
            <a:avLst/>
          </a:prstGeom>
          <a:ln w="9525" cap="rnd">
            <a:solidFill>
              <a:srgbClr val="333333"/>
            </a:solidFill>
            <a:prstDash val="solid"/>
            <a:headEnd type="none" w="sm" len="sm"/>
            <a:tailEnd type="none" w="sm" len="sm"/>
          </a:ln>
        </p:spPr>
      </p:sp>
      <p:grpSp>
        <p:nvGrpSpPr>
          <p:cNvPr id="7" name="Group 7"/>
          <p:cNvGrpSpPr/>
          <p:nvPr/>
        </p:nvGrpSpPr>
        <p:grpSpPr>
          <a:xfrm>
            <a:off x="-75" y="0"/>
            <a:ext cx="18288000" cy="5442239"/>
            <a:chOff x="0" y="0"/>
            <a:chExt cx="24384000" cy="7256318"/>
          </a:xfrm>
        </p:grpSpPr>
        <p:sp>
          <p:nvSpPr>
            <p:cNvPr id="8" name="Freeform 8"/>
            <p:cNvSpPr/>
            <p:nvPr/>
          </p:nvSpPr>
          <p:spPr>
            <a:xfrm>
              <a:off x="0" y="0"/>
              <a:ext cx="24384000" cy="7256272"/>
            </a:xfrm>
            <a:custGeom>
              <a:avLst/>
              <a:gdLst/>
              <a:ahLst/>
              <a:cxnLst/>
              <a:rect l="l" t="t" r="r" b="b"/>
              <a:pathLst>
                <a:path w="24384000" h="7256272">
                  <a:moveTo>
                    <a:pt x="0" y="4565015"/>
                  </a:moveTo>
                  <a:cubicBezTo>
                    <a:pt x="3619500" y="6282436"/>
                    <a:pt x="7772400" y="7256272"/>
                    <a:pt x="12192000" y="7256272"/>
                  </a:cubicBezTo>
                  <a:cubicBezTo>
                    <a:pt x="16611600" y="7256272"/>
                    <a:pt x="20764500" y="6282309"/>
                    <a:pt x="24384000" y="4565015"/>
                  </a:cubicBezTo>
                  <a:cubicBezTo>
                    <a:pt x="24384000" y="0"/>
                    <a:pt x="24384000" y="0"/>
                    <a:pt x="24384000" y="0"/>
                  </a:cubicBezTo>
                  <a:cubicBezTo>
                    <a:pt x="0" y="0"/>
                    <a:pt x="0" y="0"/>
                    <a:pt x="0" y="0"/>
                  </a:cubicBezTo>
                  <a:lnTo>
                    <a:pt x="0" y="4565015"/>
                  </a:lnTo>
                  <a:close/>
                </a:path>
              </a:pathLst>
            </a:custGeom>
            <a:solidFill>
              <a:srgbClr val="000000"/>
            </a:solidFill>
          </p:spPr>
        </p:sp>
      </p:grpSp>
      <p:sp>
        <p:nvSpPr>
          <p:cNvPr id="9" name="Freeform 9"/>
          <p:cNvSpPr/>
          <p:nvPr/>
        </p:nvSpPr>
        <p:spPr>
          <a:xfrm>
            <a:off x="10279368" y="1781669"/>
            <a:ext cx="4982897" cy="4949595"/>
          </a:xfrm>
          <a:custGeom>
            <a:avLst/>
            <a:gdLst/>
            <a:ahLst/>
            <a:cxnLst/>
            <a:rect l="l" t="t" r="r" b="b"/>
            <a:pathLst>
              <a:path w="4982897" h="4949595">
                <a:moveTo>
                  <a:pt x="0" y="0"/>
                </a:moveTo>
                <a:lnTo>
                  <a:pt x="4982896" y="0"/>
                </a:lnTo>
                <a:lnTo>
                  <a:pt x="4982896" y="4949595"/>
                </a:lnTo>
                <a:lnTo>
                  <a:pt x="0" y="4949595"/>
                </a:lnTo>
                <a:lnTo>
                  <a:pt x="0" y="0"/>
                </a:lnTo>
                <a:close/>
              </a:path>
            </a:pathLst>
          </a:custGeom>
          <a:blipFill>
            <a:blip r:embed="rId2"/>
            <a:stretch>
              <a:fillRect l="-58666" t="-29397" r="-103296" b="-18948"/>
            </a:stretch>
          </a:blipFill>
        </p:spPr>
      </p:sp>
      <p:sp>
        <p:nvSpPr>
          <p:cNvPr id="10" name="Freeform 10"/>
          <p:cNvSpPr/>
          <p:nvPr/>
        </p:nvSpPr>
        <p:spPr>
          <a:xfrm>
            <a:off x="9739574" y="3930099"/>
            <a:ext cx="6062486" cy="2790113"/>
          </a:xfrm>
          <a:custGeom>
            <a:avLst/>
            <a:gdLst/>
            <a:ahLst/>
            <a:cxnLst/>
            <a:rect l="l" t="t" r="r" b="b"/>
            <a:pathLst>
              <a:path w="6062486" h="2790113">
                <a:moveTo>
                  <a:pt x="0" y="0"/>
                </a:moveTo>
                <a:lnTo>
                  <a:pt x="6062485" y="0"/>
                </a:lnTo>
                <a:lnTo>
                  <a:pt x="6062485" y="2790113"/>
                </a:lnTo>
                <a:lnTo>
                  <a:pt x="0" y="2790113"/>
                </a:lnTo>
                <a:lnTo>
                  <a:pt x="0" y="0"/>
                </a:lnTo>
                <a:close/>
              </a:path>
            </a:pathLst>
          </a:custGeom>
          <a:blipFill>
            <a:blip r:embed="rId3"/>
            <a:stretch>
              <a:fillRect b="-8642"/>
            </a:stretch>
          </a:blipFill>
        </p:spPr>
      </p:sp>
      <p:sp>
        <p:nvSpPr>
          <p:cNvPr id="11" name="Freeform 11"/>
          <p:cNvSpPr/>
          <p:nvPr/>
        </p:nvSpPr>
        <p:spPr>
          <a:xfrm>
            <a:off x="1940931" y="1781669"/>
            <a:ext cx="7203069" cy="4799045"/>
          </a:xfrm>
          <a:custGeom>
            <a:avLst/>
            <a:gdLst/>
            <a:ahLst/>
            <a:cxnLst/>
            <a:rect l="l" t="t" r="r" b="b"/>
            <a:pathLst>
              <a:path w="7203069" h="4799045">
                <a:moveTo>
                  <a:pt x="0" y="0"/>
                </a:moveTo>
                <a:lnTo>
                  <a:pt x="7203069" y="0"/>
                </a:lnTo>
                <a:lnTo>
                  <a:pt x="7203069" y="4799045"/>
                </a:lnTo>
                <a:lnTo>
                  <a:pt x="0" y="4799045"/>
                </a:lnTo>
                <a:lnTo>
                  <a:pt x="0" y="0"/>
                </a:lnTo>
                <a:close/>
              </a:path>
            </a:pathLst>
          </a:custGeom>
          <a:blipFill>
            <a:blip r:embed="rId4"/>
            <a:stretch>
              <a:fillRect/>
            </a:stretch>
          </a:blipFill>
        </p:spPr>
      </p:sp>
      <p:sp>
        <p:nvSpPr>
          <p:cNvPr id="12" name="TextBox 12"/>
          <p:cNvSpPr txBox="1"/>
          <p:nvPr/>
        </p:nvSpPr>
        <p:spPr>
          <a:xfrm>
            <a:off x="0" y="457261"/>
            <a:ext cx="18196576" cy="1020111"/>
          </a:xfrm>
          <a:prstGeom prst="rect">
            <a:avLst/>
          </a:prstGeom>
        </p:spPr>
        <p:txBody>
          <a:bodyPr lIns="0" tIns="0" rIns="0" bIns="0" rtlCol="0" anchor="t">
            <a:spAutoFit/>
          </a:bodyPr>
          <a:lstStyle/>
          <a:p>
            <a:pPr algn="ctr">
              <a:lnSpc>
                <a:spcPts val="7815"/>
              </a:lnSpc>
            </a:pPr>
            <a:r>
              <a:rPr lang="en-US" sz="7236" b="1">
                <a:solidFill>
                  <a:srgbClr val="FF9900"/>
                </a:solidFill>
                <a:latin typeface="Source Sans Pro Bold"/>
                <a:ea typeface="Source Sans Pro Bold"/>
                <a:cs typeface="Source Sans Pro Bold"/>
                <a:sym typeface="Source Sans Pro Bold"/>
              </a:rPr>
              <a:t>LGBTQ+ Community Impact</a:t>
            </a:r>
          </a:p>
        </p:txBody>
      </p:sp>
      <p:sp>
        <p:nvSpPr>
          <p:cNvPr id="13" name="TextBox 13"/>
          <p:cNvSpPr txBox="1"/>
          <p:nvPr/>
        </p:nvSpPr>
        <p:spPr>
          <a:xfrm>
            <a:off x="3319824" y="8705850"/>
            <a:ext cx="11648351" cy="1095375"/>
          </a:xfrm>
          <a:prstGeom prst="rect">
            <a:avLst/>
          </a:prstGeom>
        </p:spPr>
        <p:txBody>
          <a:bodyPr lIns="0" tIns="0" rIns="0" bIns="0" rtlCol="0" anchor="t">
            <a:spAutoFit/>
          </a:bodyPr>
          <a:lstStyle/>
          <a:p>
            <a:pPr algn="ctr">
              <a:lnSpc>
                <a:spcPts val="4320"/>
              </a:lnSpc>
            </a:pPr>
            <a:r>
              <a:rPr lang="en-US" sz="3600">
                <a:solidFill>
                  <a:srgbClr val="FFFFFF"/>
                </a:solidFill>
                <a:latin typeface="Source Sans Pro"/>
                <a:ea typeface="Source Sans Pro"/>
                <a:cs typeface="Source Sans Pro"/>
                <a:sym typeface="Source Sans Pro"/>
              </a:rPr>
              <a:t>This represents many communities Including sexual orientations, genders, and intersex identities</a:t>
            </a:r>
          </a:p>
        </p:txBody>
      </p:sp>
      <p:sp>
        <p:nvSpPr>
          <p:cNvPr id="14" name="TextBox 14"/>
          <p:cNvSpPr txBox="1"/>
          <p:nvPr/>
        </p:nvSpPr>
        <p:spPr>
          <a:xfrm>
            <a:off x="1807875" y="6932635"/>
            <a:ext cx="14672100" cy="610225"/>
          </a:xfrm>
          <a:prstGeom prst="rect">
            <a:avLst/>
          </a:prstGeom>
        </p:spPr>
        <p:txBody>
          <a:bodyPr lIns="0" tIns="0" rIns="0" bIns="0" rtlCol="0" anchor="t">
            <a:spAutoFit/>
          </a:bodyPr>
          <a:lstStyle/>
          <a:p>
            <a:pPr algn="ctr">
              <a:lnSpc>
                <a:spcPts val="4536"/>
              </a:lnSpc>
            </a:pPr>
            <a:r>
              <a:rPr lang="en-US" sz="4200">
                <a:solidFill>
                  <a:srgbClr val="BE005A"/>
                </a:solidFill>
                <a:latin typeface="Source Sans Pro"/>
                <a:ea typeface="Source Sans Pro"/>
                <a:cs typeface="Source Sans Pro"/>
                <a:sym typeface="Source Sans Pro"/>
              </a:rPr>
              <a:t>Lesbian, Gay, Bisexual, Trans,  Queer/Questioning, Intersex, Asexual/Aromantic/Ally, 2Spirit,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298656"/>
            <a:ext cx="18288000" cy="1988345"/>
            <a:chOff x="0" y="0"/>
            <a:chExt cx="24384000" cy="2651126"/>
          </a:xfrm>
        </p:grpSpPr>
        <p:sp>
          <p:nvSpPr>
            <p:cNvPr id="3" name="Freeform 3"/>
            <p:cNvSpPr/>
            <p:nvPr/>
          </p:nvSpPr>
          <p:spPr>
            <a:xfrm>
              <a:off x="0" y="0"/>
              <a:ext cx="24384000" cy="2651125"/>
            </a:xfrm>
            <a:custGeom>
              <a:avLst/>
              <a:gdLst/>
              <a:ahLst/>
              <a:cxnLst/>
              <a:rect l="l" t="t" r="r" b="b"/>
              <a:pathLst>
                <a:path w="24384000" h="2651125">
                  <a:moveTo>
                    <a:pt x="0" y="0"/>
                  </a:moveTo>
                  <a:lnTo>
                    <a:pt x="24384000" y="0"/>
                  </a:lnTo>
                  <a:lnTo>
                    <a:pt x="24384000" y="2651125"/>
                  </a:lnTo>
                  <a:lnTo>
                    <a:pt x="0" y="2651125"/>
                  </a:lnTo>
                  <a:close/>
                </a:path>
              </a:pathLst>
            </a:custGeom>
            <a:gradFill rotWithShape="1">
              <a:gsLst>
                <a:gs pos="0">
                  <a:srgbClr val="BE005A">
                    <a:alpha val="83529"/>
                  </a:srgbClr>
                </a:gs>
                <a:gs pos="100000">
                  <a:srgbClr val="3B2CAC">
                    <a:alpha val="83529"/>
                  </a:srgbClr>
                </a:gs>
              </a:gsLst>
              <a:lin ang="0"/>
            </a:gradFill>
          </p:spPr>
        </p:sp>
      </p:grpSp>
      <p:grpSp>
        <p:nvGrpSpPr>
          <p:cNvPr id="4" name="Group 4"/>
          <p:cNvGrpSpPr/>
          <p:nvPr/>
        </p:nvGrpSpPr>
        <p:grpSpPr>
          <a:xfrm>
            <a:off x="1030934" y="0"/>
            <a:ext cx="108000" cy="2743200"/>
            <a:chOff x="0" y="0"/>
            <a:chExt cx="144000" cy="3657600"/>
          </a:xfrm>
        </p:grpSpPr>
        <p:sp>
          <p:nvSpPr>
            <p:cNvPr id="5" name="Freeform 5"/>
            <p:cNvSpPr/>
            <p:nvPr/>
          </p:nvSpPr>
          <p:spPr>
            <a:xfrm>
              <a:off x="0" y="0"/>
              <a:ext cx="144018" cy="3657600"/>
            </a:xfrm>
            <a:custGeom>
              <a:avLst/>
              <a:gdLst/>
              <a:ahLst/>
              <a:cxnLst/>
              <a:rect l="l" t="t" r="r" b="b"/>
              <a:pathLst>
                <a:path w="144018" h="3657600">
                  <a:moveTo>
                    <a:pt x="0" y="0"/>
                  </a:moveTo>
                  <a:lnTo>
                    <a:pt x="144018" y="0"/>
                  </a:lnTo>
                  <a:lnTo>
                    <a:pt x="144018" y="3657600"/>
                  </a:lnTo>
                  <a:lnTo>
                    <a:pt x="0" y="3657600"/>
                  </a:lnTo>
                  <a:close/>
                </a:path>
              </a:pathLst>
            </a:custGeom>
            <a:solidFill>
              <a:srgbClr val="BE005A"/>
            </a:solidFill>
          </p:spPr>
        </p:sp>
      </p:grpSp>
      <p:sp>
        <p:nvSpPr>
          <p:cNvPr id="6" name="AutoShape 6"/>
          <p:cNvSpPr/>
          <p:nvPr/>
        </p:nvSpPr>
        <p:spPr>
          <a:xfrm rot="32395">
            <a:off x="16778973" y="1201438"/>
            <a:ext cx="1516204" cy="0"/>
          </a:xfrm>
          <a:prstGeom prst="line">
            <a:avLst/>
          </a:prstGeom>
          <a:ln w="9525" cap="rnd">
            <a:solidFill>
              <a:srgbClr val="3B2CAC"/>
            </a:solidFill>
            <a:prstDash val="solid"/>
            <a:headEnd type="none" w="sm" len="sm"/>
            <a:tailEnd type="none" w="sm" len="sm"/>
          </a:ln>
        </p:spPr>
      </p:sp>
      <p:sp>
        <p:nvSpPr>
          <p:cNvPr id="7" name="AutoShape 7"/>
          <p:cNvSpPr/>
          <p:nvPr/>
        </p:nvSpPr>
        <p:spPr>
          <a:xfrm rot="36710">
            <a:off x="-14364" y="9243015"/>
            <a:ext cx="2675916" cy="0"/>
          </a:xfrm>
          <a:prstGeom prst="line">
            <a:avLst/>
          </a:prstGeom>
          <a:ln w="19050" cap="rnd">
            <a:solidFill>
              <a:srgbClr val="FFCD6B"/>
            </a:solidFill>
            <a:prstDash val="solid"/>
            <a:headEnd type="none" w="sm" len="sm"/>
            <a:tailEnd type="none" w="sm" len="sm"/>
          </a:ln>
        </p:spPr>
      </p:sp>
      <p:sp>
        <p:nvSpPr>
          <p:cNvPr id="8" name="AutoShape 8"/>
          <p:cNvSpPr/>
          <p:nvPr/>
        </p:nvSpPr>
        <p:spPr>
          <a:xfrm rot="113490">
            <a:off x="17062072" y="9859137"/>
            <a:ext cx="865723" cy="0"/>
          </a:xfrm>
          <a:prstGeom prst="line">
            <a:avLst/>
          </a:prstGeom>
          <a:ln w="19050" cap="rnd">
            <a:solidFill>
              <a:srgbClr val="FFCD6B"/>
            </a:solidFill>
            <a:prstDash val="solid"/>
            <a:headEnd type="none" w="sm" len="sm"/>
            <a:tailEnd type="none" w="sm" len="sm"/>
          </a:ln>
        </p:spPr>
      </p:sp>
      <p:sp>
        <p:nvSpPr>
          <p:cNvPr id="9" name="AutoShape 9"/>
          <p:cNvSpPr/>
          <p:nvPr/>
        </p:nvSpPr>
        <p:spPr>
          <a:xfrm rot="100725">
            <a:off x="1588798" y="4830920"/>
            <a:ext cx="975398" cy="0"/>
          </a:xfrm>
          <a:prstGeom prst="line">
            <a:avLst/>
          </a:prstGeom>
          <a:ln w="19050" cap="rnd">
            <a:solidFill>
              <a:srgbClr val="BE005A"/>
            </a:solidFill>
            <a:prstDash val="solid"/>
            <a:headEnd type="none" w="sm" len="sm"/>
            <a:tailEnd type="none" w="sm" len="sm"/>
          </a:ln>
        </p:spPr>
      </p:sp>
      <p:grpSp>
        <p:nvGrpSpPr>
          <p:cNvPr id="10" name="Group 10"/>
          <p:cNvGrpSpPr/>
          <p:nvPr/>
        </p:nvGrpSpPr>
        <p:grpSpPr>
          <a:xfrm>
            <a:off x="543" y="6841826"/>
            <a:ext cx="18288000" cy="2841750"/>
            <a:chOff x="0" y="0"/>
            <a:chExt cx="24384000" cy="3789000"/>
          </a:xfrm>
        </p:grpSpPr>
        <p:sp>
          <p:nvSpPr>
            <p:cNvPr id="11" name="Freeform 11"/>
            <p:cNvSpPr/>
            <p:nvPr/>
          </p:nvSpPr>
          <p:spPr>
            <a:xfrm>
              <a:off x="0" y="0"/>
              <a:ext cx="24384000" cy="3789045"/>
            </a:xfrm>
            <a:custGeom>
              <a:avLst/>
              <a:gdLst/>
              <a:ahLst/>
              <a:cxnLst/>
              <a:rect l="l" t="t" r="r" b="b"/>
              <a:pathLst>
                <a:path w="24384000" h="3789045">
                  <a:moveTo>
                    <a:pt x="0" y="0"/>
                  </a:moveTo>
                  <a:lnTo>
                    <a:pt x="24384000" y="0"/>
                  </a:lnTo>
                  <a:lnTo>
                    <a:pt x="24384000" y="3789045"/>
                  </a:lnTo>
                  <a:lnTo>
                    <a:pt x="0" y="3789045"/>
                  </a:lnTo>
                  <a:close/>
                </a:path>
              </a:pathLst>
            </a:custGeom>
            <a:solidFill>
              <a:srgbClr val="FFFFFF"/>
            </a:solidFill>
          </p:spPr>
        </p:sp>
      </p:grpSp>
      <p:sp>
        <p:nvSpPr>
          <p:cNvPr id="12" name="Freeform 12"/>
          <p:cNvSpPr/>
          <p:nvPr/>
        </p:nvSpPr>
        <p:spPr>
          <a:xfrm rot="-5400000">
            <a:off x="10825251" y="2225052"/>
            <a:ext cx="9755700" cy="5169800"/>
          </a:xfrm>
          <a:custGeom>
            <a:avLst/>
            <a:gdLst/>
            <a:ahLst/>
            <a:cxnLst/>
            <a:rect l="l" t="t" r="r" b="b"/>
            <a:pathLst>
              <a:path w="9755700" h="5169800">
                <a:moveTo>
                  <a:pt x="0" y="0"/>
                </a:moveTo>
                <a:lnTo>
                  <a:pt x="9755700" y="0"/>
                </a:lnTo>
                <a:lnTo>
                  <a:pt x="9755700" y="5169800"/>
                </a:lnTo>
                <a:lnTo>
                  <a:pt x="0" y="5169800"/>
                </a:lnTo>
                <a:lnTo>
                  <a:pt x="0" y="0"/>
                </a:lnTo>
                <a:close/>
              </a:path>
            </a:pathLst>
          </a:custGeom>
          <a:blipFill>
            <a:blip r:embed="rId2"/>
            <a:stretch>
              <a:fillRect t="-21868" b="-38530"/>
            </a:stretch>
          </a:blipFill>
        </p:spPr>
      </p:sp>
      <p:sp>
        <p:nvSpPr>
          <p:cNvPr id="13" name="TextBox 13"/>
          <p:cNvSpPr txBox="1"/>
          <p:nvPr/>
        </p:nvSpPr>
        <p:spPr>
          <a:xfrm>
            <a:off x="2305042" y="527685"/>
            <a:ext cx="6375618" cy="843915"/>
          </a:xfrm>
          <a:prstGeom prst="rect">
            <a:avLst/>
          </a:prstGeom>
        </p:spPr>
        <p:txBody>
          <a:bodyPr lIns="0" tIns="0" rIns="0" bIns="0" rtlCol="0" anchor="t">
            <a:spAutoFit/>
          </a:bodyPr>
          <a:lstStyle/>
          <a:p>
            <a:pPr algn="ctr">
              <a:lnSpc>
                <a:spcPts val="6480"/>
              </a:lnSpc>
            </a:pPr>
            <a:r>
              <a:rPr lang="en-US" sz="6000" b="1">
                <a:solidFill>
                  <a:srgbClr val="EF7A24"/>
                </a:solidFill>
                <a:latin typeface="Raleway Bold"/>
                <a:ea typeface="Raleway Bold"/>
                <a:cs typeface="Raleway Bold"/>
                <a:sym typeface="Raleway Bold"/>
              </a:rPr>
              <a:t>Executive Action</a:t>
            </a:r>
          </a:p>
        </p:txBody>
      </p:sp>
      <p:sp>
        <p:nvSpPr>
          <p:cNvPr id="14" name="TextBox 14"/>
          <p:cNvSpPr txBox="1"/>
          <p:nvPr/>
        </p:nvSpPr>
        <p:spPr>
          <a:xfrm>
            <a:off x="1847376" y="1528953"/>
            <a:ext cx="7290950" cy="1214247"/>
          </a:xfrm>
          <a:prstGeom prst="rect">
            <a:avLst/>
          </a:prstGeom>
        </p:spPr>
        <p:txBody>
          <a:bodyPr lIns="0" tIns="0" rIns="0" bIns="0" rtlCol="0" anchor="t">
            <a:spAutoFit/>
          </a:bodyPr>
          <a:lstStyle/>
          <a:p>
            <a:pPr algn="ctr">
              <a:lnSpc>
                <a:spcPts val="3023"/>
              </a:lnSpc>
            </a:pPr>
            <a:r>
              <a:rPr lang="en-US" sz="2799" b="1">
                <a:solidFill>
                  <a:srgbClr val="BE005A"/>
                </a:solidFill>
                <a:latin typeface="Avenir Bold"/>
                <a:ea typeface="Avenir Bold"/>
                <a:cs typeface="Avenir Bold"/>
                <a:sym typeface="Avenir Bold"/>
              </a:rPr>
              <a:t>“It is the policy of the United States to recognize two sexes, male and female.  These sexes are not changeable”</a:t>
            </a:r>
          </a:p>
        </p:txBody>
      </p:sp>
      <p:sp>
        <p:nvSpPr>
          <p:cNvPr id="15" name="Freeform 15" descr="A pesron holding up a sign reading &quot;A World Without Trans People Has Never Existed And Never Will&quot; at a demonstration."/>
          <p:cNvSpPr/>
          <p:nvPr/>
        </p:nvSpPr>
        <p:spPr>
          <a:xfrm>
            <a:off x="10693466" y="5143500"/>
            <a:ext cx="5641094" cy="3924090"/>
          </a:xfrm>
          <a:custGeom>
            <a:avLst/>
            <a:gdLst/>
            <a:ahLst/>
            <a:cxnLst/>
            <a:rect l="l" t="t" r="r" b="b"/>
            <a:pathLst>
              <a:path w="5641094" h="3924090">
                <a:moveTo>
                  <a:pt x="0" y="0"/>
                </a:moveTo>
                <a:lnTo>
                  <a:pt x="5641094" y="0"/>
                </a:lnTo>
                <a:lnTo>
                  <a:pt x="5641094" y="3924090"/>
                </a:lnTo>
                <a:lnTo>
                  <a:pt x="0" y="3924090"/>
                </a:lnTo>
                <a:lnTo>
                  <a:pt x="0" y="0"/>
                </a:lnTo>
                <a:close/>
              </a:path>
            </a:pathLst>
          </a:custGeom>
          <a:blipFill>
            <a:blip r:embed="rId3"/>
            <a:stretch>
              <a:fillRect l="-18556" t="-18636" r="-17069" b="-11262"/>
            </a:stretch>
          </a:blipFill>
        </p:spPr>
      </p:sp>
      <p:grpSp>
        <p:nvGrpSpPr>
          <p:cNvPr id="16" name="Group 16"/>
          <p:cNvGrpSpPr/>
          <p:nvPr/>
        </p:nvGrpSpPr>
        <p:grpSpPr>
          <a:xfrm>
            <a:off x="1028700" y="2929558"/>
            <a:ext cx="9265217" cy="6508378"/>
            <a:chOff x="0" y="0"/>
            <a:chExt cx="12353623" cy="8677837"/>
          </a:xfrm>
        </p:grpSpPr>
        <p:sp>
          <p:nvSpPr>
            <p:cNvPr id="17" name="Freeform 17"/>
            <p:cNvSpPr/>
            <p:nvPr/>
          </p:nvSpPr>
          <p:spPr>
            <a:xfrm>
              <a:off x="0" y="0"/>
              <a:ext cx="12353685" cy="8677877"/>
            </a:xfrm>
            <a:custGeom>
              <a:avLst/>
              <a:gdLst/>
              <a:ahLst/>
              <a:cxnLst/>
              <a:rect l="l" t="t" r="r" b="b"/>
              <a:pathLst>
                <a:path w="12353685" h="8677877">
                  <a:moveTo>
                    <a:pt x="0" y="0"/>
                  </a:moveTo>
                  <a:lnTo>
                    <a:pt x="12353685" y="0"/>
                  </a:lnTo>
                  <a:lnTo>
                    <a:pt x="12353685" y="8677877"/>
                  </a:lnTo>
                  <a:lnTo>
                    <a:pt x="0" y="8677877"/>
                  </a:lnTo>
                  <a:close/>
                </a:path>
              </a:pathLst>
            </a:custGeom>
            <a:solidFill>
              <a:srgbClr val="FFFFFF"/>
            </a:solidFill>
          </p:spPr>
        </p:sp>
        <p:sp>
          <p:nvSpPr>
            <p:cNvPr id="18" name="TextBox 18"/>
            <p:cNvSpPr txBox="1"/>
            <p:nvPr/>
          </p:nvSpPr>
          <p:spPr>
            <a:xfrm>
              <a:off x="0" y="-19050"/>
              <a:ext cx="12353623" cy="8696887"/>
            </a:xfrm>
            <a:prstGeom prst="rect">
              <a:avLst/>
            </a:prstGeom>
          </p:spPr>
          <p:txBody>
            <a:bodyPr lIns="50800" tIns="50800" rIns="50800" bIns="50800" rtlCol="0" anchor="t"/>
            <a:lstStyle/>
            <a:p>
              <a:pPr algn="l">
                <a:lnSpc>
                  <a:spcPts val="3359"/>
                </a:lnSpc>
              </a:pPr>
              <a:r>
                <a:rPr lang="en-US" sz="2799">
                  <a:solidFill>
                    <a:srgbClr val="231F20"/>
                  </a:solidFill>
                  <a:latin typeface="Arimo"/>
                  <a:ea typeface="Arimo"/>
                  <a:cs typeface="Arimo"/>
                  <a:sym typeface="Arimo"/>
                </a:rPr>
                <a:t>What it means:</a:t>
              </a:r>
            </a:p>
            <a:p>
              <a:pPr marL="704087" lvl="1" indent="-352044" algn="l">
                <a:lnSpc>
                  <a:spcPts val="3359"/>
                </a:lnSpc>
                <a:buFont typeface="Arial"/>
                <a:buChar char="•"/>
              </a:pPr>
              <a:r>
                <a:rPr lang="en-US" sz="2799">
                  <a:solidFill>
                    <a:srgbClr val="231F20"/>
                  </a:solidFill>
                  <a:latin typeface="Arimo"/>
                  <a:ea typeface="Arimo"/>
                  <a:cs typeface="Arimo"/>
                  <a:sym typeface="Arimo"/>
                </a:rPr>
                <a:t>Threatens end of Federal funding to schools that respect pronouns, chosen names, allow trans-affirming restroom use, trans athletes to compete, or provide therapy for gender-related concerns</a:t>
              </a:r>
            </a:p>
            <a:p>
              <a:pPr marL="1209039" lvl="2" indent="-403013" algn="l">
                <a:lnSpc>
                  <a:spcPts val="3359"/>
                </a:lnSpc>
                <a:buFont typeface="Arial"/>
                <a:buChar char="⚬"/>
              </a:pPr>
              <a:r>
                <a:rPr lang="en-US" sz="2799">
                  <a:solidFill>
                    <a:srgbClr val="BE005A"/>
                  </a:solidFill>
                  <a:latin typeface="Arimo"/>
                  <a:ea typeface="Arimo"/>
                  <a:cs typeface="Arimo"/>
                  <a:sym typeface="Arimo"/>
                </a:rPr>
                <a:t>Called “Patently unconstitutional nonsense” by Lambda Legal</a:t>
              </a:r>
            </a:p>
            <a:p>
              <a:pPr marL="704087" lvl="1" indent="-352044" algn="l">
                <a:lnSpc>
                  <a:spcPts val="3359"/>
                </a:lnSpc>
                <a:buFont typeface="Arial"/>
                <a:buChar char="•"/>
              </a:pPr>
              <a:r>
                <a:rPr lang="en-US" sz="2799">
                  <a:solidFill>
                    <a:srgbClr val="231F20"/>
                  </a:solidFill>
                  <a:latin typeface="Arimo"/>
                  <a:ea typeface="Arimo"/>
                  <a:cs typeface="Arimo"/>
                  <a:sym typeface="Arimo"/>
                </a:rPr>
                <a:t>Transgender women will be forced into men’s prisons and detention centers</a:t>
              </a:r>
            </a:p>
            <a:p>
              <a:pPr marL="704087" lvl="1" indent="-352044" algn="l">
                <a:lnSpc>
                  <a:spcPts val="3359"/>
                </a:lnSpc>
                <a:buFont typeface="Arial"/>
                <a:buChar char="•"/>
              </a:pPr>
              <a:r>
                <a:rPr lang="en-US" sz="2799">
                  <a:solidFill>
                    <a:srgbClr val="231F20"/>
                  </a:solidFill>
                  <a:latin typeface="Arimo"/>
                  <a:ea typeface="Arimo"/>
                  <a:cs typeface="Arimo"/>
                  <a:sym typeface="Arimo"/>
                </a:rPr>
                <a:t>Withdraws trans health care from federal prisons and government-funded insurance for those under 19</a:t>
              </a:r>
            </a:p>
            <a:p>
              <a:pPr marL="704087" lvl="1" indent="-352044" algn="l">
                <a:lnSpc>
                  <a:spcPts val="3359"/>
                </a:lnSpc>
                <a:buFont typeface="Arial"/>
                <a:buChar char="•"/>
              </a:pPr>
              <a:r>
                <a:rPr lang="en-US" sz="2799">
                  <a:solidFill>
                    <a:srgbClr val="231F20"/>
                  </a:solidFill>
                  <a:latin typeface="Arimo"/>
                  <a:ea typeface="Arimo"/>
                  <a:cs typeface="Arimo"/>
                  <a:sym typeface="Arimo"/>
                </a:rPr>
                <a:t>Applications for gender change on passports "suspended.“</a:t>
              </a:r>
            </a:p>
            <a:p>
              <a:pPr marL="704285" lvl="1" indent="-352142" algn="l">
                <a:lnSpc>
                  <a:spcPts val="3359"/>
                </a:lnSpc>
                <a:buFont typeface="Arial"/>
                <a:buChar char="•"/>
              </a:pPr>
              <a:r>
                <a:rPr lang="en-US" sz="2799" b="1">
                  <a:solidFill>
                    <a:srgbClr val="231F20"/>
                  </a:solidFill>
                  <a:latin typeface="Arimo Bold"/>
                  <a:ea typeface="Arimo Bold"/>
                  <a:cs typeface="Arimo Bold"/>
                  <a:sym typeface="Arimo Bold"/>
                </a:rPr>
                <a:t>Emboldens people to discriminate against and express hate to trans and queer people.</a:t>
              </a:r>
            </a:p>
          </p:txBody>
        </p:sp>
      </p:grpSp>
      <p:sp>
        <p:nvSpPr>
          <p:cNvPr id="19" name="Freeform 19" descr="Better mental health found among transgender people who started hormones as  teens | News Center | Stanford Medicine"/>
          <p:cNvSpPr/>
          <p:nvPr/>
        </p:nvSpPr>
        <p:spPr>
          <a:xfrm>
            <a:off x="11456613" y="745796"/>
            <a:ext cx="4114800" cy="3729867"/>
          </a:xfrm>
          <a:custGeom>
            <a:avLst/>
            <a:gdLst/>
            <a:ahLst/>
            <a:cxnLst/>
            <a:rect l="l" t="t" r="r" b="b"/>
            <a:pathLst>
              <a:path w="4114800" h="3729867">
                <a:moveTo>
                  <a:pt x="0" y="0"/>
                </a:moveTo>
                <a:lnTo>
                  <a:pt x="4114800" y="0"/>
                </a:lnTo>
                <a:lnTo>
                  <a:pt x="4114800" y="3729867"/>
                </a:lnTo>
                <a:lnTo>
                  <a:pt x="0" y="3729867"/>
                </a:lnTo>
                <a:lnTo>
                  <a:pt x="0" y="0"/>
                </a:lnTo>
                <a:close/>
              </a:path>
            </a:pathLst>
          </a:custGeom>
          <a:blipFill>
            <a:blip r:embed="rId4"/>
            <a:stretch>
              <a:fillRect/>
            </a:stretch>
          </a:blipFill>
        </p:spPr>
      </p:sp>
      <p:sp>
        <p:nvSpPr>
          <p:cNvPr id="20" name="TextBox 20"/>
          <p:cNvSpPr txBox="1"/>
          <p:nvPr/>
        </p:nvSpPr>
        <p:spPr>
          <a:xfrm>
            <a:off x="1640340" y="9969640"/>
            <a:ext cx="14965047" cy="315991"/>
          </a:xfrm>
          <a:prstGeom prst="rect">
            <a:avLst/>
          </a:prstGeom>
        </p:spPr>
        <p:txBody>
          <a:bodyPr lIns="0" tIns="0" rIns="0" bIns="0" rtlCol="0" anchor="t">
            <a:spAutoFit/>
          </a:bodyPr>
          <a:lstStyle/>
          <a:p>
            <a:pPr algn="ctr">
              <a:lnSpc>
                <a:spcPts val="1800"/>
              </a:lnSpc>
            </a:pPr>
            <a:r>
              <a:rPr lang="en-US" sz="1500">
                <a:solidFill>
                  <a:srgbClr val="000000"/>
                </a:solidFill>
                <a:latin typeface="Arial"/>
                <a:ea typeface="Arial"/>
                <a:cs typeface="Arial"/>
                <a:sym typeface="Arial"/>
              </a:rPr>
              <a:t>This presentation is the intellectual property of Lisa Macafee for AffirmingNeurodiversity.com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298656"/>
            <a:ext cx="18288000" cy="1988550"/>
            <a:chOff x="0" y="0"/>
            <a:chExt cx="24384000" cy="2651400"/>
          </a:xfrm>
        </p:grpSpPr>
        <p:sp>
          <p:nvSpPr>
            <p:cNvPr id="3" name="Freeform 3"/>
            <p:cNvSpPr/>
            <p:nvPr/>
          </p:nvSpPr>
          <p:spPr>
            <a:xfrm>
              <a:off x="0" y="0"/>
              <a:ext cx="24384000" cy="2651379"/>
            </a:xfrm>
            <a:custGeom>
              <a:avLst/>
              <a:gdLst/>
              <a:ahLst/>
              <a:cxnLst/>
              <a:rect l="l" t="t" r="r" b="b"/>
              <a:pathLst>
                <a:path w="24384000" h="2651379">
                  <a:moveTo>
                    <a:pt x="0" y="0"/>
                  </a:moveTo>
                  <a:lnTo>
                    <a:pt x="24384000" y="0"/>
                  </a:lnTo>
                  <a:lnTo>
                    <a:pt x="24384000" y="2651379"/>
                  </a:lnTo>
                  <a:lnTo>
                    <a:pt x="0" y="2651379"/>
                  </a:lnTo>
                  <a:close/>
                </a:path>
              </a:pathLst>
            </a:custGeom>
            <a:gradFill rotWithShape="1">
              <a:gsLst>
                <a:gs pos="0">
                  <a:srgbClr val="BE005A">
                    <a:alpha val="84313"/>
                  </a:srgbClr>
                </a:gs>
                <a:gs pos="100000">
                  <a:srgbClr val="3B2CAC">
                    <a:alpha val="84313"/>
                  </a:srgbClr>
                </a:gs>
              </a:gsLst>
              <a:lin ang="0"/>
            </a:gradFill>
          </p:spPr>
        </p:sp>
      </p:grpSp>
      <p:grpSp>
        <p:nvGrpSpPr>
          <p:cNvPr id="4" name="Group 4"/>
          <p:cNvGrpSpPr/>
          <p:nvPr/>
        </p:nvGrpSpPr>
        <p:grpSpPr>
          <a:xfrm>
            <a:off x="1030934" y="0"/>
            <a:ext cx="108000" cy="1934550"/>
            <a:chOff x="0" y="0"/>
            <a:chExt cx="144000" cy="2579400"/>
          </a:xfrm>
        </p:grpSpPr>
        <p:sp>
          <p:nvSpPr>
            <p:cNvPr id="5" name="Freeform 5"/>
            <p:cNvSpPr/>
            <p:nvPr/>
          </p:nvSpPr>
          <p:spPr>
            <a:xfrm>
              <a:off x="0" y="0"/>
              <a:ext cx="144018" cy="2579370"/>
            </a:xfrm>
            <a:custGeom>
              <a:avLst/>
              <a:gdLst/>
              <a:ahLst/>
              <a:cxnLst/>
              <a:rect l="l" t="t" r="r" b="b"/>
              <a:pathLst>
                <a:path w="144018" h="2579370">
                  <a:moveTo>
                    <a:pt x="0" y="0"/>
                  </a:moveTo>
                  <a:lnTo>
                    <a:pt x="144018" y="0"/>
                  </a:lnTo>
                  <a:lnTo>
                    <a:pt x="144018" y="2579370"/>
                  </a:lnTo>
                  <a:lnTo>
                    <a:pt x="0" y="2579370"/>
                  </a:lnTo>
                  <a:close/>
                </a:path>
              </a:pathLst>
            </a:custGeom>
            <a:solidFill>
              <a:srgbClr val="7F7F7F"/>
            </a:solidFill>
          </p:spPr>
        </p:sp>
      </p:grpSp>
      <p:sp>
        <p:nvSpPr>
          <p:cNvPr id="6" name="AutoShape 6"/>
          <p:cNvSpPr/>
          <p:nvPr/>
        </p:nvSpPr>
        <p:spPr>
          <a:xfrm rot="32399">
            <a:off x="16778973" y="1201438"/>
            <a:ext cx="1516005" cy="0"/>
          </a:xfrm>
          <a:prstGeom prst="line">
            <a:avLst/>
          </a:prstGeom>
          <a:ln w="9525" cap="rnd">
            <a:solidFill>
              <a:srgbClr val="333333"/>
            </a:solidFill>
            <a:prstDash val="solid"/>
            <a:headEnd type="none" w="sm" len="sm"/>
            <a:tailEnd type="none" w="sm" len="sm"/>
          </a:ln>
        </p:spPr>
      </p:sp>
      <p:sp>
        <p:nvSpPr>
          <p:cNvPr id="7" name="TextBox 7"/>
          <p:cNvSpPr txBox="1"/>
          <p:nvPr/>
        </p:nvSpPr>
        <p:spPr>
          <a:xfrm>
            <a:off x="1550632" y="819962"/>
            <a:ext cx="14154634" cy="834390"/>
          </a:xfrm>
          <a:prstGeom prst="rect">
            <a:avLst/>
          </a:prstGeom>
        </p:spPr>
        <p:txBody>
          <a:bodyPr lIns="0" tIns="0" rIns="0" bIns="0" rtlCol="0" anchor="t">
            <a:spAutoFit/>
          </a:bodyPr>
          <a:lstStyle/>
          <a:p>
            <a:pPr algn="l">
              <a:lnSpc>
                <a:spcPts val="6480"/>
              </a:lnSpc>
            </a:pPr>
            <a:r>
              <a:rPr lang="en-US" sz="6000" b="1">
                <a:solidFill>
                  <a:srgbClr val="EF7A24"/>
                </a:solidFill>
                <a:latin typeface="Source Sans Pro Bold"/>
                <a:ea typeface="Source Sans Pro Bold"/>
                <a:cs typeface="Source Sans Pro Bold"/>
                <a:sym typeface="Source Sans Pro Bold"/>
              </a:rPr>
              <a:t>Who is impacted?</a:t>
            </a:r>
          </a:p>
        </p:txBody>
      </p:sp>
      <p:sp>
        <p:nvSpPr>
          <p:cNvPr id="8" name="Freeform 8"/>
          <p:cNvSpPr/>
          <p:nvPr/>
        </p:nvSpPr>
        <p:spPr>
          <a:xfrm>
            <a:off x="8031642" y="3885756"/>
            <a:ext cx="10000817" cy="5210295"/>
          </a:xfrm>
          <a:custGeom>
            <a:avLst/>
            <a:gdLst/>
            <a:ahLst/>
            <a:cxnLst/>
            <a:rect l="l" t="t" r="r" b="b"/>
            <a:pathLst>
              <a:path w="10000817" h="5210295">
                <a:moveTo>
                  <a:pt x="0" y="0"/>
                </a:moveTo>
                <a:lnTo>
                  <a:pt x="10000817" y="0"/>
                </a:lnTo>
                <a:lnTo>
                  <a:pt x="10000817" y="5210295"/>
                </a:lnTo>
                <a:lnTo>
                  <a:pt x="0" y="5210295"/>
                </a:lnTo>
                <a:lnTo>
                  <a:pt x="0" y="0"/>
                </a:lnTo>
                <a:close/>
              </a:path>
            </a:pathLst>
          </a:custGeom>
          <a:blipFill>
            <a:blip r:embed="rId2"/>
            <a:stretch>
              <a:fillRect l="-4068" t="-27937" r="-4330" b="-28110"/>
            </a:stretch>
          </a:blipFill>
        </p:spPr>
      </p:sp>
      <p:sp>
        <p:nvSpPr>
          <p:cNvPr id="9" name="Freeform 9"/>
          <p:cNvSpPr/>
          <p:nvPr/>
        </p:nvSpPr>
        <p:spPr>
          <a:xfrm>
            <a:off x="13816650" y="1408186"/>
            <a:ext cx="2765946" cy="2041517"/>
          </a:xfrm>
          <a:custGeom>
            <a:avLst/>
            <a:gdLst/>
            <a:ahLst/>
            <a:cxnLst/>
            <a:rect l="l" t="t" r="r" b="b"/>
            <a:pathLst>
              <a:path w="2765946" h="2041517">
                <a:moveTo>
                  <a:pt x="0" y="0"/>
                </a:moveTo>
                <a:lnTo>
                  <a:pt x="2765946" y="0"/>
                </a:lnTo>
                <a:lnTo>
                  <a:pt x="2765946" y="2041517"/>
                </a:lnTo>
                <a:lnTo>
                  <a:pt x="0" y="2041517"/>
                </a:lnTo>
                <a:lnTo>
                  <a:pt x="0" y="0"/>
                </a:lnTo>
                <a:close/>
              </a:path>
            </a:pathLst>
          </a:custGeom>
          <a:blipFill>
            <a:blip r:embed="rId3"/>
            <a:stretch>
              <a:fillRect r="-4306"/>
            </a:stretch>
          </a:blipFill>
        </p:spPr>
      </p:sp>
      <p:sp>
        <p:nvSpPr>
          <p:cNvPr id="10" name="Freeform 10"/>
          <p:cNvSpPr/>
          <p:nvPr/>
        </p:nvSpPr>
        <p:spPr>
          <a:xfrm>
            <a:off x="168278" y="4532268"/>
            <a:ext cx="7863364" cy="4118437"/>
          </a:xfrm>
          <a:custGeom>
            <a:avLst/>
            <a:gdLst/>
            <a:ahLst/>
            <a:cxnLst/>
            <a:rect l="l" t="t" r="r" b="b"/>
            <a:pathLst>
              <a:path w="7863364" h="4118437">
                <a:moveTo>
                  <a:pt x="0" y="0"/>
                </a:moveTo>
                <a:lnTo>
                  <a:pt x="7863364" y="0"/>
                </a:lnTo>
                <a:lnTo>
                  <a:pt x="7863364" y="4118437"/>
                </a:lnTo>
                <a:lnTo>
                  <a:pt x="0" y="4118437"/>
                </a:lnTo>
                <a:lnTo>
                  <a:pt x="0" y="0"/>
                </a:lnTo>
                <a:close/>
              </a:path>
            </a:pathLst>
          </a:custGeom>
          <a:blipFill>
            <a:blip r:embed="rId4"/>
            <a:stretch>
              <a:fillRect/>
            </a:stretch>
          </a:blipFill>
        </p:spPr>
      </p:sp>
      <p:sp>
        <p:nvSpPr>
          <p:cNvPr id="11" name="TextBox 11"/>
          <p:cNvSpPr txBox="1"/>
          <p:nvPr/>
        </p:nvSpPr>
        <p:spPr>
          <a:xfrm>
            <a:off x="7626476" y="9258300"/>
            <a:ext cx="9820200" cy="416650"/>
          </a:xfrm>
          <a:prstGeom prst="rect">
            <a:avLst/>
          </a:prstGeom>
        </p:spPr>
        <p:txBody>
          <a:bodyPr lIns="0" tIns="0" rIns="0" bIns="0" rtlCol="0" anchor="t">
            <a:spAutoFit/>
          </a:bodyPr>
          <a:lstStyle/>
          <a:p>
            <a:pPr algn="r">
              <a:lnSpc>
                <a:spcPts val="2879"/>
              </a:lnSpc>
            </a:pPr>
            <a:r>
              <a:rPr lang="en-US" sz="2400" u="sng">
                <a:solidFill>
                  <a:srgbClr val="FFFFFF"/>
                </a:solidFill>
                <a:latin typeface="Source Sans Pro"/>
                <a:ea typeface="Source Sans Pro"/>
                <a:cs typeface="Source Sans Pro"/>
                <a:sym typeface="Source Sans Pro"/>
                <a:hlinkClick r:id="rId5" tooltip="https://williamsinstitute.law.ucla.edu/press/youth-gender-expression-ca-release/"/>
              </a:rPr>
              <a:t>The Williams Institute, UCLA School of Law</a:t>
            </a:r>
            <a:r>
              <a:rPr lang="en-US" sz="2400">
                <a:solidFill>
                  <a:srgbClr val="FFFFFF"/>
                </a:solidFill>
                <a:latin typeface="Source Sans Pro"/>
                <a:ea typeface="Source Sans Pro"/>
                <a:cs typeface="Source Sans Pro"/>
                <a:sym typeface="Source Sans Pro"/>
              </a:rPr>
              <a:t> (December 2017)</a:t>
            </a:r>
          </a:p>
        </p:txBody>
      </p:sp>
      <p:sp>
        <p:nvSpPr>
          <p:cNvPr id="12" name="TextBox 12"/>
          <p:cNvSpPr txBox="1"/>
          <p:nvPr/>
        </p:nvSpPr>
        <p:spPr>
          <a:xfrm>
            <a:off x="1550632" y="1982175"/>
            <a:ext cx="15775457" cy="2397693"/>
          </a:xfrm>
          <a:prstGeom prst="rect">
            <a:avLst/>
          </a:prstGeom>
        </p:spPr>
        <p:txBody>
          <a:bodyPr lIns="0" tIns="0" rIns="0" bIns="0" rtlCol="0" anchor="t">
            <a:spAutoFit/>
          </a:bodyPr>
          <a:lstStyle/>
          <a:p>
            <a:pPr algn="l">
              <a:lnSpc>
                <a:spcPts val="4694"/>
              </a:lnSpc>
            </a:pPr>
            <a:r>
              <a:rPr lang="en-US" sz="4346" b="1">
                <a:solidFill>
                  <a:srgbClr val="BE005A"/>
                </a:solidFill>
                <a:latin typeface="Source Sans Pro Bold"/>
                <a:ea typeface="Source Sans Pro Bold"/>
                <a:cs typeface="Source Sans Pro Bold"/>
                <a:sym typeface="Source Sans Pro Bold"/>
              </a:rPr>
              <a:t>7.6% of the US identify as LGBTQ+ (28% of Gen Z) </a:t>
            </a:r>
          </a:p>
          <a:p>
            <a:pPr algn="l">
              <a:lnSpc>
                <a:spcPts val="4694"/>
              </a:lnSpc>
            </a:pPr>
            <a:r>
              <a:rPr lang="en-US" sz="4346" b="1">
                <a:solidFill>
                  <a:srgbClr val="BE005A"/>
                </a:solidFill>
                <a:latin typeface="Source Sans Pro Bold"/>
                <a:ea typeface="Source Sans Pro Bold"/>
                <a:cs typeface="Source Sans Pro Bold"/>
                <a:sym typeface="Source Sans Pro Bold"/>
              </a:rPr>
              <a:t>1.6% of the US is trans (4% Gen Z)</a:t>
            </a:r>
          </a:p>
          <a:p>
            <a:pPr algn="l">
              <a:lnSpc>
                <a:spcPts val="4694"/>
              </a:lnSpc>
            </a:pPr>
            <a:r>
              <a:rPr lang="en-US" sz="4346" b="1">
                <a:solidFill>
                  <a:srgbClr val="BE005A"/>
                </a:solidFill>
                <a:latin typeface="Source Sans Pro Bold"/>
                <a:ea typeface="Source Sans Pro Bold"/>
                <a:cs typeface="Source Sans Pro Bold"/>
                <a:sym typeface="Source Sans Pro Bold"/>
              </a:rPr>
              <a:t>27% of CA teens are gender non-confirming</a:t>
            </a:r>
          </a:p>
          <a:p>
            <a:pPr algn="l">
              <a:lnSpc>
                <a:spcPts val="4694"/>
              </a:lnSpc>
            </a:pPr>
            <a:endParaRPr lang="en-US" sz="4346" b="1">
              <a:solidFill>
                <a:srgbClr val="BE005A"/>
              </a:solidFill>
              <a:latin typeface="Source Sans Pro Bold"/>
              <a:ea typeface="Source Sans Pro Bold"/>
              <a:cs typeface="Source Sans Pro Bold"/>
              <a:sym typeface="Source Sans Pro Bold"/>
            </a:endParaRPr>
          </a:p>
        </p:txBody>
      </p:sp>
      <p:sp>
        <p:nvSpPr>
          <p:cNvPr id="13" name="TextBox 13"/>
          <p:cNvSpPr txBox="1"/>
          <p:nvPr/>
        </p:nvSpPr>
        <p:spPr>
          <a:xfrm>
            <a:off x="1640340" y="9969640"/>
            <a:ext cx="14965047" cy="315991"/>
          </a:xfrm>
          <a:prstGeom prst="rect">
            <a:avLst/>
          </a:prstGeom>
        </p:spPr>
        <p:txBody>
          <a:bodyPr lIns="0" tIns="0" rIns="0" bIns="0" rtlCol="0" anchor="t">
            <a:spAutoFit/>
          </a:bodyPr>
          <a:lstStyle/>
          <a:p>
            <a:pPr algn="ctr">
              <a:lnSpc>
                <a:spcPts val="1800"/>
              </a:lnSpc>
            </a:pPr>
            <a:r>
              <a:rPr lang="en-US" sz="1500">
                <a:solidFill>
                  <a:srgbClr val="000000"/>
                </a:solidFill>
                <a:latin typeface="Arial"/>
                <a:ea typeface="Arial"/>
                <a:cs typeface="Arial"/>
                <a:sym typeface="Arial"/>
              </a:rPr>
              <a:t>This presentation is the intellectual property of Lisa Macafee for AffirmingNeurodiversity.com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Close up of an olive branch on a sunset"/>
          <p:cNvSpPr/>
          <p:nvPr/>
        </p:nvSpPr>
        <p:spPr>
          <a:xfrm>
            <a:off x="0" y="-4734"/>
            <a:ext cx="18288000" cy="10296468"/>
          </a:xfrm>
          <a:custGeom>
            <a:avLst/>
            <a:gdLst/>
            <a:ahLst/>
            <a:cxnLst/>
            <a:rect l="l" t="t" r="r" b="b"/>
            <a:pathLst>
              <a:path w="18288000" h="10296468">
                <a:moveTo>
                  <a:pt x="0" y="0"/>
                </a:moveTo>
                <a:lnTo>
                  <a:pt x="18288000" y="0"/>
                </a:lnTo>
                <a:lnTo>
                  <a:pt x="18288000" y="10296468"/>
                </a:lnTo>
                <a:lnTo>
                  <a:pt x="0" y="10296468"/>
                </a:lnTo>
                <a:lnTo>
                  <a:pt x="0" y="0"/>
                </a:lnTo>
                <a:close/>
              </a:path>
            </a:pathLst>
          </a:custGeom>
          <a:blipFill>
            <a:blip r:embed="rId2"/>
            <a:stretch>
              <a:fillRect t="-9266" b="-9266"/>
            </a:stretch>
          </a:blipFill>
        </p:spPr>
      </p:sp>
      <p:sp>
        <p:nvSpPr>
          <p:cNvPr id="3" name="TextBox 3"/>
          <p:cNvSpPr txBox="1"/>
          <p:nvPr/>
        </p:nvSpPr>
        <p:spPr>
          <a:xfrm>
            <a:off x="2931384" y="640080"/>
            <a:ext cx="12425232" cy="843915"/>
          </a:xfrm>
          <a:prstGeom prst="rect">
            <a:avLst/>
          </a:prstGeom>
        </p:spPr>
        <p:txBody>
          <a:bodyPr lIns="0" tIns="0" rIns="0" bIns="0" rtlCol="0" anchor="t">
            <a:spAutoFit/>
          </a:bodyPr>
          <a:lstStyle/>
          <a:p>
            <a:pPr algn="ctr">
              <a:lnSpc>
                <a:spcPts val="6480"/>
              </a:lnSpc>
            </a:pPr>
            <a:r>
              <a:rPr lang="en-US" sz="6000" b="1">
                <a:solidFill>
                  <a:srgbClr val="000000"/>
                </a:solidFill>
                <a:latin typeface="Raleway Bold"/>
                <a:ea typeface="Raleway Bold"/>
                <a:cs typeface="Raleway Bold"/>
                <a:sym typeface="Raleway Bold"/>
              </a:rPr>
              <a:t>Trans Lived Experiences</a:t>
            </a:r>
          </a:p>
        </p:txBody>
      </p:sp>
      <p:sp>
        <p:nvSpPr>
          <p:cNvPr id="4" name="TextBox 4"/>
          <p:cNvSpPr txBox="1"/>
          <p:nvPr/>
        </p:nvSpPr>
        <p:spPr>
          <a:xfrm>
            <a:off x="746419" y="3365600"/>
            <a:ext cx="7030226" cy="6214628"/>
          </a:xfrm>
          <a:prstGeom prst="rect">
            <a:avLst/>
          </a:prstGeom>
        </p:spPr>
        <p:txBody>
          <a:bodyPr lIns="0" tIns="0" rIns="0" bIns="0" rtlCol="0" anchor="t">
            <a:spAutoFit/>
          </a:bodyPr>
          <a:lstStyle/>
          <a:p>
            <a:pPr algn="l">
              <a:lnSpc>
                <a:spcPts val="3521"/>
              </a:lnSpc>
            </a:pPr>
            <a:r>
              <a:rPr lang="en-US" sz="3260" b="1">
                <a:solidFill>
                  <a:srgbClr val="000000"/>
                </a:solidFill>
                <a:latin typeface="Source Sans Pro Bold"/>
                <a:ea typeface="Source Sans Pro Bold"/>
                <a:cs typeface="Source Sans Pro Bold"/>
                <a:sym typeface="Source Sans Pro Bold"/>
              </a:rPr>
              <a:t>34% are experiencing poverty</a:t>
            </a:r>
          </a:p>
          <a:p>
            <a:pPr algn="l">
              <a:lnSpc>
                <a:spcPts val="3521"/>
              </a:lnSpc>
            </a:pPr>
            <a:r>
              <a:rPr lang="en-US" sz="3260" b="1">
                <a:solidFill>
                  <a:srgbClr val="000000"/>
                </a:solidFill>
                <a:latin typeface="Source Sans Pro Bold"/>
                <a:ea typeface="Source Sans Pro Bold"/>
                <a:cs typeface="Source Sans Pro Bold"/>
                <a:sym typeface="Source Sans Pro Bold"/>
              </a:rPr>
              <a:t>18% unemployment rate</a:t>
            </a:r>
          </a:p>
          <a:p>
            <a:pPr algn="l">
              <a:lnSpc>
                <a:spcPts val="3521"/>
              </a:lnSpc>
            </a:pPr>
            <a:r>
              <a:rPr lang="en-US" sz="3260" b="1">
                <a:solidFill>
                  <a:srgbClr val="000000"/>
                </a:solidFill>
                <a:latin typeface="Source Sans Pro Bold"/>
                <a:ea typeface="Source Sans Pro Bold"/>
                <a:cs typeface="Source Sans Pro Bold"/>
                <a:sym typeface="Source Sans Pro Bold"/>
              </a:rPr>
              <a:t>28% intersex or unsure if intersex </a:t>
            </a:r>
          </a:p>
          <a:p>
            <a:pPr algn="l">
              <a:lnSpc>
                <a:spcPts val="3521"/>
              </a:lnSpc>
            </a:pPr>
            <a:endParaRPr lang="en-US" sz="3260" b="1">
              <a:solidFill>
                <a:srgbClr val="000000"/>
              </a:solidFill>
              <a:latin typeface="Source Sans Pro Bold"/>
              <a:ea typeface="Source Sans Pro Bold"/>
              <a:cs typeface="Source Sans Pro Bold"/>
              <a:sym typeface="Source Sans Pro Bold"/>
            </a:endParaRPr>
          </a:p>
          <a:p>
            <a:pPr algn="l">
              <a:lnSpc>
                <a:spcPts val="3521"/>
              </a:lnSpc>
            </a:pPr>
            <a:r>
              <a:rPr lang="en-US" sz="3260" b="1">
                <a:solidFill>
                  <a:srgbClr val="000000"/>
                </a:solidFill>
                <a:latin typeface="Source Sans Pro Bold"/>
                <a:ea typeface="Source Sans Pro Bold"/>
                <a:cs typeface="Source Sans Pro Bold"/>
                <a:sym typeface="Source Sans Pro Bold"/>
              </a:rPr>
              <a:t>Youth Detention</a:t>
            </a:r>
          </a:p>
          <a:p>
            <a:pPr marL="702094" lvl="1" indent="-351047" algn="l">
              <a:lnSpc>
                <a:spcPts val="3521"/>
              </a:lnSpc>
              <a:buFont typeface="Arial"/>
              <a:buChar char="•"/>
            </a:pPr>
            <a:r>
              <a:rPr lang="en-US" sz="3260">
                <a:solidFill>
                  <a:srgbClr val="000000"/>
                </a:solidFill>
                <a:latin typeface="Source Sans Pro"/>
                <a:ea typeface="Source Sans Pro"/>
                <a:cs typeface="Source Sans Pro"/>
                <a:sym typeface="Source Sans Pro"/>
              </a:rPr>
              <a:t>40% of homeless teens are LGBT</a:t>
            </a:r>
          </a:p>
          <a:p>
            <a:pPr marL="702094" lvl="1" indent="-351047" algn="l">
              <a:lnSpc>
                <a:spcPts val="3521"/>
              </a:lnSpc>
              <a:buFont typeface="Arial"/>
              <a:buChar char="•"/>
            </a:pPr>
            <a:r>
              <a:rPr lang="en-US" sz="3260">
                <a:solidFill>
                  <a:srgbClr val="000000"/>
                </a:solidFill>
                <a:latin typeface="Source Sans Pro"/>
                <a:ea typeface="Source Sans Pro"/>
                <a:cs typeface="Source Sans Pro"/>
                <a:sym typeface="Source Sans Pro"/>
              </a:rPr>
              <a:t>30% Foster Care Youth are LGBT</a:t>
            </a:r>
          </a:p>
          <a:p>
            <a:pPr marL="702094" lvl="1" indent="-351047" algn="l">
              <a:lnSpc>
                <a:spcPts val="3521"/>
              </a:lnSpc>
              <a:buFont typeface="Arial"/>
              <a:buChar char="•"/>
            </a:pPr>
            <a:r>
              <a:rPr lang="en-US" sz="3260">
                <a:solidFill>
                  <a:srgbClr val="000000"/>
                </a:solidFill>
                <a:latin typeface="Source Sans Pro"/>
                <a:ea typeface="Source Sans Pro"/>
                <a:cs typeface="Source Sans Pro"/>
                <a:sym typeface="Source Sans Pro"/>
              </a:rPr>
              <a:t>20% detained youth identify as LGBTQ+</a:t>
            </a:r>
          </a:p>
          <a:p>
            <a:pPr marL="702094" lvl="1" indent="-351047" algn="l">
              <a:lnSpc>
                <a:spcPts val="3521"/>
              </a:lnSpc>
              <a:buFont typeface="Arial"/>
              <a:buChar char="•"/>
            </a:pPr>
            <a:r>
              <a:rPr lang="en-US" sz="3260">
                <a:solidFill>
                  <a:srgbClr val="000000"/>
                </a:solidFill>
                <a:latin typeface="Source Sans Pro"/>
                <a:ea typeface="Source Sans Pro"/>
                <a:cs typeface="Source Sans Pro"/>
                <a:sym typeface="Source Sans Pro"/>
              </a:rPr>
              <a:t>50% CA girls locked up identify as LGBTQ+</a:t>
            </a:r>
          </a:p>
          <a:p>
            <a:pPr marL="702094" lvl="1" indent="-351047" algn="l">
              <a:lnSpc>
                <a:spcPts val="3521"/>
              </a:lnSpc>
              <a:buFont typeface="Arial"/>
              <a:buChar char="•"/>
            </a:pPr>
            <a:r>
              <a:rPr lang="en-US" sz="3260" b="1">
                <a:solidFill>
                  <a:srgbClr val="000000"/>
                </a:solidFill>
                <a:latin typeface="Source Sans Pro Bold"/>
                <a:ea typeface="Source Sans Pro Bold"/>
                <a:cs typeface="Source Sans Pro Bold"/>
                <a:sym typeface="Source Sans Pro Bold"/>
              </a:rPr>
              <a:t>92% of CA LGBT youth detained are people of color</a:t>
            </a:r>
          </a:p>
          <a:p>
            <a:pPr marL="702094" lvl="1" indent="-351047" algn="l">
              <a:lnSpc>
                <a:spcPts val="3521"/>
              </a:lnSpc>
            </a:pPr>
            <a:endParaRPr lang="en-US" sz="3260" b="1">
              <a:solidFill>
                <a:srgbClr val="000000"/>
              </a:solidFill>
              <a:latin typeface="Source Sans Pro Bold"/>
              <a:ea typeface="Source Sans Pro Bold"/>
              <a:cs typeface="Source Sans Pro Bold"/>
              <a:sym typeface="Source Sans Pro Bold"/>
            </a:endParaRPr>
          </a:p>
        </p:txBody>
      </p:sp>
      <p:sp>
        <p:nvSpPr>
          <p:cNvPr id="5" name="TextBox 5"/>
          <p:cNvSpPr txBox="1"/>
          <p:nvPr/>
        </p:nvSpPr>
        <p:spPr>
          <a:xfrm>
            <a:off x="13007325" y="9580228"/>
            <a:ext cx="3931950" cy="456288"/>
          </a:xfrm>
          <a:prstGeom prst="rect">
            <a:avLst/>
          </a:prstGeom>
        </p:spPr>
        <p:txBody>
          <a:bodyPr lIns="0" tIns="0" rIns="0" bIns="0" rtlCol="0" anchor="t">
            <a:spAutoFit/>
          </a:bodyPr>
          <a:lstStyle/>
          <a:p>
            <a:pPr algn="r">
              <a:lnSpc>
                <a:spcPts val="2340"/>
              </a:lnSpc>
            </a:pPr>
            <a:r>
              <a:rPr lang="en-US" sz="1950">
                <a:solidFill>
                  <a:srgbClr val="7F7F7F"/>
                </a:solidFill>
                <a:latin typeface="Source Sans Pro"/>
                <a:ea typeface="Source Sans Pro"/>
                <a:cs typeface="Source Sans Pro"/>
                <a:sym typeface="Source Sans Pro"/>
              </a:rPr>
              <a:t>5</a:t>
            </a:r>
          </a:p>
        </p:txBody>
      </p:sp>
      <p:sp>
        <p:nvSpPr>
          <p:cNvPr id="6" name="Freeform 6" descr="Chart showing that 3,860 per 100,000 lesbian and bisexual women report being arrested in the past year, compared to 860 per 100,000 straight women. Gay and bisexual men were arrested at a rate of 3,210 per 100,000, compared to 2,380 per 100,000 st..."/>
          <p:cNvSpPr/>
          <p:nvPr/>
        </p:nvSpPr>
        <p:spPr>
          <a:xfrm>
            <a:off x="8049909" y="2197800"/>
            <a:ext cx="9486256" cy="7060500"/>
          </a:xfrm>
          <a:custGeom>
            <a:avLst/>
            <a:gdLst/>
            <a:ahLst/>
            <a:cxnLst/>
            <a:rect l="l" t="t" r="r" b="b"/>
            <a:pathLst>
              <a:path w="9486256" h="7060500">
                <a:moveTo>
                  <a:pt x="0" y="0"/>
                </a:moveTo>
                <a:lnTo>
                  <a:pt x="9486256" y="0"/>
                </a:lnTo>
                <a:lnTo>
                  <a:pt x="9486256" y="7060500"/>
                </a:lnTo>
                <a:lnTo>
                  <a:pt x="0" y="7060500"/>
                </a:lnTo>
                <a:lnTo>
                  <a:pt x="0" y="0"/>
                </a:lnTo>
                <a:close/>
              </a:path>
            </a:pathLst>
          </a:custGeom>
          <a:blipFill>
            <a:blip r:embed="rId3"/>
            <a:stretch>
              <a:fillRect t="-383" b="-383"/>
            </a:stretch>
          </a:blipFill>
        </p:spPr>
      </p:sp>
      <p:sp>
        <p:nvSpPr>
          <p:cNvPr id="7" name="TextBox 7"/>
          <p:cNvSpPr txBox="1"/>
          <p:nvPr/>
        </p:nvSpPr>
        <p:spPr>
          <a:xfrm>
            <a:off x="844385" y="9455855"/>
            <a:ext cx="16599230" cy="351663"/>
          </a:xfrm>
          <a:prstGeom prst="rect">
            <a:avLst/>
          </a:prstGeom>
        </p:spPr>
        <p:txBody>
          <a:bodyPr lIns="0" tIns="0" rIns="0" bIns="0" rtlCol="0" anchor="t">
            <a:spAutoFit/>
          </a:bodyPr>
          <a:lstStyle/>
          <a:p>
            <a:pPr algn="ctr">
              <a:lnSpc>
                <a:spcPts val="1485"/>
              </a:lnSpc>
            </a:pPr>
            <a:r>
              <a:rPr lang="en-US" sz="1500" u="sng">
                <a:solidFill>
                  <a:srgbClr val="FFFFFF"/>
                </a:solidFill>
                <a:latin typeface="Libre Franklin"/>
                <a:ea typeface="Libre Franklin"/>
                <a:cs typeface="Libre Franklin"/>
                <a:sym typeface="Libre Franklin"/>
              </a:rPr>
              <a:t>2022 US Trans study ( USTS) National Center for Transgender Equality </a:t>
            </a:r>
            <a:r>
              <a:rPr lang="en-US" sz="1500" i="1">
                <a:solidFill>
                  <a:srgbClr val="FFFFFF"/>
                </a:solidFill>
                <a:latin typeface="Libre Franklin Italics"/>
                <a:ea typeface="Libre Franklin Italics"/>
                <a:cs typeface="Libre Franklin Italics"/>
                <a:sym typeface="Libre Franklin Italics"/>
              </a:rPr>
              <a:t>Anonymous online survey, about 92.329 respondents</a:t>
            </a:r>
          </a:p>
          <a:p>
            <a:pPr algn="ctr">
              <a:lnSpc>
                <a:spcPts val="1287"/>
              </a:lnSpc>
            </a:pPr>
            <a:r>
              <a:rPr lang="en-US" sz="1300" i="1">
                <a:solidFill>
                  <a:srgbClr val="FFFFFF"/>
                </a:solidFill>
                <a:latin typeface="Libre Franklin Italics"/>
                <a:ea typeface="Libre Franklin Italics"/>
                <a:cs typeface="Libre Franklin Italics"/>
                <a:sym typeface="Libre Franklin Italics"/>
              </a:rPr>
              <a:t>Angela Irvine, 2010. ‘We’ve Had Three of Them:’ Addressing the needs of Invisibility of Lesbian, Gay, Bisexual, and Gender Non-Conforming Youth in the Juvenile Justice System</a:t>
            </a:r>
          </a:p>
        </p:txBody>
      </p:sp>
      <p:sp>
        <p:nvSpPr>
          <p:cNvPr id="8" name="Freeform 8"/>
          <p:cNvSpPr/>
          <p:nvPr/>
        </p:nvSpPr>
        <p:spPr>
          <a:xfrm>
            <a:off x="1275771" y="-119286"/>
            <a:ext cx="2649522" cy="3206561"/>
          </a:xfrm>
          <a:custGeom>
            <a:avLst/>
            <a:gdLst/>
            <a:ahLst/>
            <a:cxnLst/>
            <a:rect l="l" t="t" r="r" b="b"/>
            <a:pathLst>
              <a:path w="2649522" h="3206561">
                <a:moveTo>
                  <a:pt x="0" y="0"/>
                </a:moveTo>
                <a:lnTo>
                  <a:pt x="2649522" y="0"/>
                </a:lnTo>
                <a:lnTo>
                  <a:pt x="2649522" y="3206562"/>
                </a:lnTo>
                <a:lnTo>
                  <a:pt x="0" y="3206562"/>
                </a:lnTo>
                <a:lnTo>
                  <a:pt x="0" y="0"/>
                </a:lnTo>
                <a:close/>
              </a:path>
            </a:pathLst>
          </a:custGeom>
          <a:blipFill>
            <a:blip r:embed="rId4"/>
            <a:stretch>
              <a:fillRect b="-7003"/>
            </a:stretch>
          </a:blipFill>
        </p:spPr>
      </p:sp>
      <p:sp>
        <p:nvSpPr>
          <p:cNvPr id="9" name="TextBox 9"/>
          <p:cNvSpPr txBox="1"/>
          <p:nvPr/>
        </p:nvSpPr>
        <p:spPr>
          <a:xfrm>
            <a:off x="1640340" y="9969640"/>
            <a:ext cx="14965047" cy="315991"/>
          </a:xfrm>
          <a:prstGeom prst="rect">
            <a:avLst/>
          </a:prstGeom>
        </p:spPr>
        <p:txBody>
          <a:bodyPr lIns="0" tIns="0" rIns="0" bIns="0" rtlCol="0" anchor="t">
            <a:spAutoFit/>
          </a:bodyPr>
          <a:lstStyle/>
          <a:p>
            <a:pPr algn="ctr">
              <a:lnSpc>
                <a:spcPts val="1800"/>
              </a:lnSpc>
            </a:pPr>
            <a:r>
              <a:rPr lang="en-US" sz="1500">
                <a:solidFill>
                  <a:srgbClr val="000000"/>
                </a:solidFill>
                <a:latin typeface="Arial"/>
                <a:ea typeface="Arial"/>
                <a:cs typeface="Arial"/>
                <a:sym typeface="Arial"/>
              </a:rPr>
              <a:t>This presentation is the intellectual property of Lisa Macafee for AffirmingNeurodiversity.com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36" y="5929500"/>
            <a:ext cx="18288000" cy="3117519"/>
          </a:xfrm>
          <a:custGeom>
            <a:avLst/>
            <a:gdLst/>
            <a:ahLst/>
            <a:cxnLst/>
            <a:rect l="l" t="t" r="r" b="b"/>
            <a:pathLst>
              <a:path w="18288000" h="3117519">
                <a:moveTo>
                  <a:pt x="0" y="0"/>
                </a:moveTo>
                <a:lnTo>
                  <a:pt x="18288000" y="0"/>
                </a:lnTo>
                <a:lnTo>
                  <a:pt x="18288000" y="3117519"/>
                </a:lnTo>
                <a:lnTo>
                  <a:pt x="0" y="3117519"/>
                </a:lnTo>
                <a:lnTo>
                  <a:pt x="0" y="0"/>
                </a:lnTo>
                <a:close/>
              </a:path>
            </a:pathLst>
          </a:custGeom>
          <a:blipFill>
            <a:blip r:embed="rId2"/>
            <a:stretch>
              <a:fillRect t="-14702" b="-14702"/>
            </a:stretch>
          </a:blipFill>
        </p:spPr>
      </p:sp>
      <p:sp>
        <p:nvSpPr>
          <p:cNvPr id="3" name="Freeform 3">
            <a:extLst>
              <a:ext uri="{C183D7F6-B498-43B3-948B-1728B52AA6E4}">
                <adec:decorative xmlns:adec="http://schemas.microsoft.com/office/drawing/2017/decorative" val="1"/>
              </a:ext>
            </a:extLst>
          </p:cNvPr>
          <p:cNvSpPr/>
          <p:nvPr/>
        </p:nvSpPr>
        <p:spPr>
          <a:xfrm>
            <a:off x="6232604" y="11040"/>
            <a:ext cx="2943226" cy="860750"/>
          </a:xfrm>
          <a:custGeom>
            <a:avLst/>
            <a:gdLst/>
            <a:ahLst/>
            <a:cxnLst/>
            <a:rect l="l" t="t" r="r" b="b"/>
            <a:pathLst>
              <a:path w="2943226" h="860750">
                <a:moveTo>
                  <a:pt x="0" y="0"/>
                </a:moveTo>
                <a:lnTo>
                  <a:pt x="2943226" y="0"/>
                </a:lnTo>
                <a:lnTo>
                  <a:pt x="2943226" y="860750"/>
                </a:lnTo>
                <a:lnTo>
                  <a:pt x="0" y="860750"/>
                </a:lnTo>
                <a:lnTo>
                  <a:pt x="0" y="0"/>
                </a:lnTo>
                <a:close/>
              </a:path>
            </a:pathLst>
          </a:custGeom>
          <a:blipFill>
            <a:blip r:embed="rId3"/>
            <a:stretch>
              <a:fillRect t="-69984" b="-171953"/>
            </a:stretch>
          </a:blipFill>
        </p:spPr>
      </p:sp>
      <p:sp>
        <p:nvSpPr>
          <p:cNvPr id="4" name="Freeform 4">
            <a:extLst>
              <a:ext uri="{C183D7F6-B498-43B3-948B-1728B52AA6E4}">
                <adec:decorative xmlns:adec="http://schemas.microsoft.com/office/drawing/2017/decorative" val="1"/>
              </a:ext>
            </a:extLst>
          </p:cNvPr>
          <p:cNvSpPr/>
          <p:nvPr/>
        </p:nvSpPr>
        <p:spPr>
          <a:xfrm>
            <a:off x="9290590" y="27084"/>
            <a:ext cx="2943226" cy="808688"/>
          </a:xfrm>
          <a:custGeom>
            <a:avLst/>
            <a:gdLst/>
            <a:ahLst/>
            <a:cxnLst/>
            <a:rect l="l" t="t" r="r" b="b"/>
            <a:pathLst>
              <a:path w="2943226" h="808688">
                <a:moveTo>
                  <a:pt x="0" y="0"/>
                </a:moveTo>
                <a:lnTo>
                  <a:pt x="2943227" y="0"/>
                </a:lnTo>
                <a:lnTo>
                  <a:pt x="2943227" y="808688"/>
                </a:lnTo>
                <a:lnTo>
                  <a:pt x="0" y="808688"/>
                </a:lnTo>
                <a:lnTo>
                  <a:pt x="0" y="0"/>
                </a:lnTo>
                <a:close/>
              </a:path>
            </a:pathLst>
          </a:custGeom>
          <a:blipFill>
            <a:blip r:embed="rId3"/>
            <a:stretch>
              <a:fillRect t="-186128" b="-77822"/>
            </a:stretch>
          </a:blipFill>
        </p:spPr>
      </p:sp>
      <p:sp>
        <p:nvSpPr>
          <p:cNvPr id="5" name="Freeform 5"/>
          <p:cNvSpPr/>
          <p:nvPr/>
        </p:nvSpPr>
        <p:spPr>
          <a:xfrm>
            <a:off x="116630" y="7140"/>
            <a:ext cx="2943226" cy="860750"/>
          </a:xfrm>
          <a:custGeom>
            <a:avLst/>
            <a:gdLst/>
            <a:ahLst/>
            <a:cxnLst/>
            <a:rect l="l" t="t" r="r" b="b"/>
            <a:pathLst>
              <a:path w="2943226" h="860750">
                <a:moveTo>
                  <a:pt x="0" y="0"/>
                </a:moveTo>
                <a:lnTo>
                  <a:pt x="2943226" y="0"/>
                </a:lnTo>
                <a:lnTo>
                  <a:pt x="2943226" y="860750"/>
                </a:lnTo>
                <a:lnTo>
                  <a:pt x="0" y="860750"/>
                </a:lnTo>
                <a:lnTo>
                  <a:pt x="0" y="0"/>
                </a:lnTo>
                <a:close/>
              </a:path>
            </a:pathLst>
          </a:custGeom>
          <a:blipFill>
            <a:blip r:embed="rId3"/>
            <a:stretch>
              <a:fillRect t="-69984" b="-171953"/>
            </a:stretch>
          </a:blipFill>
        </p:spPr>
      </p:sp>
      <p:sp>
        <p:nvSpPr>
          <p:cNvPr id="6" name="Freeform 6"/>
          <p:cNvSpPr/>
          <p:nvPr/>
        </p:nvSpPr>
        <p:spPr>
          <a:xfrm>
            <a:off x="3174616" y="23184"/>
            <a:ext cx="2943226" cy="808688"/>
          </a:xfrm>
          <a:custGeom>
            <a:avLst/>
            <a:gdLst/>
            <a:ahLst/>
            <a:cxnLst/>
            <a:rect l="l" t="t" r="r" b="b"/>
            <a:pathLst>
              <a:path w="2943226" h="808688">
                <a:moveTo>
                  <a:pt x="0" y="0"/>
                </a:moveTo>
                <a:lnTo>
                  <a:pt x="2943227" y="0"/>
                </a:lnTo>
                <a:lnTo>
                  <a:pt x="2943227" y="808688"/>
                </a:lnTo>
                <a:lnTo>
                  <a:pt x="0" y="808688"/>
                </a:lnTo>
                <a:lnTo>
                  <a:pt x="0" y="0"/>
                </a:lnTo>
                <a:close/>
              </a:path>
            </a:pathLst>
          </a:custGeom>
          <a:blipFill>
            <a:blip r:embed="rId3"/>
            <a:stretch>
              <a:fillRect t="-186128" b="-77822"/>
            </a:stretch>
          </a:blipFill>
        </p:spPr>
      </p:sp>
      <p:sp>
        <p:nvSpPr>
          <p:cNvPr id="7" name="Freeform 7"/>
          <p:cNvSpPr/>
          <p:nvPr/>
        </p:nvSpPr>
        <p:spPr>
          <a:xfrm>
            <a:off x="12286786" y="23920"/>
            <a:ext cx="2943227" cy="860750"/>
          </a:xfrm>
          <a:custGeom>
            <a:avLst/>
            <a:gdLst/>
            <a:ahLst/>
            <a:cxnLst/>
            <a:rect l="l" t="t" r="r" b="b"/>
            <a:pathLst>
              <a:path w="2943227" h="860750">
                <a:moveTo>
                  <a:pt x="0" y="0"/>
                </a:moveTo>
                <a:lnTo>
                  <a:pt x="2943227" y="0"/>
                </a:lnTo>
                <a:lnTo>
                  <a:pt x="2943227" y="860750"/>
                </a:lnTo>
                <a:lnTo>
                  <a:pt x="0" y="860750"/>
                </a:lnTo>
                <a:lnTo>
                  <a:pt x="0" y="0"/>
                </a:lnTo>
                <a:close/>
              </a:path>
            </a:pathLst>
          </a:custGeom>
          <a:blipFill>
            <a:blip r:embed="rId3"/>
            <a:stretch>
              <a:fillRect t="-69984" b="-171953"/>
            </a:stretch>
          </a:blipFill>
        </p:spPr>
      </p:sp>
      <p:sp>
        <p:nvSpPr>
          <p:cNvPr id="8" name="Freeform 8"/>
          <p:cNvSpPr/>
          <p:nvPr/>
        </p:nvSpPr>
        <p:spPr>
          <a:xfrm>
            <a:off x="15344774" y="39964"/>
            <a:ext cx="2943226" cy="808687"/>
          </a:xfrm>
          <a:custGeom>
            <a:avLst/>
            <a:gdLst/>
            <a:ahLst/>
            <a:cxnLst/>
            <a:rect l="l" t="t" r="r" b="b"/>
            <a:pathLst>
              <a:path w="2943226" h="808687">
                <a:moveTo>
                  <a:pt x="0" y="0"/>
                </a:moveTo>
                <a:lnTo>
                  <a:pt x="2943226" y="0"/>
                </a:lnTo>
                <a:lnTo>
                  <a:pt x="2943226" y="808688"/>
                </a:lnTo>
                <a:lnTo>
                  <a:pt x="0" y="808688"/>
                </a:lnTo>
                <a:lnTo>
                  <a:pt x="0" y="0"/>
                </a:lnTo>
                <a:close/>
              </a:path>
            </a:pathLst>
          </a:custGeom>
          <a:blipFill>
            <a:blip r:embed="rId3"/>
            <a:stretch>
              <a:fillRect t="-186128" b="-77822"/>
            </a:stretch>
          </a:blipFill>
        </p:spPr>
      </p:sp>
      <p:sp>
        <p:nvSpPr>
          <p:cNvPr id="9" name="Freeform 9" descr="Up to 70% of autistics identify as non-heterosexual and are more likely to be asexual, aromantic, and polyamorous"/>
          <p:cNvSpPr/>
          <p:nvPr/>
        </p:nvSpPr>
        <p:spPr>
          <a:xfrm>
            <a:off x="10038851" y="2363600"/>
            <a:ext cx="7439097" cy="7439097"/>
          </a:xfrm>
          <a:custGeom>
            <a:avLst/>
            <a:gdLst/>
            <a:ahLst/>
            <a:cxnLst/>
            <a:rect l="l" t="t" r="r" b="b"/>
            <a:pathLst>
              <a:path w="7439097" h="7439097">
                <a:moveTo>
                  <a:pt x="0" y="0"/>
                </a:moveTo>
                <a:lnTo>
                  <a:pt x="7439097" y="0"/>
                </a:lnTo>
                <a:lnTo>
                  <a:pt x="7439097" y="7439097"/>
                </a:lnTo>
                <a:lnTo>
                  <a:pt x="0" y="7439097"/>
                </a:lnTo>
                <a:lnTo>
                  <a:pt x="0" y="0"/>
                </a:lnTo>
                <a:close/>
              </a:path>
            </a:pathLst>
          </a:custGeom>
          <a:blipFill>
            <a:blip r:embed="rId4"/>
            <a:stretch>
              <a:fillRect/>
            </a:stretch>
          </a:blipFill>
        </p:spPr>
      </p:sp>
      <p:sp>
        <p:nvSpPr>
          <p:cNvPr id="10" name="Freeform 10"/>
          <p:cNvSpPr/>
          <p:nvPr/>
        </p:nvSpPr>
        <p:spPr>
          <a:xfrm>
            <a:off x="6704993" y="5157870"/>
            <a:ext cx="2775138" cy="4644828"/>
          </a:xfrm>
          <a:custGeom>
            <a:avLst/>
            <a:gdLst/>
            <a:ahLst/>
            <a:cxnLst/>
            <a:rect l="l" t="t" r="r" b="b"/>
            <a:pathLst>
              <a:path w="2775138" h="4644828">
                <a:moveTo>
                  <a:pt x="0" y="0"/>
                </a:moveTo>
                <a:lnTo>
                  <a:pt x="2775138" y="0"/>
                </a:lnTo>
                <a:lnTo>
                  <a:pt x="2775138" y="4644827"/>
                </a:lnTo>
                <a:lnTo>
                  <a:pt x="0" y="4644827"/>
                </a:lnTo>
                <a:lnTo>
                  <a:pt x="0" y="0"/>
                </a:lnTo>
                <a:close/>
              </a:path>
            </a:pathLst>
          </a:custGeom>
          <a:blipFill>
            <a:blip r:embed="rId5"/>
            <a:stretch>
              <a:fillRect/>
            </a:stretch>
          </a:blipFill>
        </p:spPr>
      </p:sp>
      <p:sp>
        <p:nvSpPr>
          <p:cNvPr id="11" name="Freeform 11"/>
          <p:cNvSpPr/>
          <p:nvPr/>
        </p:nvSpPr>
        <p:spPr>
          <a:xfrm>
            <a:off x="742191" y="5186609"/>
            <a:ext cx="5375652" cy="4616089"/>
          </a:xfrm>
          <a:custGeom>
            <a:avLst/>
            <a:gdLst/>
            <a:ahLst/>
            <a:cxnLst/>
            <a:rect l="l" t="t" r="r" b="b"/>
            <a:pathLst>
              <a:path w="5375652" h="4616089">
                <a:moveTo>
                  <a:pt x="0" y="0"/>
                </a:moveTo>
                <a:lnTo>
                  <a:pt x="5375652" y="0"/>
                </a:lnTo>
                <a:lnTo>
                  <a:pt x="5375652" y="4616088"/>
                </a:lnTo>
                <a:lnTo>
                  <a:pt x="0" y="4616088"/>
                </a:lnTo>
                <a:lnTo>
                  <a:pt x="0" y="0"/>
                </a:lnTo>
                <a:close/>
              </a:path>
            </a:pathLst>
          </a:custGeom>
          <a:blipFill>
            <a:blip r:embed="rId6"/>
            <a:stretch>
              <a:fillRect t="-1232" r="-53079" b="-634"/>
            </a:stretch>
          </a:blipFill>
        </p:spPr>
      </p:sp>
      <p:sp>
        <p:nvSpPr>
          <p:cNvPr id="12" name="Freeform 12"/>
          <p:cNvSpPr/>
          <p:nvPr/>
        </p:nvSpPr>
        <p:spPr>
          <a:xfrm>
            <a:off x="16033018" y="1028700"/>
            <a:ext cx="1795092" cy="1820139"/>
          </a:xfrm>
          <a:custGeom>
            <a:avLst/>
            <a:gdLst/>
            <a:ahLst/>
            <a:cxnLst/>
            <a:rect l="l" t="t" r="r" b="b"/>
            <a:pathLst>
              <a:path w="1795092" h="1820139">
                <a:moveTo>
                  <a:pt x="0" y="0"/>
                </a:moveTo>
                <a:lnTo>
                  <a:pt x="1795092" y="0"/>
                </a:lnTo>
                <a:lnTo>
                  <a:pt x="1795092" y="1820139"/>
                </a:lnTo>
                <a:lnTo>
                  <a:pt x="0" y="1820139"/>
                </a:lnTo>
                <a:lnTo>
                  <a:pt x="0" y="0"/>
                </a:lnTo>
                <a:close/>
              </a:path>
            </a:pathLst>
          </a:custGeom>
          <a:blipFill>
            <a:blip r:embed="rId7"/>
            <a:stretch>
              <a:fillRect/>
            </a:stretch>
          </a:blipFill>
        </p:spPr>
      </p:sp>
      <p:sp>
        <p:nvSpPr>
          <p:cNvPr id="13" name="Freeform 13"/>
          <p:cNvSpPr/>
          <p:nvPr/>
        </p:nvSpPr>
        <p:spPr>
          <a:xfrm>
            <a:off x="16033018" y="956848"/>
            <a:ext cx="1972458" cy="1963844"/>
          </a:xfrm>
          <a:custGeom>
            <a:avLst/>
            <a:gdLst/>
            <a:ahLst/>
            <a:cxnLst/>
            <a:rect l="l" t="t" r="r" b="b"/>
            <a:pathLst>
              <a:path w="1972458" h="1963844">
                <a:moveTo>
                  <a:pt x="0" y="0"/>
                </a:moveTo>
                <a:lnTo>
                  <a:pt x="1972458" y="0"/>
                </a:lnTo>
                <a:lnTo>
                  <a:pt x="1972458" y="1963844"/>
                </a:lnTo>
                <a:lnTo>
                  <a:pt x="0" y="1963844"/>
                </a:lnTo>
                <a:lnTo>
                  <a:pt x="0" y="0"/>
                </a:lnTo>
                <a:close/>
              </a:path>
            </a:pathLst>
          </a:custGeom>
          <a:blipFill>
            <a:blip r:embed="rId8"/>
            <a:stretch>
              <a:fillRect/>
            </a:stretch>
          </a:blipFill>
        </p:spPr>
      </p:sp>
      <p:sp>
        <p:nvSpPr>
          <p:cNvPr id="14" name="TextBox 14"/>
          <p:cNvSpPr txBox="1"/>
          <p:nvPr/>
        </p:nvSpPr>
        <p:spPr>
          <a:xfrm>
            <a:off x="523550" y="1363337"/>
            <a:ext cx="17304560" cy="766819"/>
          </a:xfrm>
          <a:prstGeom prst="rect">
            <a:avLst/>
          </a:prstGeom>
        </p:spPr>
        <p:txBody>
          <a:bodyPr lIns="0" tIns="0" rIns="0" bIns="0" rtlCol="0" anchor="t">
            <a:spAutoFit/>
          </a:bodyPr>
          <a:lstStyle/>
          <a:p>
            <a:pPr algn="ctr">
              <a:lnSpc>
                <a:spcPts val="5822"/>
              </a:lnSpc>
            </a:pPr>
            <a:r>
              <a:rPr lang="en-US" sz="5391" b="1">
                <a:solidFill>
                  <a:srgbClr val="333333"/>
                </a:solidFill>
                <a:latin typeface="Raleway Bold"/>
                <a:ea typeface="Raleway Bold"/>
                <a:cs typeface="Raleway Bold"/>
                <a:sym typeface="Raleway Bold"/>
              </a:rPr>
              <a:t>Trans / LGBTQ+ Autism Correlations</a:t>
            </a:r>
          </a:p>
        </p:txBody>
      </p:sp>
      <p:sp>
        <p:nvSpPr>
          <p:cNvPr id="15" name="TextBox 15"/>
          <p:cNvSpPr txBox="1"/>
          <p:nvPr/>
        </p:nvSpPr>
        <p:spPr>
          <a:xfrm>
            <a:off x="1025568" y="2418246"/>
            <a:ext cx="8265022" cy="2394383"/>
          </a:xfrm>
          <a:prstGeom prst="rect">
            <a:avLst/>
          </a:prstGeom>
        </p:spPr>
        <p:txBody>
          <a:bodyPr lIns="0" tIns="0" rIns="0" bIns="0" rtlCol="0" anchor="t">
            <a:spAutoFit/>
          </a:bodyPr>
          <a:lstStyle/>
          <a:p>
            <a:pPr marL="646081" lvl="1" indent="-323040" algn="l">
              <a:lnSpc>
                <a:spcPts val="4780"/>
              </a:lnSpc>
              <a:buFont typeface="Arial"/>
              <a:buChar char="•"/>
            </a:pPr>
            <a:r>
              <a:rPr lang="en-US" sz="3570" spc="32">
                <a:solidFill>
                  <a:srgbClr val="231F20"/>
                </a:solidFill>
                <a:latin typeface="TT Rounds Condensed"/>
                <a:ea typeface="TT Rounds Condensed"/>
                <a:cs typeface="TT Rounds Condensed"/>
                <a:sym typeface="TT Rounds Condensed"/>
              </a:rPr>
              <a:t>About 25% of trans folks are autistic</a:t>
            </a:r>
          </a:p>
          <a:p>
            <a:pPr marL="646081" lvl="1" indent="-323040" algn="l">
              <a:lnSpc>
                <a:spcPts val="4780"/>
              </a:lnSpc>
              <a:buFont typeface="Arial"/>
              <a:buChar char="•"/>
            </a:pPr>
            <a:r>
              <a:rPr lang="en-US" sz="3570" spc="33">
                <a:solidFill>
                  <a:srgbClr val="231F20"/>
                </a:solidFill>
                <a:latin typeface="TT Rounds Condensed"/>
                <a:ea typeface="TT Rounds Condensed"/>
                <a:cs typeface="TT Rounds Condensed"/>
                <a:sym typeface="TT Rounds Condensed"/>
              </a:rPr>
              <a:t>15%+ of autistic adults identify as transgender, 70% non-heterosexual</a:t>
            </a:r>
          </a:p>
          <a:p>
            <a:pPr marL="646081" lvl="1" indent="-323040" algn="l">
              <a:lnSpc>
                <a:spcPts val="4780"/>
              </a:lnSpc>
              <a:buFont typeface="Arial"/>
              <a:buChar char="•"/>
            </a:pPr>
            <a:r>
              <a:rPr lang="en-US" sz="3570" spc="33">
                <a:solidFill>
                  <a:srgbClr val="231F20"/>
                </a:solidFill>
                <a:latin typeface="TT Rounds Condensed"/>
                <a:ea typeface="TT Rounds Condensed"/>
                <a:cs typeface="TT Rounds Condensed"/>
                <a:sym typeface="TT Rounds Condensed"/>
              </a:rPr>
              <a:t>Higher intersex traits among autistics</a:t>
            </a:r>
          </a:p>
        </p:txBody>
      </p:sp>
      <p:sp>
        <p:nvSpPr>
          <p:cNvPr id="16" name="TextBox 16"/>
          <p:cNvSpPr txBox="1"/>
          <p:nvPr/>
        </p:nvSpPr>
        <p:spPr>
          <a:xfrm>
            <a:off x="1640340" y="9969640"/>
            <a:ext cx="14965047" cy="315991"/>
          </a:xfrm>
          <a:prstGeom prst="rect">
            <a:avLst/>
          </a:prstGeom>
        </p:spPr>
        <p:txBody>
          <a:bodyPr lIns="0" tIns="0" rIns="0" bIns="0" rtlCol="0" anchor="t">
            <a:spAutoFit/>
          </a:bodyPr>
          <a:lstStyle/>
          <a:p>
            <a:pPr algn="ctr">
              <a:lnSpc>
                <a:spcPts val="1800"/>
              </a:lnSpc>
            </a:pPr>
            <a:r>
              <a:rPr lang="en-US" sz="1500">
                <a:solidFill>
                  <a:srgbClr val="000000"/>
                </a:solidFill>
                <a:latin typeface="Arial"/>
                <a:ea typeface="Arial"/>
                <a:cs typeface="Arial"/>
                <a:sym typeface="Arial"/>
              </a:rPr>
              <a:t>This presentation is the intellectual property of Lisa Macafee for AffirmingNeurodiversity.com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bstract green and blue painti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4000"/>
            </a:blip>
            <a:stretch>
              <a:fillRect t="-9259" b="-9259"/>
            </a:stretch>
          </a:blipFill>
        </p:spPr>
      </p:sp>
      <p:sp>
        <p:nvSpPr>
          <p:cNvPr id="3" name="TextBox 3"/>
          <p:cNvSpPr txBox="1"/>
          <p:nvPr/>
        </p:nvSpPr>
        <p:spPr>
          <a:xfrm>
            <a:off x="7186159" y="2581275"/>
            <a:ext cx="10073141" cy="5143500"/>
          </a:xfrm>
          <a:prstGeom prst="rect">
            <a:avLst/>
          </a:prstGeom>
        </p:spPr>
        <p:txBody>
          <a:bodyPr lIns="0" tIns="0" rIns="0" bIns="0" rtlCol="0" anchor="t">
            <a:spAutoFit/>
          </a:bodyPr>
          <a:lstStyle/>
          <a:p>
            <a:pPr marL="808354" lvl="1" indent="-404177" algn="l">
              <a:lnSpc>
                <a:spcPts val="4559"/>
              </a:lnSpc>
              <a:buFont typeface="Arial"/>
              <a:buChar char="•"/>
            </a:pPr>
            <a:r>
              <a:rPr lang="en-US" sz="3799" b="1">
                <a:solidFill>
                  <a:srgbClr val="252525"/>
                </a:solidFill>
                <a:latin typeface="Source Sans Pro Bold"/>
                <a:ea typeface="Source Sans Pro Bold"/>
                <a:cs typeface="Source Sans Pro Bold"/>
                <a:sym typeface="Source Sans Pro Bold"/>
              </a:rPr>
              <a:t>60% of trans /non-binary adults have a long-term health condition</a:t>
            </a:r>
          </a:p>
          <a:p>
            <a:pPr marL="1290953" lvl="2" indent="-430318" algn="l">
              <a:lnSpc>
                <a:spcPts val="4559"/>
              </a:lnSpc>
              <a:buFont typeface="Arial"/>
              <a:buChar char="⚬"/>
            </a:pPr>
            <a:r>
              <a:rPr lang="en-US" sz="3799">
                <a:solidFill>
                  <a:srgbClr val="252525"/>
                </a:solidFill>
                <a:latin typeface="Source Sans Pro"/>
                <a:ea typeface="Source Sans Pro"/>
                <a:cs typeface="Source Sans Pro"/>
                <a:sym typeface="Source Sans Pro"/>
              </a:rPr>
              <a:t>2x rate of mental health concerns </a:t>
            </a:r>
          </a:p>
          <a:p>
            <a:pPr marL="1290953" lvl="2" indent="-430318" algn="l">
              <a:lnSpc>
                <a:spcPts val="4559"/>
              </a:lnSpc>
              <a:buFont typeface="Arial"/>
              <a:buChar char="⚬"/>
            </a:pPr>
            <a:r>
              <a:rPr lang="en-US" sz="3799">
                <a:solidFill>
                  <a:srgbClr val="252525"/>
                </a:solidFill>
                <a:latin typeface="Source Sans Pro"/>
                <a:ea typeface="Source Sans Pro"/>
                <a:cs typeface="Source Sans Pro"/>
                <a:sym typeface="Source Sans Pro"/>
              </a:rPr>
              <a:t>63% experienced a serious discrimination</a:t>
            </a:r>
          </a:p>
          <a:p>
            <a:pPr marL="1290953" lvl="2" indent="-430318" algn="l">
              <a:lnSpc>
                <a:spcPts val="4559"/>
              </a:lnSpc>
              <a:buFont typeface="Arial"/>
              <a:buChar char="⚬"/>
            </a:pPr>
            <a:r>
              <a:rPr lang="en-US" sz="3799">
                <a:solidFill>
                  <a:srgbClr val="252525"/>
                </a:solidFill>
                <a:latin typeface="Source Sans Pro"/>
                <a:ea typeface="Source Sans Pro"/>
                <a:cs typeface="Source Sans Pro"/>
                <a:sym typeface="Source Sans Pro"/>
              </a:rPr>
              <a:t>23% experienced three or more acts of serious discrimination</a:t>
            </a:r>
          </a:p>
          <a:p>
            <a:pPr marL="1290953" lvl="2" indent="-430318" algn="l">
              <a:lnSpc>
                <a:spcPts val="4559"/>
              </a:lnSpc>
              <a:buFont typeface="Arial"/>
              <a:buChar char="⚬"/>
            </a:pPr>
            <a:r>
              <a:rPr lang="en-US" sz="3799">
                <a:solidFill>
                  <a:srgbClr val="252525"/>
                </a:solidFill>
                <a:latin typeface="Source Sans Pro"/>
                <a:ea typeface="Source Sans Pro"/>
                <a:cs typeface="Source Sans Pro"/>
                <a:sym typeface="Source Sans Pro"/>
              </a:rPr>
              <a:t>1/3 use multiple substances</a:t>
            </a:r>
          </a:p>
          <a:p>
            <a:pPr marL="1290953" lvl="2" indent="-430318" algn="l">
              <a:lnSpc>
                <a:spcPts val="4559"/>
              </a:lnSpc>
              <a:buFont typeface="Arial"/>
              <a:buChar char="⚬"/>
            </a:pPr>
            <a:r>
              <a:rPr lang="en-US" sz="3799">
                <a:solidFill>
                  <a:srgbClr val="252525"/>
                </a:solidFill>
                <a:latin typeface="Source Sans Pro"/>
                <a:ea typeface="Source Sans Pro"/>
                <a:cs typeface="Source Sans Pro"/>
                <a:sym typeface="Source Sans Pro"/>
              </a:rPr>
              <a:t>smoke 10x as often</a:t>
            </a:r>
          </a:p>
          <a:p>
            <a:pPr marL="1290471" lvl="2" indent="-430157" algn="l">
              <a:lnSpc>
                <a:spcPts val="4559"/>
              </a:lnSpc>
              <a:buFont typeface="Arial"/>
              <a:buChar char="⚬"/>
            </a:pPr>
            <a:r>
              <a:rPr lang="en-US" sz="3799">
                <a:solidFill>
                  <a:srgbClr val="252525"/>
                </a:solidFill>
                <a:latin typeface="Source Sans Pro"/>
                <a:ea typeface="Source Sans Pro"/>
                <a:cs typeface="Source Sans Pro"/>
                <a:sym typeface="Source Sans Pro"/>
              </a:rPr>
              <a:t>40% trans suicide attempt rate</a:t>
            </a:r>
          </a:p>
        </p:txBody>
      </p:sp>
      <p:sp>
        <p:nvSpPr>
          <p:cNvPr id="4" name="Freeform 4" descr="Transgender Barriers to Physical &amp; Mental Healthcare | Radiant Health  Centers"/>
          <p:cNvSpPr/>
          <p:nvPr/>
        </p:nvSpPr>
        <p:spPr>
          <a:xfrm>
            <a:off x="800101" y="6960578"/>
            <a:ext cx="6057897" cy="2395170"/>
          </a:xfrm>
          <a:custGeom>
            <a:avLst/>
            <a:gdLst/>
            <a:ahLst/>
            <a:cxnLst/>
            <a:rect l="l" t="t" r="r" b="b"/>
            <a:pathLst>
              <a:path w="6057897" h="2395170">
                <a:moveTo>
                  <a:pt x="0" y="0"/>
                </a:moveTo>
                <a:lnTo>
                  <a:pt x="6057897" y="0"/>
                </a:lnTo>
                <a:lnTo>
                  <a:pt x="6057897" y="2395170"/>
                </a:lnTo>
                <a:lnTo>
                  <a:pt x="0" y="2395170"/>
                </a:lnTo>
                <a:lnTo>
                  <a:pt x="0" y="0"/>
                </a:lnTo>
                <a:close/>
              </a:path>
            </a:pathLst>
          </a:custGeom>
          <a:blipFill>
            <a:blip r:embed="rId3"/>
            <a:stretch>
              <a:fillRect l="-100" r="-100"/>
            </a:stretch>
          </a:blipFill>
        </p:spPr>
      </p:sp>
      <p:sp>
        <p:nvSpPr>
          <p:cNvPr id="5" name="Freeform 5"/>
          <p:cNvSpPr/>
          <p:nvPr/>
        </p:nvSpPr>
        <p:spPr>
          <a:xfrm>
            <a:off x="808872" y="2290310"/>
            <a:ext cx="6049126" cy="4263729"/>
          </a:xfrm>
          <a:custGeom>
            <a:avLst/>
            <a:gdLst/>
            <a:ahLst/>
            <a:cxnLst/>
            <a:rect l="l" t="t" r="r" b="b"/>
            <a:pathLst>
              <a:path w="6049126" h="4263729">
                <a:moveTo>
                  <a:pt x="0" y="0"/>
                </a:moveTo>
                <a:lnTo>
                  <a:pt x="6049126" y="0"/>
                </a:lnTo>
                <a:lnTo>
                  <a:pt x="6049126" y="4263729"/>
                </a:lnTo>
                <a:lnTo>
                  <a:pt x="0" y="4263729"/>
                </a:lnTo>
                <a:lnTo>
                  <a:pt x="0" y="0"/>
                </a:lnTo>
                <a:close/>
              </a:path>
            </a:pathLst>
          </a:custGeom>
          <a:blipFill>
            <a:blip r:embed="rId4"/>
            <a:stretch>
              <a:fillRect t="-22791" r="-198" b="-13129"/>
            </a:stretch>
          </a:blipFill>
        </p:spPr>
      </p:sp>
      <p:sp>
        <p:nvSpPr>
          <p:cNvPr id="6" name="TextBox 6"/>
          <p:cNvSpPr txBox="1"/>
          <p:nvPr/>
        </p:nvSpPr>
        <p:spPr>
          <a:xfrm>
            <a:off x="677212" y="938930"/>
            <a:ext cx="16947862" cy="843915"/>
          </a:xfrm>
          <a:prstGeom prst="rect">
            <a:avLst/>
          </a:prstGeom>
        </p:spPr>
        <p:txBody>
          <a:bodyPr lIns="0" tIns="0" rIns="0" bIns="0" rtlCol="0" anchor="t">
            <a:spAutoFit/>
          </a:bodyPr>
          <a:lstStyle/>
          <a:p>
            <a:pPr algn="ctr">
              <a:lnSpc>
                <a:spcPts val="6480"/>
              </a:lnSpc>
            </a:pPr>
            <a:r>
              <a:rPr lang="en-US" sz="6000" b="1">
                <a:solidFill>
                  <a:srgbClr val="000000"/>
                </a:solidFill>
                <a:latin typeface="Raleway Bold"/>
                <a:ea typeface="Raleway Bold"/>
                <a:cs typeface="Raleway Bold"/>
                <a:sym typeface="Raleway Bold"/>
              </a:rPr>
              <a:t>Physical and Mental Health Outcomes</a:t>
            </a:r>
          </a:p>
        </p:txBody>
      </p:sp>
      <p:sp>
        <p:nvSpPr>
          <p:cNvPr id="7" name="TextBox 7"/>
          <p:cNvSpPr txBox="1"/>
          <p:nvPr/>
        </p:nvSpPr>
        <p:spPr>
          <a:xfrm>
            <a:off x="13007325" y="9580228"/>
            <a:ext cx="3931950" cy="456288"/>
          </a:xfrm>
          <a:prstGeom prst="rect">
            <a:avLst/>
          </a:prstGeom>
        </p:spPr>
        <p:txBody>
          <a:bodyPr lIns="0" tIns="0" rIns="0" bIns="0" rtlCol="0" anchor="t">
            <a:spAutoFit/>
          </a:bodyPr>
          <a:lstStyle/>
          <a:p>
            <a:pPr algn="r">
              <a:lnSpc>
                <a:spcPts val="2340"/>
              </a:lnSpc>
            </a:pPr>
            <a:r>
              <a:rPr lang="en-US" sz="1950">
                <a:solidFill>
                  <a:srgbClr val="7F7F7F"/>
                </a:solidFill>
                <a:latin typeface="Source Sans Pro"/>
                <a:ea typeface="Source Sans Pro"/>
                <a:cs typeface="Source Sans Pro"/>
                <a:sym typeface="Source Sans Pro"/>
              </a:rPr>
              <a:t>6</a:t>
            </a:r>
          </a:p>
        </p:txBody>
      </p:sp>
      <p:sp>
        <p:nvSpPr>
          <p:cNvPr id="8" name="TextBox 8"/>
          <p:cNvSpPr txBox="1"/>
          <p:nvPr/>
        </p:nvSpPr>
        <p:spPr>
          <a:xfrm>
            <a:off x="8099041" y="8420100"/>
            <a:ext cx="7292437" cy="838200"/>
          </a:xfrm>
          <a:prstGeom prst="rect">
            <a:avLst/>
          </a:prstGeom>
        </p:spPr>
        <p:txBody>
          <a:bodyPr lIns="0" tIns="0" rIns="0" bIns="0" rtlCol="0" anchor="t">
            <a:spAutoFit/>
          </a:bodyPr>
          <a:lstStyle/>
          <a:p>
            <a:pPr algn="ctr">
              <a:lnSpc>
                <a:spcPts val="3119"/>
              </a:lnSpc>
            </a:pPr>
            <a:r>
              <a:rPr lang="en-US" sz="2599">
                <a:solidFill>
                  <a:srgbClr val="3F3F3F"/>
                </a:solidFill>
                <a:latin typeface="Arial"/>
                <a:ea typeface="Arial"/>
                <a:cs typeface="Arial"/>
                <a:sym typeface="Arial"/>
              </a:rPr>
              <a:t>The Trevor Project Reported a 33% Increase in </a:t>
            </a:r>
          </a:p>
          <a:p>
            <a:pPr algn="ctr">
              <a:lnSpc>
                <a:spcPts val="3119"/>
              </a:lnSpc>
            </a:pPr>
            <a:r>
              <a:rPr lang="en-US" sz="2599">
                <a:solidFill>
                  <a:srgbClr val="3F3F3F"/>
                </a:solidFill>
                <a:latin typeface="Arial"/>
                <a:ea typeface="Arial"/>
                <a:cs typeface="Arial"/>
                <a:sym typeface="Arial"/>
              </a:rPr>
              <a:t>Crisis Line Volume on Inauguration Day</a:t>
            </a:r>
          </a:p>
        </p:txBody>
      </p:sp>
      <p:sp>
        <p:nvSpPr>
          <p:cNvPr id="9" name="Freeform 9"/>
          <p:cNvSpPr/>
          <p:nvPr/>
        </p:nvSpPr>
        <p:spPr>
          <a:xfrm>
            <a:off x="15478419" y="7464304"/>
            <a:ext cx="2253936" cy="1387717"/>
          </a:xfrm>
          <a:custGeom>
            <a:avLst/>
            <a:gdLst/>
            <a:ahLst/>
            <a:cxnLst/>
            <a:rect l="l" t="t" r="r" b="b"/>
            <a:pathLst>
              <a:path w="2253936" h="1387717">
                <a:moveTo>
                  <a:pt x="0" y="0"/>
                </a:moveTo>
                <a:lnTo>
                  <a:pt x="2253936" y="0"/>
                </a:lnTo>
                <a:lnTo>
                  <a:pt x="2253936" y="1387717"/>
                </a:lnTo>
                <a:lnTo>
                  <a:pt x="0" y="1387717"/>
                </a:lnTo>
                <a:lnTo>
                  <a:pt x="0" y="0"/>
                </a:lnTo>
                <a:close/>
              </a:path>
            </a:pathLst>
          </a:custGeom>
          <a:blipFill>
            <a:blip r:embed="rId5"/>
            <a:stretch>
              <a:fillRect/>
            </a:stretch>
          </a:blipFill>
        </p:spPr>
      </p:sp>
      <p:sp>
        <p:nvSpPr>
          <p:cNvPr id="10" name="TextBox 10"/>
          <p:cNvSpPr txBox="1"/>
          <p:nvPr/>
        </p:nvSpPr>
        <p:spPr>
          <a:xfrm>
            <a:off x="1640340" y="9969640"/>
            <a:ext cx="14965047" cy="315991"/>
          </a:xfrm>
          <a:prstGeom prst="rect">
            <a:avLst/>
          </a:prstGeom>
        </p:spPr>
        <p:txBody>
          <a:bodyPr lIns="0" tIns="0" rIns="0" bIns="0" rtlCol="0" anchor="t">
            <a:spAutoFit/>
          </a:bodyPr>
          <a:lstStyle/>
          <a:p>
            <a:pPr algn="ctr">
              <a:lnSpc>
                <a:spcPts val="1800"/>
              </a:lnSpc>
            </a:pPr>
            <a:r>
              <a:rPr lang="en-US" sz="1500">
                <a:solidFill>
                  <a:srgbClr val="000000"/>
                </a:solidFill>
                <a:latin typeface="Arial"/>
                <a:ea typeface="Arial"/>
                <a:cs typeface="Arial"/>
                <a:sym typeface="Arial"/>
              </a:rPr>
              <a:t>This presentation is the intellectual property of Lisa Macafee for AffirmingNeurodiversity.com</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29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 r="-1" b="-2"/>
            </a:stretch>
          </a:blipFill>
        </p:spPr>
      </p:sp>
      <p:sp>
        <p:nvSpPr>
          <p:cNvPr id="3" name="TextBox 3"/>
          <p:cNvSpPr txBox="1"/>
          <p:nvPr/>
        </p:nvSpPr>
        <p:spPr>
          <a:xfrm>
            <a:off x="1747626" y="3107256"/>
            <a:ext cx="6651153" cy="4645910"/>
          </a:xfrm>
          <a:prstGeom prst="rect">
            <a:avLst/>
          </a:prstGeom>
        </p:spPr>
        <p:txBody>
          <a:bodyPr lIns="0" tIns="0" rIns="0" bIns="0" rtlCol="0" anchor="t">
            <a:spAutoFit/>
          </a:bodyPr>
          <a:lstStyle/>
          <a:p>
            <a:pPr algn="l">
              <a:lnSpc>
                <a:spcPts val="4103"/>
              </a:lnSpc>
            </a:pPr>
            <a:r>
              <a:rPr lang="en-US" sz="3799">
                <a:solidFill>
                  <a:srgbClr val="000000"/>
                </a:solidFill>
                <a:latin typeface="Source Sans Pro"/>
                <a:ea typeface="Source Sans Pro"/>
                <a:cs typeface="Source Sans Pro"/>
                <a:sym typeface="Source Sans Pro"/>
              </a:rPr>
              <a:t>   Students self-describe as:</a:t>
            </a:r>
          </a:p>
          <a:p>
            <a:pPr marL="1343928" lvl="2" indent="-447976" algn="l">
              <a:lnSpc>
                <a:spcPts val="3671"/>
              </a:lnSpc>
              <a:buFont typeface="Arial"/>
              <a:buChar char="⚬"/>
            </a:pPr>
            <a:r>
              <a:rPr lang="en-US" sz="3399">
                <a:solidFill>
                  <a:srgbClr val="000000"/>
                </a:solidFill>
                <a:latin typeface="Source Sans Pro"/>
                <a:ea typeface="Source Sans Pro"/>
                <a:cs typeface="Source Sans Pro"/>
                <a:sym typeface="Source Sans Pro"/>
              </a:rPr>
              <a:t>Asexual		12.2%</a:t>
            </a:r>
          </a:p>
          <a:p>
            <a:pPr marL="1343928" lvl="2" indent="-447976" algn="l">
              <a:lnSpc>
                <a:spcPts val="3671"/>
              </a:lnSpc>
              <a:buFont typeface="Arial"/>
              <a:buChar char="⚬"/>
            </a:pPr>
            <a:r>
              <a:rPr lang="en-US" sz="3399">
                <a:solidFill>
                  <a:srgbClr val="000000"/>
                </a:solidFill>
                <a:latin typeface="Source Sans Pro"/>
                <a:ea typeface="Source Sans Pro"/>
                <a:cs typeface="Source Sans Pro"/>
                <a:sym typeface="Source Sans Pro"/>
              </a:rPr>
              <a:t>Bisexual		3.2%</a:t>
            </a:r>
          </a:p>
          <a:p>
            <a:pPr marL="1343928" lvl="2" indent="-447976" algn="l">
              <a:lnSpc>
                <a:spcPts val="3671"/>
              </a:lnSpc>
              <a:buFont typeface="Arial"/>
              <a:buChar char="⚬"/>
            </a:pPr>
            <a:r>
              <a:rPr lang="en-US" sz="3399">
                <a:solidFill>
                  <a:srgbClr val="000000"/>
                </a:solidFill>
                <a:latin typeface="Source Sans Pro"/>
                <a:ea typeface="Source Sans Pro"/>
                <a:cs typeface="Source Sans Pro"/>
                <a:sym typeface="Source Sans Pro"/>
              </a:rPr>
              <a:t>Gay		2.7%</a:t>
            </a:r>
          </a:p>
          <a:p>
            <a:pPr marL="1343928" lvl="2" indent="-447976" algn="l">
              <a:lnSpc>
                <a:spcPts val="3671"/>
              </a:lnSpc>
              <a:buFont typeface="Arial"/>
              <a:buChar char="⚬"/>
            </a:pPr>
            <a:r>
              <a:rPr lang="en-US" sz="3399">
                <a:solidFill>
                  <a:srgbClr val="000000"/>
                </a:solidFill>
                <a:latin typeface="Source Sans Pro"/>
                <a:ea typeface="Source Sans Pro"/>
                <a:cs typeface="Source Sans Pro"/>
                <a:sym typeface="Source Sans Pro"/>
              </a:rPr>
              <a:t>Lesbian		1.5%</a:t>
            </a:r>
          </a:p>
          <a:p>
            <a:pPr marL="1343928" lvl="2" indent="-447976" algn="l">
              <a:lnSpc>
                <a:spcPts val="3671"/>
              </a:lnSpc>
              <a:buFont typeface="Arial"/>
              <a:buChar char="⚬"/>
            </a:pPr>
            <a:r>
              <a:rPr lang="en-US" sz="3399">
                <a:solidFill>
                  <a:srgbClr val="000000"/>
                </a:solidFill>
                <a:latin typeface="Source Sans Pro"/>
                <a:ea typeface="Source Sans Pro"/>
                <a:cs typeface="Source Sans Pro"/>
                <a:sym typeface="Source Sans Pro"/>
              </a:rPr>
              <a:t>Pansexual	0.3%</a:t>
            </a:r>
          </a:p>
          <a:p>
            <a:pPr marL="1343928" lvl="2" indent="-447976" algn="l">
              <a:lnSpc>
                <a:spcPts val="3671"/>
              </a:lnSpc>
              <a:buFont typeface="Arial"/>
              <a:buChar char="⚬"/>
            </a:pPr>
            <a:r>
              <a:rPr lang="en-US" sz="3399">
                <a:solidFill>
                  <a:srgbClr val="000000"/>
                </a:solidFill>
                <a:latin typeface="Source Sans Pro"/>
                <a:ea typeface="Source Sans Pro"/>
                <a:cs typeface="Source Sans Pro"/>
                <a:sym typeface="Source Sans Pro"/>
              </a:rPr>
              <a:t>Questioning	1.0%</a:t>
            </a:r>
          </a:p>
          <a:p>
            <a:pPr marL="1343928" lvl="2" indent="-447976" algn="l">
              <a:lnSpc>
                <a:spcPts val="3671"/>
              </a:lnSpc>
              <a:buFont typeface="Arial"/>
              <a:buChar char="⚬"/>
            </a:pPr>
            <a:r>
              <a:rPr lang="en-US" sz="3399">
                <a:solidFill>
                  <a:srgbClr val="000000"/>
                </a:solidFill>
                <a:latin typeface="Source Sans Pro"/>
                <a:ea typeface="Source Sans Pro"/>
                <a:cs typeface="Source Sans Pro"/>
                <a:sym typeface="Source Sans Pro"/>
              </a:rPr>
              <a:t>Queer		0.9%</a:t>
            </a:r>
          </a:p>
          <a:p>
            <a:pPr marL="1343928" lvl="2" indent="-447976" algn="l">
              <a:lnSpc>
                <a:spcPts val="3671"/>
              </a:lnSpc>
              <a:buFont typeface="Arial"/>
              <a:buChar char="⚬"/>
            </a:pPr>
            <a:r>
              <a:rPr lang="en-US" sz="3399">
                <a:solidFill>
                  <a:srgbClr val="000000"/>
                </a:solidFill>
                <a:latin typeface="Source Sans Pro"/>
                <a:ea typeface="Source Sans Pro"/>
                <a:cs typeface="Source Sans Pro"/>
                <a:sym typeface="Source Sans Pro"/>
              </a:rPr>
              <a:t>Straight		77.7%</a:t>
            </a:r>
          </a:p>
          <a:p>
            <a:pPr marL="1343928" lvl="2" indent="-447976" algn="l">
              <a:lnSpc>
                <a:spcPts val="3671"/>
              </a:lnSpc>
              <a:buFont typeface="Arial"/>
              <a:buChar char="⚬"/>
            </a:pPr>
            <a:r>
              <a:rPr lang="en-US" sz="3399">
                <a:solidFill>
                  <a:srgbClr val="000000"/>
                </a:solidFill>
                <a:latin typeface="Source Sans Pro"/>
                <a:ea typeface="Source Sans Pro"/>
                <a:cs typeface="Source Sans Pro"/>
                <a:sym typeface="Source Sans Pro"/>
              </a:rPr>
              <a:t>Another ID	1.0%</a:t>
            </a:r>
          </a:p>
        </p:txBody>
      </p:sp>
      <p:sp>
        <p:nvSpPr>
          <p:cNvPr id="4" name="TextBox 4"/>
          <p:cNvSpPr txBox="1"/>
          <p:nvPr/>
        </p:nvSpPr>
        <p:spPr>
          <a:xfrm>
            <a:off x="850475" y="788445"/>
            <a:ext cx="8086077" cy="1879785"/>
          </a:xfrm>
          <a:prstGeom prst="rect">
            <a:avLst/>
          </a:prstGeom>
        </p:spPr>
        <p:txBody>
          <a:bodyPr lIns="0" tIns="0" rIns="0" bIns="0" rtlCol="0" anchor="t">
            <a:spAutoFit/>
          </a:bodyPr>
          <a:lstStyle/>
          <a:p>
            <a:pPr algn="ctr">
              <a:lnSpc>
                <a:spcPts val="5832"/>
              </a:lnSpc>
            </a:pPr>
            <a:r>
              <a:rPr lang="en-US" sz="5400" b="1">
                <a:solidFill>
                  <a:srgbClr val="000000"/>
                </a:solidFill>
                <a:latin typeface="Raleway Bold"/>
                <a:ea typeface="Raleway Bold"/>
                <a:cs typeface="Raleway Bold"/>
                <a:sym typeface="Raleway Bold"/>
              </a:rPr>
              <a:t>Santa Ana College ACHA-NCHA II 2016</a:t>
            </a:r>
          </a:p>
          <a:p>
            <a:pPr algn="ctr">
              <a:lnSpc>
                <a:spcPts val="3240"/>
              </a:lnSpc>
            </a:pPr>
            <a:r>
              <a:rPr lang="en-US" sz="3000">
                <a:solidFill>
                  <a:srgbClr val="000000"/>
                </a:solidFill>
                <a:latin typeface="Raleway"/>
                <a:ea typeface="Raleway"/>
                <a:cs typeface="Raleway"/>
                <a:sym typeface="Raleway"/>
              </a:rPr>
              <a:t>(no more recent climate surveys?)</a:t>
            </a:r>
          </a:p>
        </p:txBody>
      </p:sp>
      <p:sp>
        <p:nvSpPr>
          <p:cNvPr id="5" name="Freeform 5" descr="Gender identities around the world | News | iowastatedaily.com"/>
          <p:cNvSpPr/>
          <p:nvPr/>
        </p:nvSpPr>
        <p:spPr>
          <a:xfrm>
            <a:off x="2191554" y="7753167"/>
            <a:ext cx="5403920" cy="2701960"/>
          </a:xfrm>
          <a:custGeom>
            <a:avLst/>
            <a:gdLst/>
            <a:ahLst/>
            <a:cxnLst/>
            <a:rect l="l" t="t" r="r" b="b"/>
            <a:pathLst>
              <a:path w="5403920" h="2701960">
                <a:moveTo>
                  <a:pt x="0" y="0"/>
                </a:moveTo>
                <a:lnTo>
                  <a:pt x="5403919" y="0"/>
                </a:lnTo>
                <a:lnTo>
                  <a:pt x="5403919" y="2701960"/>
                </a:lnTo>
                <a:lnTo>
                  <a:pt x="0" y="2701960"/>
                </a:lnTo>
                <a:lnTo>
                  <a:pt x="0" y="0"/>
                </a:lnTo>
                <a:close/>
              </a:path>
            </a:pathLst>
          </a:custGeom>
          <a:blipFill>
            <a:blip r:embed="rId3"/>
            <a:stretch>
              <a:fillRect b="-95"/>
            </a:stretch>
          </a:blipFill>
        </p:spPr>
      </p:sp>
      <p:sp>
        <p:nvSpPr>
          <p:cNvPr id="6" name="Freeform 6" descr="Pride Youth - San Diego Pride"/>
          <p:cNvSpPr/>
          <p:nvPr/>
        </p:nvSpPr>
        <p:spPr>
          <a:xfrm>
            <a:off x="9948482" y="654051"/>
            <a:ext cx="6386862" cy="3742344"/>
          </a:xfrm>
          <a:custGeom>
            <a:avLst/>
            <a:gdLst/>
            <a:ahLst/>
            <a:cxnLst/>
            <a:rect l="l" t="t" r="r" b="b"/>
            <a:pathLst>
              <a:path w="6386862" h="3742344">
                <a:moveTo>
                  <a:pt x="0" y="0"/>
                </a:moveTo>
                <a:lnTo>
                  <a:pt x="6386862" y="0"/>
                </a:lnTo>
                <a:lnTo>
                  <a:pt x="6386862" y="3742344"/>
                </a:lnTo>
                <a:lnTo>
                  <a:pt x="0" y="3742344"/>
                </a:lnTo>
                <a:lnTo>
                  <a:pt x="0" y="0"/>
                </a:lnTo>
                <a:close/>
              </a:path>
            </a:pathLst>
          </a:custGeom>
          <a:blipFill>
            <a:blip r:embed="rId4"/>
            <a:stretch>
              <a:fillRect b="-30448"/>
            </a:stretch>
          </a:blipFill>
        </p:spPr>
      </p:sp>
      <p:sp>
        <p:nvSpPr>
          <p:cNvPr id="7" name="Freeform 7" descr="A person standing on a stage  Description automatically generated"/>
          <p:cNvSpPr/>
          <p:nvPr/>
        </p:nvSpPr>
        <p:spPr>
          <a:xfrm rot="-10800000" flipH="1" flipV="1">
            <a:off x="9411592" y="5411162"/>
            <a:ext cx="7460640" cy="4529531"/>
          </a:xfrm>
          <a:custGeom>
            <a:avLst/>
            <a:gdLst/>
            <a:ahLst/>
            <a:cxnLst/>
            <a:rect l="l" t="t" r="r" b="b"/>
            <a:pathLst>
              <a:path w="7460640" h="4529531">
                <a:moveTo>
                  <a:pt x="7460640" y="4529530"/>
                </a:moveTo>
                <a:lnTo>
                  <a:pt x="0" y="4529530"/>
                </a:lnTo>
                <a:lnTo>
                  <a:pt x="0" y="0"/>
                </a:lnTo>
                <a:lnTo>
                  <a:pt x="7460640" y="0"/>
                </a:lnTo>
                <a:lnTo>
                  <a:pt x="7460640" y="4529530"/>
                </a:lnTo>
                <a:close/>
              </a:path>
            </a:pathLst>
          </a:custGeom>
          <a:blipFill>
            <a:blip r:embed="rId5"/>
            <a:stretch>
              <a:fillRect l="-11839" t="-62834" r="-52085" b="-39668"/>
            </a:stretch>
          </a:blipFill>
        </p:spPr>
      </p:sp>
      <p:grpSp>
        <p:nvGrpSpPr>
          <p:cNvPr id="8" name="Group 8"/>
          <p:cNvGrpSpPr/>
          <p:nvPr/>
        </p:nvGrpSpPr>
        <p:grpSpPr>
          <a:xfrm>
            <a:off x="15029793" y="5793982"/>
            <a:ext cx="1896179" cy="3002124"/>
            <a:chOff x="0" y="0"/>
            <a:chExt cx="2528238" cy="4002832"/>
          </a:xfrm>
        </p:grpSpPr>
        <p:sp>
          <p:nvSpPr>
            <p:cNvPr id="9" name="Freeform 9"/>
            <p:cNvSpPr/>
            <p:nvPr/>
          </p:nvSpPr>
          <p:spPr>
            <a:xfrm>
              <a:off x="0" y="0"/>
              <a:ext cx="2528189" cy="4002786"/>
            </a:xfrm>
            <a:custGeom>
              <a:avLst/>
              <a:gdLst/>
              <a:ahLst/>
              <a:cxnLst/>
              <a:rect l="l" t="t" r="r" b="b"/>
              <a:pathLst>
                <a:path w="2528189" h="4002786">
                  <a:moveTo>
                    <a:pt x="0" y="0"/>
                  </a:moveTo>
                  <a:lnTo>
                    <a:pt x="2528189" y="0"/>
                  </a:lnTo>
                  <a:lnTo>
                    <a:pt x="2528189" y="4002786"/>
                  </a:lnTo>
                  <a:lnTo>
                    <a:pt x="0" y="4002786"/>
                  </a:lnTo>
                  <a:close/>
                </a:path>
              </a:pathLst>
            </a:custGeom>
            <a:solidFill>
              <a:srgbClr val="6A6869"/>
            </a:solidFill>
          </p:spPr>
        </p:sp>
      </p:grpSp>
      <p:grpSp>
        <p:nvGrpSpPr>
          <p:cNvPr id="10" name="Group 10"/>
          <p:cNvGrpSpPr/>
          <p:nvPr/>
        </p:nvGrpSpPr>
        <p:grpSpPr>
          <a:xfrm>
            <a:off x="10541777" y="4141470"/>
            <a:ext cx="5200271" cy="2004060"/>
            <a:chOff x="0" y="0"/>
            <a:chExt cx="6933694" cy="2672080"/>
          </a:xfrm>
        </p:grpSpPr>
        <p:sp>
          <p:nvSpPr>
            <p:cNvPr id="11" name="Freeform 11"/>
            <p:cNvSpPr/>
            <p:nvPr/>
          </p:nvSpPr>
          <p:spPr>
            <a:xfrm>
              <a:off x="0" y="0"/>
              <a:ext cx="6933645" cy="2672119"/>
            </a:xfrm>
            <a:custGeom>
              <a:avLst/>
              <a:gdLst/>
              <a:ahLst/>
              <a:cxnLst/>
              <a:rect l="l" t="t" r="r" b="b"/>
              <a:pathLst>
                <a:path w="6933645" h="2672119">
                  <a:moveTo>
                    <a:pt x="0" y="0"/>
                  </a:moveTo>
                  <a:lnTo>
                    <a:pt x="6933645" y="0"/>
                  </a:lnTo>
                  <a:lnTo>
                    <a:pt x="6933645" y="2672119"/>
                  </a:lnTo>
                  <a:lnTo>
                    <a:pt x="0" y="2672119"/>
                  </a:lnTo>
                  <a:close/>
                </a:path>
              </a:pathLst>
            </a:custGeom>
            <a:solidFill>
              <a:srgbClr val="000000"/>
            </a:solidFill>
          </p:spPr>
        </p:sp>
        <p:sp>
          <p:nvSpPr>
            <p:cNvPr id="12" name="TextBox 12"/>
            <p:cNvSpPr txBox="1"/>
            <p:nvPr/>
          </p:nvSpPr>
          <p:spPr>
            <a:xfrm>
              <a:off x="0" y="-66675"/>
              <a:ext cx="6933694" cy="2738755"/>
            </a:xfrm>
            <a:prstGeom prst="rect">
              <a:avLst/>
            </a:prstGeom>
          </p:spPr>
          <p:txBody>
            <a:bodyPr lIns="50800" tIns="50800" rIns="50800" bIns="50800" rtlCol="0" anchor="t"/>
            <a:lstStyle/>
            <a:p>
              <a:pPr algn="l">
                <a:lnSpc>
                  <a:spcPts val="3600"/>
                </a:lnSpc>
              </a:pPr>
              <a:r>
                <a:rPr lang="en-US" sz="3000">
                  <a:solidFill>
                    <a:srgbClr val="FFFFFF"/>
                  </a:solidFill>
                  <a:latin typeface="Arial"/>
                  <a:ea typeface="Arial"/>
                  <a:cs typeface="Arial"/>
                  <a:sym typeface="Arial"/>
                </a:rPr>
                <a:t>266 non-binary/other </a:t>
              </a:r>
            </a:p>
            <a:p>
              <a:pPr algn="l">
                <a:lnSpc>
                  <a:spcPts val="3600"/>
                </a:lnSpc>
              </a:pPr>
              <a:r>
                <a:rPr lang="en-US" sz="3000">
                  <a:solidFill>
                    <a:srgbClr val="FFFFFF"/>
                  </a:solidFill>
                  <a:latin typeface="Arial"/>
                  <a:ea typeface="Arial"/>
                  <a:cs typeface="Arial"/>
                  <a:sym typeface="Arial"/>
                </a:rPr>
                <a:t>535 LGBT students</a:t>
              </a:r>
            </a:p>
            <a:p>
              <a:pPr algn="l">
                <a:lnSpc>
                  <a:spcPts val="3600"/>
                </a:lnSpc>
              </a:pPr>
              <a:r>
                <a:rPr lang="en-US" sz="3000">
                  <a:solidFill>
                    <a:srgbClr val="FFFFFF"/>
                  </a:solidFill>
                  <a:latin typeface="Arial"/>
                  <a:ea typeface="Arial"/>
                  <a:cs typeface="Arial"/>
                  <a:sym typeface="Arial"/>
                </a:rPr>
                <a:t>4.6% non-binary/other from yesterday’s convocation stats!</a:t>
              </a:r>
            </a:p>
          </p:txBody>
        </p:sp>
      </p:grpSp>
      <p:sp>
        <p:nvSpPr>
          <p:cNvPr id="13" name="TextBox 13"/>
          <p:cNvSpPr txBox="1"/>
          <p:nvPr/>
        </p:nvSpPr>
        <p:spPr>
          <a:xfrm>
            <a:off x="1640340" y="9969640"/>
            <a:ext cx="14965047" cy="315991"/>
          </a:xfrm>
          <a:prstGeom prst="rect">
            <a:avLst/>
          </a:prstGeom>
        </p:spPr>
        <p:txBody>
          <a:bodyPr lIns="0" tIns="0" rIns="0" bIns="0" rtlCol="0" anchor="t">
            <a:spAutoFit/>
          </a:bodyPr>
          <a:lstStyle/>
          <a:p>
            <a:pPr algn="ctr">
              <a:lnSpc>
                <a:spcPts val="1800"/>
              </a:lnSpc>
            </a:pPr>
            <a:r>
              <a:rPr lang="en-US" sz="1500">
                <a:solidFill>
                  <a:srgbClr val="000000"/>
                </a:solidFill>
                <a:latin typeface="Arial"/>
                <a:ea typeface="Arial"/>
                <a:cs typeface="Arial"/>
                <a:sym typeface="Arial"/>
              </a:rPr>
              <a:t>This presentation is the intellectual property of Lisa Macafee for AffirmingNeurodiversity.com</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33525" y="983101"/>
            <a:ext cx="9333547" cy="909424"/>
          </a:xfrm>
          <a:prstGeom prst="rect">
            <a:avLst/>
          </a:prstGeom>
        </p:spPr>
        <p:txBody>
          <a:bodyPr lIns="0" tIns="0" rIns="0" bIns="0" rtlCol="0" anchor="t">
            <a:spAutoFit/>
          </a:bodyPr>
          <a:lstStyle/>
          <a:p>
            <a:pPr algn="ctr">
              <a:lnSpc>
                <a:spcPts val="6625"/>
              </a:lnSpc>
            </a:pPr>
            <a:r>
              <a:rPr lang="en-US" sz="4801" b="1">
                <a:solidFill>
                  <a:srgbClr val="611BB8"/>
                </a:solidFill>
                <a:latin typeface="Arial Bold"/>
                <a:ea typeface="Arial Bold"/>
                <a:cs typeface="Arial Bold"/>
                <a:sym typeface="Arial Bold"/>
              </a:rPr>
              <a:t>LGBTQ+ Completion Gaps</a:t>
            </a:r>
          </a:p>
        </p:txBody>
      </p:sp>
      <p:sp>
        <p:nvSpPr>
          <p:cNvPr id="3" name="Freeform 3"/>
          <p:cNvSpPr/>
          <p:nvPr/>
        </p:nvSpPr>
        <p:spPr>
          <a:xfrm>
            <a:off x="9865470" y="308974"/>
            <a:ext cx="7791187" cy="9665283"/>
          </a:xfrm>
          <a:custGeom>
            <a:avLst/>
            <a:gdLst/>
            <a:ahLst/>
            <a:cxnLst/>
            <a:rect l="l" t="t" r="r" b="b"/>
            <a:pathLst>
              <a:path w="7791187" h="9665283">
                <a:moveTo>
                  <a:pt x="0" y="0"/>
                </a:moveTo>
                <a:lnTo>
                  <a:pt x="7791188" y="0"/>
                </a:lnTo>
                <a:lnTo>
                  <a:pt x="7791188" y="9665284"/>
                </a:lnTo>
                <a:lnTo>
                  <a:pt x="0" y="9665284"/>
                </a:lnTo>
                <a:lnTo>
                  <a:pt x="0" y="0"/>
                </a:lnTo>
                <a:close/>
              </a:path>
            </a:pathLst>
          </a:custGeom>
          <a:blipFill>
            <a:blip r:embed="rId2"/>
            <a:stretch>
              <a:fillRect l="-131817" t="-27927" r="-135127" b="-38456"/>
            </a:stretch>
          </a:blipFill>
        </p:spPr>
      </p:sp>
      <p:sp>
        <p:nvSpPr>
          <p:cNvPr id="4" name="Freeform 4"/>
          <p:cNvSpPr/>
          <p:nvPr/>
        </p:nvSpPr>
        <p:spPr>
          <a:xfrm>
            <a:off x="2286001" y="-12498"/>
            <a:ext cx="13716868" cy="143100"/>
          </a:xfrm>
          <a:custGeom>
            <a:avLst/>
            <a:gdLst/>
            <a:ahLst/>
            <a:cxnLst/>
            <a:rect l="l" t="t" r="r" b="b"/>
            <a:pathLst>
              <a:path w="13716868" h="143100">
                <a:moveTo>
                  <a:pt x="0" y="0"/>
                </a:moveTo>
                <a:lnTo>
                  <a:pt x="13716869" y="0"/>
                </a:lnTo>
                <a:lnTo>
                  <a:pt x="13716869" y="143100"/>
                </a:lnTo>
                <a:lnTo>
                  <a:pt x="0" y="143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179666" y="2009837"/>
            <a:ext cx="7943198" cy="4244491"/>
          </a:xfrm>
          <a:prstGeom prst="rect">
            <a:avLst/>
          </a:prstGeom>
        </p:spPr>
        <p:txBody>
          <a:bodyPr lIns="0" tIns="0" rIns="0" bIns="0" rtlCol="0" anchor="t">
            <a:spAutoFit/>
          </a:bodyPr>
          <a:lstStyle/>
          <a:p>
            <a:pPr algn="l">
              <a:lnSpc>
                <a:spcPts val="4805"/>
              </a:lnSpc>
            </a:pPr>
            <a:r>
              <a:rPr lang="en-US" sz="3337" spc="31">
                <a:solidFill>
                  <a:srgbClr val="000000"/>
                </a:solidFill>
                <a:latin typeface="TT Rounds Condensed"/>
                <a:ea typeface="TT Rounds Condensed"/>
                <a:cs typeface="TT Rounds Condensed"/>
                <a:sym typeface="TT Rounds Condensed"/>
              </a:rPr>
              <a:t>SAC LGBT students:</a:t>
            </a:r>
          </a:p>
          <a:p>
            <a:pPr marL="610541" lvl="1" indent="-305271" algn="l">
              <a:lnSpc>
                <a:spcPts val="4072"/>
              </a:lnSpc>
              <a:buFont typeface="Arial"/>
              <a:buChar char="•"/>
            </a:pPr>
            <a:r>
              <a:rPr lang="en-US" sz="2827" spc="26">
                <a:solidFill>
                  <a:srgbClr val="000000"/>
                </a:solidFill>
                <a:latin typeface="TT Rounds Condensed"/>
                <a:ea typeface="TT Rounds Condensed"/>
                <a:cs typeface="TT Rounds Condensed"/>
                <a:sym typeface="TT Rounds Condensed"/>
              </a:rPr>
              <a:t>56% less likely to complete Math &amp; English in the first year</a:t>
            </a:r>
          </a:p>
          <a:p>
            <a:pPr algn="l">
              <a:lnSpc>
                <a:spcPts val="4805"/>
              </a:lnSpc>
            </a:pPr>
            <a:r>
              <a:rPr lang="en-US" sz="3337" spc="31">
                <a:solidFill>
                  <a:srgbClr val="000000"/>
                </a:solidFill>
                <a:latin typeface="TT Rounds Condensed"/>
                <a:ea typeface="TT Rounds Condensed"/>
                <a:cs typeface="TT Rounds Condensed"/>
                <a:sym typeface="TT Rounds Condensed"/>
              </a:rPr>
              <a:t>SAC Trans/non-binary students:</a:t>
            </a:r>
          </a:p>
          <a:p>
            <a:pPr marL="610541" lvl="1" indent="-305271" algn="l">
              <a:lnSpc>
                <a:spcPts val="4072"/>
              </a:lnSpc>
              <a:buFont typeface="Arial"/>
              <a:buChar char="•"/>
            </a:pPr>
            <a:r>
              <a:rPr lang="en-US" sz="2827" spc="26">
                <a:solidFill>
                  <a:srgbClr val="000000"/>
                </a:solidFill>
                <a:latin typeface="TT Rounds Condensed"/>
                <a:ea typeface="TT Rounds Condensed"/>
                <a:cs typeface="TT Rounds Condensed"/>
                <a:sym typeface="TT Rounds Condensed"/>
              </a:rPr>
              <a:t>50% less likely to complete math and English in the first year</a:t>
            </a:r>
          </a:p>
          <a:p>
            <a:pPr marL="610541" lvl="1" indent="-305271" algn="l">
              <a:lnSpc>
                <a:spcPts val="4072"/>
              </a:lnSpc>
              <a:buFont typeface="Arial"/>
              <a:buChar char="•"/>
            </a:pPr>
            <a:r>
              <a:rPr lang="en-US" sz="2827" spc="26">
                <a:solidFill>
                  <a:srgbClr val="000000"/>
                </a:solidFill>
                <a:latin typeface="TT Rounds Condensed"/>
                <a:ea typeface="TT Rounds Condensed"/>
                <a:cs typeface="TT Rounds Condensed"/>
                <a:sym typeface="TT Rounds Condensed"/>
              </a:rPr>
              <a:t>50% less likely to complete unit thresholds in Fall</a:t>
            </a:r>
          </a:p>
          <a:p>
            <a:pPr algn="l">
              <a:lnSpc>
                <a:spcPts val="3640"/>
              </a:lnSpc>
            </a:pPr>
            <a:endParaRPr lang="en-US" sz="2827" spc="26">
              <a:solidFill>
                <a:srgbClr val="000000"/>
              </a:solidFill>
              <a:latin typeface="TT Rounds Condensed"/>
              <a:ea typeface="TT Rounds Condensed"/>
              <a:cs typeface="TT Rounds Condensed"/>
              <a:sym typeface="TT Rounds Condensed"/>
            </a:endParaRPr>
          </a:p>
        </p:txBody>
      </p:sp>
      <p:sp>
        <p:nvSpPr>
          <p:cNvPr id="6" name="Freeform 6"/>
          <p:cNvSpPr/>
          <p:nvPr/>
        </p:nvSpPr>
        <p:spPr>
          <a:xfrm>
            <a:off x="-3" y="3463"/>
            <a:ext cx="18288000" cy="218209"/>
          </a:xfrm>
          <a:custGeom>
            <a:avLst/>
            <a:gdLst/>
            <a:ahLst/>
            <a:cxnLst/>
            <a:rect l="l" t="t" r="r" b="b"/>
            <a:pathLst>
              <a:path w="18288000" h="218209">
                <a:moveTo>
                  <a:pt x="0" y="0"/>
                </a:moveTo>
                <a:lnTo>
                  <a:pt x="18288000" y="0"/>
                </a:lnTo>
                <a:lnTo>
                  <a:pt x="18288000" y="218210"/>
                </a:lnTo>
                <a:lnTo>
                  <a:pt x="0" y="218210"/>
                </a:lnTo>
                <a:lnTo>
                  <a:pt x="0" y="0"/>
                </a:lnTo>
                <a:close/>
              </a:path>
            </a:pathLst>
          </a:custGeom>
          <a:blipFill>
            <a:blip r:embed="rId5"/>
            <a:stretch>
              <a:fillRect l="-5930" r="-5930"/>
            </a:stretch>
          </a:blipFill>
        </p:spPr>
      </p:sp>
      <p:sp>
        <p:nvSpPr>
          <p:cNvPr id="7" name="Freeform 7"/>
          <p:cNvSpPr/>
          <p:nvPr/>
        </p:nvSpPr>
        <p:spPr>
          <a:xfrm>
            <a:off x="0" y="10065327"/>
            <a:ext cx="18288000" cy="218210"/>
          </a:xfrm>
          <a:custGeom>
            <a:avLst/>
            <a:gdLst/>
            <a:ahLst/>
            <a:cxnLst/>
            <a:rect l="l" t="t" r="r" b="b"/>
            <a:pathLst>
              <a:path w="18288000" h="218210">
                <a:moveTo>
                  <a:pt x="0" y="0"/>
                </a:moveTo>
                <a:lnTo>
                  <a:pt x="18288000" y="0"/>
                </a:lnTo>
                <a:lnTo>
                  <a:pt x="18288000" y="218210"/>
                </a:lnTo>
                <a:lnTo>
                  <a:pt x="0" y="218210"/>
                </a:lnTo>
                <a:lnTo>
                  <a:pt x="0" y="0"/>
                </a:lnTo>
                <a:close/>
              </a:path>
            </a:pathLst>
          </a:custGeom>
          <a:blipFill>
            <a:blip r:embed="rId5"/>
            <a:stretch>
              <a:fillRect l="-5930" r="-5930"/>
            </a:stretch>
          </a:blipFill>
        </p:spPr>
      </p:sp>
      <p:sp>
        <p:nvSpPr>
          <p:cNvPr id="8" name="Freeform 8"/>
          <p:cNvSpPr/>
          <p:nvPr/>
        </p:nvSpPr>
        <p:spPr>
          <a:xfrm>
            <a:off x="9865470" y="923546"/>
            <a:ext cx="7791187" cy="7014171"/>
          </a:xfrm>
          <a:custGeom>
            <a:avLst/>
            <a:gdLst/>
            <a:ahLst/>
            <a:cxnLst/>
            <a:rect l="l" t="t" r="r" b="b"/>
            <a:pathLst>
              <a:path w="7791187" h="7014171">
                <a:moveTo>
                  <a:pt x="0" y="0"/>
                </a:moveTo>
                <a:lnTo>
                  <a:pt x="7791188" y="0"/>
                </a:lnTo>
                <a:lnTo>
                  <a:pt x="7791188" y="7014171"/>
                </a:lnTo>
                <a:lnTo>
                  <a:pt x="0" y="7014171"/>
                </a:lnTo>
                <a:lnTo>
                  <a:pt x="0" y="0"/>
                </a:lnTo>
                <a:close/>
              </a:path>
            </a:pathLst>
          </a:custGeom>
          <a:blipFill>
            <a:blip r:embed="rId6"/>
            <a:stretch>
              <a:fillRect l="-609" r="-609"/>
            </a:stretch>
          </a:blipFill>
        </p:spPr>
      </p:sp>
      <p:sp>
        <p:nvSpPr>
          <p:cNvPr id="9" name="TextBox 9"/>
          <p:cNvSpPr txBox="1"/>
          <p:nvPr/>
        </p:nvSpPr>
        <p:spPr>
          <a:xfrm>
            <a:off x="1640340" y="10027227"/>
            <a:ext cx="14965047" cy="266700"/>
          </a:xfrm>
          <a:prstGeom prst="rect">
            <a:avLst/>
          </a:prstGeom>
        </p:spPr>
        <p:txBody>
          <a:bodyPr lIns="0" tIns="0" rIns="0" bIns="0" rtlCol="0" anchor="t">
            <a:spAutoFit/>
          </a:bodyPr>
          <a:lstStyle/>
          <a:p>
            <a:pPr algn="ctr">
              <a:lnSpc>
                <a:spcPts val="1800"/>
              </a:lnSpc>
            </a:pPr>
            <a:r>
              <a:rPr lang="en-US" sz="1500">
                <a:solidFill>
                  <a:srgbClr val="000000"/>
                </a:solidFill>
                <a:latin typeface="Arial"/>
                <a:ea typeface="Arial"/>
                <a:cs typeface="Arial"/>
                <a:sym typeface="Arial"/>
              </a:rPr>
              <a:t>This presentation is the intellectual property of Lisa Macafee for AffirmingNeurodiversity.com</a:t>
            </a:r>
          </a:p>
        </p:txBody>
      </p:sp>
      <p:sp>
        <p:nvSpPr>
          <p:cNvPr id="10" name="TextBox 10"/>
          <p:cNvSpPr txBox="1"/>
          <p:nvPr/>
        </p:nvSpPr>
        <p:spPr>
          <a:xfrm>
            <a:off x="333525" y="6646073"/>
            <a:ext cx="9333547" cy="909424"/>
          </a:xfrm>
          <a:prstGeom prst="rect">
            <a:avLst/>
          </a:prstGeom>
        </p:spPr>
        <p:txBody>
          <a:bodyPr lIns="0" tIns="0" rIns="0" bIns="0" rtlCol="0" anchor="t">
            <a:spAutoFit/>
          </a:bodyPr>
          <a:lstStyle/>
          <a:p>
            <a:pPr algn="ctr">
              <a:lnSpc>
                <a:spcPts val="6625"/>
              </a:lnSpc>
            </a:pPr>
            <a:r>
              <a:rPr lang="en-US" sz="4801" b="1">
                <a:solidFill>
                  <a:srgbClr val="611BB8"/>
                </a:solidFill>
                <a:latin typeface="Arial Bold"/>
                <a:ea typeface="Arial Bold"/>
                <a:cs typeface="Arial Bold"/>
                <a:sym typeface="Arial Bold"/>
              </a:rPr>
              <a:t>New LGBTQ+ Curriculum!</a:t>
            </a:r>
          </a:p>
        </p:txBody>
      </p:sp>
      <p:sp>
        <p:nvSpPr>
          <p:cNvPr id="11" name="TextBox 11"/>
          <p:cNvSpPr txBox="1"/>
          <p:nvPr/>
        </p:nvSpPr>
        <p:spPr>
          <a:xfrm>
            <a:off x="1028700" y="7679321"/>
            <a:ext cx="7943198" cy="1053758"/>
          </a:xfrm>
          <a:prstGeom prst="rect">
            <a:avLst/>
          </a:prstGeom>
        </p:spPr>
        <p:txBody>
          <a:bodyPr lIns="0" tIns="0" rIns="0" bIns="0" rtlCol="0" anchor="t">
            <a:spAutoFit/>
          </a:bodyPr>
          <a:lstStyle/>
          <a:p>
            <a:pPr marL="632131" lvl="1" indent="-316065" algn="l">
              <a:lnSpc>
                <a:spcPts val="4216"/>
              </a:lnSpc>
              <a:buFont typeface="Arial"/>
              <a:buChar char="•"/>
            </a:pPr>
            <a:r>
              <a:rPr lang="en-US" sz="2927" spc="26">
                <a:solidFill>
                  <a:srgbClr val="000000"/>
                </a:solidFill>
                <a:latin typeface="TT Rounds Condensed"/>
                <a:ea typeface="TT Rounds Condensed"/>
                <a:cs typeface="TT Rounds Condensed"/>
                <a:sym typeface="TT Rounds Condensed"/>
              </a:rPr>
              <a:t>HIST 129 LGBTQ+ History in the U.S.</a:t>
            </a:r>
          </a:p>
          <a:p>
            <a:pPr marL="632131" lvl="1" indent="-316065" algn="l">
              <a:lnSpc>
                <a:spcPts val="4216"/>
              </a:lnSpc>
              <a:buFont typeface="Arial"/>
              <a:buChar char="•"/>
            </a:pPr>
            <a:r>
              <a:rPr lang="en-US" sz="2927" spc="27">
                <a:solidFill>
                  <a:srgbClr val="000000"/>
                </a:solidFill>
                <a:latin typeface="TT Rounds Condensed"/>
                <a:ea typeface="TT Rounds Condensed"/>
                <a:cs typeface="TT Rounds Condensed"/>
                <a:sym typeface="TT Rounds Condensed"/>
              </a:rPr>
              <a:t>SOC 286 Introduction to LGBTQ+ Studies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222" b="-12222"/>
            </a:stretch>
          </a:blipFill>
        </p:spPr>
      </p:sp>
      <p:sp>
        <p:nvSpPr>
          <p:cNvPr id="3" name="TextBox 3"/>
          <p:cNvSpPr txBox="1"/>
          <p:nvPr/>
        </p:nvSpPr>
        <p:spPr>
          <a:xfrm>
            <a:off x="2486896" y="765535"/>
            <a:ext cx="13314208" cy="683666"/>
          </a:xfrm>
          <a:prstGeom prst="rect">
            <a:avLst/>
          </a:prstGeom>
        </p:spPr>
        <p:txBody>
          <a:bodyPr lIns="0" tIns="0" rIns="0" bIns="0" rtlCol="0" anchor="t">
            <a:spAutoFit/>
          </a:bodyPr>
          <a:lstStyle/>
          <a:p>
            <a:pPr algn="ctr">
              <a:lnSpc>
                <a:spcPts val="5248"/>
              </a:lnSpc>
            </a:pPr>
            <a:r>
              <a:rPr lang="en-US" sz="4859" b="1">
                <a:solidFill>
                  <a:srgbClr val="FFFFFF"/>
                </a:solidFill>
                <a:latin typeface="Raleway Bold"/>
                <a:ea typeface="Raleway Bold"/>
                <a:cs typeface="Raleway Bold"/>
                <a:sym typeface="Raleway Bold"/>
              </a:rPr>
              <a:t>According to the CCC Chancellor’s Office…</a:t>
            </a:r>
          </a:p>
        </p:txBody>
      </p:sp>
      <p:grpSp>
        <p:nvGrpSpPr>
          <p:cNvPr id="4" name="Group 4"/>
          <p:cNvGrpSpPr/>
          <p:nvPr/>
        </p:nvGrpSpPr>
        <p:grpSpPr>
          <a:xfrm>
            <a:off x="9251726" y="1733346"/>
            <a:ext cx="8394774" cy="3544354"/>
            <a:chOff x="0" y="0"/>
            <a:chExt cx="11193032" cy="4725805"/>
          </a:xfrm>
        </p:grpSpPr>
        <p:sp>
          <p:nvSpPr>
            <p:cNvPr id="5" name="Freeform 5"/>
            <p:cNvSpPr/>
            <p:nvPr/>
          </p:nvSpPr>
          <p:spPr>
            <a:xfrm>
              <a:off x="0" y="0"/>
              <a:ext cx="11193018" cy="4725796"/>
            </a:xfrm>
            <a:custGeom>
              <a:avLst/>
              <a:gdLst/>
              <a:ahLst/>
              <a:cxnLst/>
              <a:rect l="l" t="t" r="r" b="b"/>
              <a:pathLst>
                <a:path w="11193018" h="4725796">
                  <a:moveTo>
                    <a:pt x="0" y="0"/>
                  </a:moveTo>
                  <a:lnTo>
                    <a:pt x="11193018" y="0"/>
                  </a:lnTo>
                  <a:lnTo>
                    <a:pt x="11193018" y="4725796"/>
                  </a:lnTo>
                  <a:lnTo>
                    <a:pt x="0" y="4725796"/>
                  </a:lnTo>
                  <a:close/>
                </a:path>
              </a:pathLst>
            </a:custGeom>
            <a:solidFill>
              <a:srgbClr val="FFFFFF">
                <a:alpha val="48627"/>
              </a:srgbClr>
            </a:solidFill>
          </p:spPr>
        </p:sp>
        <p:sp>
          <p:nvSpPr>
            <p:cNvPr id="6" name="TextBox 6"/>
            <p:cNvSpPr txBox="1"/>
            <p:nvPr/>
          </p:nvSpPr>
          <p:spPr>
            <a:xfrm>
              <a:off x="0" y="85725"/>
              <a:ext cx="11193032" cy="4640080"/>
            </a:xfrm>
            <a:prstGeom prst="rect">
              <a:avLst/>
            </a:prstGeom>
          </p:spPr>
          <p:txBody>
            <a:bodyPr lIns="50800" tIns="50800" rIns="50800" bIns="50800" rtlCol="0" anchor="t"/>
            <a:lstStyle/>
            <a:p>
              <a:pPr marL="910719" lvl="1" indent="-455359" algn="l">
                <a:lnSpc>
                  <a:spcPts val="4111"/>
                </a:lnSpc>
                <a:buFont typeface="Arial"/>
                <a:buChar char="•"/>
              </a:pPr>
              <a:r>
                <a:rPr lang="en-US" sz="4229">
                  <a:solidFill>
                    <a:srgbClr val="000000"/>
                  </a:solidFill>
                  <a:latin typeface="Source Sans Pro"/>
                  <a:ea typeface="Source Sans Pro"/>
                  <a:cs typeface="Source Sans Pro"/>
                  <a:sym typeface="Source Sans Pro"/>
                </a:rPr>
                <a:t>17% of all CCC students identify as queer/LGBTQ+ </a:t>
              </a:r>
            </a:p>
            <a:p>
              <a:pPr marL="910719" lvl="1" indent="-455359" algn="l">
                <a:lnSpc>
                  <a:spcPts val="4111"/>
                </a:lnSpc>
                <a:buFont typeface="Arial"/>
                <a:buChar char="•"/>
              </a:pPr>
              <a:r>
                <a:rPr lang="en-US" sz="4229">
                  <a:solidFill>
                    <a:srgbClr val="000000"/>
                  </a:solidFill>
                  <a:latin typeface="Source Sans Pro"/>
                  <a:ea typeface="Source Sans Pro"/>
                  <a:cs typeface="Source Sans Pro"/>
                  <a:sym typeface="Source Sans Pro"/>
                </a:rPr>
                <a:t>1.7% transgender / non-binary </a:t>
              </a:r>
            </a:p>
            <a:p>
              <a:pPr marL="1421964" lvl="2" indent="-473988" algn="l">
                <a:lnSpc>
                  <a:spcPts val="3572"/>
                </a:lnSpc>
                <a:buFont typeface="Arial"/>
                <a:buChar char="⚬"/>
              </a:pPr>
              <a:r>
                <a:rPr lang="en-US" sz="3674">
                  <a:solidFill>
                    <a:srgbClr val="000000"/>
                  </a:solidFill>
                  <a:latin typeface="Source Sans Pro"/>
                  <a:ea typeface="Source Sans Pro"/>
                  <a:cs typeface="Source Sans Pro"/>
                  <a:sym typeface="Source Sans Pro"/>
                </a:rPr>
                <a:t>4% of Gen Z</a:t>
              </a:r>
            </a:p>
            <a:p>
              <a:pPr marL="910719" lvl="1" indent="-455359" algn="l">
                <a:lnSpc>
                  <a:spcPts val="4111"/>
                </a:lnSpc>
                <a:buFont typeface="Arial"/>
                <a:buChar char="•"/>
              </a:pPr>
              <a:r>
                <a:rPr lang="en-US" sz="4229">
                  <a:solidFill>
                    <a:srgbClr val="000000"/>
                  </a:solidFill>
                  <a:latin typeface="Source Sans Pro"/>
                  <a:ea typeface="Source Sans Pro"/>
                  <a:cs typeface="Source Sans Pro"/>
                  <a:sym typeface="Source Sans Pro"/>
                </a:rPr>
                <a:t>70% are people of color</a:t>
              </a:r>
            </a:p>
            <a:p>
              <a:pPr marL="910719" lvl="1" indent="-455359" algn="l">
                <a:lnSpc>
                  <a:spcPts val="4111"/>
                </a:lnSpc>
                <a:buFont typeface="Arial"/>
                <a:buChar char="•"/>
              </a:pPr>
              <a:r>
                <a:rPr lang="en-US" sz="4229">
                  <a:solidFill>
                    <a:srgbClr val="000000"/>
                  </a:solidFill>
                  <a:latin typeface="Source Sans Pro"/>
                  <a:ea typeface="Source Sans Pro"/>
                  <a:cs typeface="Source Sans Pro"/>
                  <a:sym typeface="Source Sans Pro"/>
                </a:rPr>
                <a:t>19% have a disability</a:t>
              </a:r>
            </a:p>
          </p:txBody>
        </p:sp>
      </p:grpSp>
      <p:sp>
        <p:nvSpPr>
          <p:cNvPr id="7" name="Freeform 7" descr="Wheel of power/privilege from ccrweb.ca"/>
          <p:cNvSpPr/>
          <p:nvPr/>
        </p:nvSpPr>
        <p:spPr>
          <a:xfrm>
            <a:off x="1276854" y="1982744"/>
            <a:ext cx="7102136" cy="7158199"/>
          </a:xfrm>
          <a:custGeom>
            <a:avLst/>
            <a:gdLst/>
            <a:ahLst/>
            <a:cxnLst/>
            <a:rect l="l" t="t" r="r" b="b"/>
            <a:pathLst>
              <a:path w="7102136" h="7158199">
                <a:moveTo>
                  <a:pt x="0" y="0"/>
                </a:moveTo>
                <a:lnTo>
                  <a:pt x="7102136" y="0"/>
                </a:lnTo>
                <a:lnTo>
                  <a:pt x="7102136" y="7158199"/>
                </a:lnTo>
                <a:lnTo>
                  <a:pt x="0" y="7158199"/>
                </a:lnTo>
                <a:lnTo>
                  <a:pt x="0" y="0"/>
                </a:lnTo>
                <a:close/>
              </a:path>
            </a:pathLst>
          </a:custGeom>
          <a:blipFill>
            <a:blip r:embed="rId3"/>
            <a:stretch>
              <a:fillRect l="-577" r="-577"/>
            </a:stretch>
          </a:blipFill>
        </p:spPr>
      </p:sp>
      <p:sp>
        <p:nvSpPr>
          <p:cNvPr id="8" name="TextBox 8"/>
          <p:cNvSpPr txBox="1"/>
          <p:nvPr/>
        </p:nvSpPr>
        <p:spPr>
          <a:xfrm>
            <a:off x="1661477" y="9935482"/>
            <a:ext cx="14965047" cy="315991"/>
          </a:xfrm>
          <a:prstGeom prst="rect">
            <a:avLst/>
          </a:prstGeom>
        </p:spPr>
        <p:txBody>
          <a:bodyPr lIns="0" tIns="0" rIns="0" bIns="0" rtlCol="0" anchor="t">
            <a:spAutoFit/>
          </a:bodyPr>
          <a:lstStyle/>
          <a:p>
            <a:pPr algn="ctr">
              <a:lnSpc>
                <a:spcPts val="1800"/>
              </a:lnSpc>
            </a:pPr>
            <a:r>
              <a:rPr lang="en-US" sz="1500">
                <a:solidFill>
                  <a:srgbClr val="000000"/>
                </a:solidFill>
                <a:latin typeface="Arial"/>
                <a:ea typeface="Arial"/>
                <a:cs typeface="Arial"/>
                <a:sym typeface="Arial"/>
              </a:rPr>
              <a:t>This presentation is the intellectual property of Lisa Macafee for AffirmingNeurodiversity.com</a:t>
            </a:r>
          </a:p>
        </p:txBody>
      </p:sp>
      <p:sp>
        <p:nvSpPr>
          <p:cNvPr id="9" name="Freeform 9" descr="What Are the Oppression Olympics? - YouTube"/>
          <p:cNvSpPr/>
          <p:nvPr/>
        </p:nvSpPr>
        <p:spPr>
          <a:xfrm>
            <a:off x="9745374" y="5561844"/>
            <a:ext cx="6693552" cy="3993395"/>
          </a:xfrm>
          <a:custGeom>
            <a:avLst/>
            <a:gdLst/>
            <a:ahLst/>
            <a:cxnLst/>
            <a:rect l="l" t="t" r="r" b="b"/>
            <a:pathLst>
              <a:path w="6693552" h="3993395">
                <a:moveTo>
                  <a:pt x="0" y="0"/>
                </a:moveTo>
                <a:lnTo>
                  <a:pt x="6693552" y="0"/>
                </a:lnTo>
                <a:lnTo>
                  <a:pt x="6693552" y="3993395"/>
                </a:lnTo>
                <a:lnTo>
                  <a:pt x="0" y="3993395"/>
                </a:lnTo>
                <a:lnTo>
                  <a:pt x="0" y="0"/>
                </a:lnTo>
                <a:close/>
              </a:path>
            </a:pathLst>
          </a:custGeom>
          <a:blipFill>
            <a:blip r:embed="rId4"/>
            <a:stretch>
              <a:fillRect r="-6028"/>
            </a:stretch>
          </a:blipFill>
        </p:spPr>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298656"/>
            <a:ext cx="18288000" cy="1988550"/>
            <a:chOff x="0" y="0"/>
            <a:chExt cx="24384000" cy="2651400"/>
          </a:xfrm>
        </p:grpSpPr>
        <p:sp>
          <p:nvSpPr>
            <p:cNvPr id="3" name="Freeform 3"/>
            <p:cNvSpPr/>
            <p:nvPr/>
          </p:nvSpPr>
          <p:spPr>
            <a:xfrm>
              <a:off x="0" y="0"/>
              <a:ext cx="24384000" cy="2651379"/>
            </a:xfrm>
            <a:custGeom>
              <a:avLst/>
              <a:gdLst/>
              <a:ahLst/>
              <a:cxnLst/>
              <a:rect l="l" t="t" r="r" b="b"/>
              <a:pathLst>
                <a:path w="24384000" h="2651379">
                  <a:moveTo>
                    <a:pt x="0" y="0"/>
                  </a:moveTo>
                  <a:lnTo>
                    <a:pt x="24384000" y="0"/>
                  </a:lnTo>
                  <a:lnTo>
                    <a:pt x="24384000" y="2651379"/>
                  </a:lnTo>
                  <a:lnTo>
                    <a:pt x="0" y="2651379"/>
                  </a:lnTo>
                  <a:close/>
                </a:path>
              </a:pathLst>
            </a:custGeom>
            <a:gradFill rotWithShape="1">
              <a:gsLst>
                <a:gs pos="0">
                  <a:srgbClr val="BE005A">
                    <a:alpha val="84313"/>
                  </a:srgbClr>
                </a:gs>
                <a:gs pos="100000">
                  <a:srgbClr val="3B2CAC">
                    <a:alpha val="84313"/>
                  </a:srgbClr>
                </a:gs>
              </a:gsLst>
              <a:lin ang="0"/>
            </a:gradFill>
          </p:spPr>
        </p:sp>
      </p:grpSp>
      <p:sp>
        <p:nvSpPr>
          <p:cNvPr id="4" name="TextBox 4"/>
          <p:cNvSpPr txBox="1"/>
          <p:nvPr/>
        </p:nvSpPr>
        <p:spPr>
          <a:xfrm>
            <a:off x="287164" y="366993"/>
            <a:ext cx="17713671" cy="2271141"/>
          </a:xfrm>
          <a:prstGeom prst="rect">
            <a:avLst/>
          </a:prstGeom>
        </p:spPr>
        <p:txBody>
          <a:bodyPr lIns="0" tIns="0" rIns="0" bIns="0" rtlCol="0" anchor="t">
            <a:spAutoFit/>
          </a:bodyPr>
          <a:lstStyle/>
          <a:p>
            <a:pPr algn="ctr">
              <a:lnSpc>
                <a:spcPts val="6480"/>
              </a:lnSpc>
            </a:pPr>
            <a:r>
              <a:rPr lang="en-US" sz="6000" b="1">
                <a:solidFill>
                  <a:srgbClr val="49148A"/>
                </a:solidFill>
                <a:latin typeface="Raleway Bold"/>
                <a:ea typeface="Raleway Bold"/>
                <a:cs typeface="Raleway Bold"/>
                <a:sym typeface="Raleway Bold"/>
              </a:rPr>
              <a:t>Keeping Yourself Sane</a:t>
            </a:r>
          </a:p>
          <a:p>
            <a:pPr algn="ctr">
              <a:lnSpc>
                <a:spcPts val="5076"/>
              </a:lnSpc>
            </a:pPr>
            <a:r>
              <a:rPr lang="en-US" sz="4700">
                <a:solidFill>
                  <a:srgbClr val="49148A"/>
                </a:solidFill>
                <a:latin typeface="Raleway"/>
                <a:ea typeface="Raleway"/>
                <a:cs typeface="Raleway"/>
                <a:sym typeface="Raleway"/>
              </a:rPr>
              <a:t>Everyone has different capacities - Learn and respect yours</a:t>
            </a:r>
          </a:p>
          <a:p>
            <a:pPr algn="ctr">
              <a:lnSpc>
                <a:spcPts val="6264"/>
              </a:lnSpc>
            </a:pPr>
            <a:endParaRPr lang="en-US" sz="4700">
              <a:solidFill>
                <a:srgbClr val="49148A"/>
              </a:solidFill>
              <a:latin typeface="Raleway"/>
              <a:ea typeface="Raleway"/>
              <a:cs typeface="Raleway"/>
              <a:sym typeface="Raleway"/>
            </a:endParaRPr>
          </a:p>
        </p:txBody>
      </p:sp>
      <p:grpSp>
        <p:nvGrpSpPr>
          <p:cNvPr id="5" name="Group 5"/>
          <p:cNvGrpSpPr/>
          <p:nvPr/>
        </p:nvGrpSpPr>
        <p:grpSpPr>
          <a:xfrm>
            <a:off x="0" y="2523703"/>
            <a:ext cx="18288000" cy="5809365"/>
            <a:chOff x="0" y="0"/>
            <a:chExt cx="24384000" cy="7745820"/>
          </a:xfrm>
        </p:grpSpPr>
        <p:sp>
          <p:nvSpPr>
            <p:cNvPr id="6" name="Freeform 6"/>
            <p:cNvSpPr/>
            <p:nvPr/>
          </p:nvSpPr>
          <p:spPr>
            <a:xfrm>
              <a:off x="0" y="0"/>
              <a:ext cx="24384000" cy="7745857"/>
            </a:xfrm>
            <a:custGeom>
              <a:avLst/>
              <a:gdLst/>
              <a:ahLst/>
              <a:cxnLst/>
              <a:rect l="l" t="t" r="r" b="b"/>
              <a:pathLst>
                <a:path w="24384000" h="7745857">
                  <a:moveTo>
                    <a:pt x="0" y="0"/>
                  </a:moveTo>
                  <a:lnTo>
                    <a:pt x="24384000" y="0"/>
                  </a:lnTo>
                  <a:lnTo>
                    <a:pt x="24384000" y="7745857"/>
                  </a:lnTo>
                  <a:lnTo>
                    <a:pt x="0" y="7745857"/>
                  </a:lnTo>
                  <a:close/>
                </a:path>
              </a:pathLst>
            </a:custGeom>
            <a:solidFill>
              <a:srgbClr val="FFFFFF">
                <a:alpha val="24314"/>
              </a:srgbClr>
            </a:solidFill>
          </p:spPr>
        </p:sp>
      </p:grpSp>
      <p:sp>
        <p:nvSpPr>
          <p:cNvPr id="7" name="Freeform 7" descr="Do what you can, with what you have, where | The Foundation for a Better  Life"/>
          <p:cNvSpPr/>
          <p:nvPr/>
        </p:nvSpPr>
        <p:spPr>
          <a:xfrm>
            <a:off x="6397663" y="2284992"/>
            <a:ext cx="5584452" cy="5584452"/>
          </a:xfrm>
          <a:custGeom>
            <a:avLst/>
            <a:gdLst/>
            <a:ahLst/>
            <a:cxnLst/>
            <a:rect l="l" t="t" r="r" b="b"/>
            <a:pathLst>
              <a:path w="5584452" h="5584452">
                <a:moveTo>
                  <a:pt x="0" y="0"/>
                </a:moveTo>
                <a:lnTo>
                  <a:pt x="5584452" y="0"/>
                </a:lnTo>
                <a:lnTo>
                  <a:pt x="5584452" y="5584452"/>
                </a:lnTo>
                <a:lnTo>
                  <a:pt x="0" y="5584452"/>
                </a:lnTo>
                <a:lnTo>
                  <a:pt x="0" y="0"/>
                </a:lnTo>
                <a:close/>
              </a:path>
            </a:pathLst>
          </a:custGeom>
          <a:blipFill>
            <a:blip r:embed="rId2"/>
            <a:stretch>
              <a:fillRect/>
            </a:stretch>
          </a:blipFill>
        </p:spPr>
      </p:sp>
      <p:sp>
        <p:nvSpPr>
          <p:cNvPr id="8" name="Freeform 8" descr="Network Of Wellbeing on X: &quot;🌍 &quot;Never doubt that a small group of  thoughtful, committed citizens can change the world; indeed, it's the only  thing that ever has&quot; - Margaret Mead. 🎨"/>
          <p:cNvSpPr/>
          <p:nvPr/>
        </p:nvSpPr>
        <p:spPr>
          <a:xfrm>
            <a:off x="12267865" y="2306900"/>
            <a:ext cx="5753541" cy="5540637"/>
          </a:xfrm>
          <a:custGeom>
            <a:avLst/>
            <a:gdLst/>
            <a:ahLst/>
            <a:cxnLst/>
            <a:rect l="l" t="t" r="r" b="b"/>
            <a:pathLst>
              <a:path w="5753541" h="5540637">
                <a:moveTo>
                  <a:pt x="0" y="0"/>
                </a:moveTo>
                <a:lnTo>
                  <a:pt x="5753541" y="0"/>
                </a:lnTo>
                <a:lnTo>
                  <a:pt x="5753541" y="5540637"/>
                </a:lnTo>
                <a:lnTo>
                  <a:pt x="0" y="5540637"/>
                </a:lnTo>
                <a:lnTo>
                  <a:pt x="0" y="0"/>
                </a:lnTo>
                <a:close/>
              </a:path>
            </a:pathLst>
          </a:custGeom>
          <a:blipFill>
            <a:blip r:embed="rId3"/>
            <a:stretch>
              <a:fillRect r="-3"/>
            </a:stretch>
          </a:blipFill>
        </p:spPr>
      </p:sp>
      <p:sp>
        <p:nvSpPr>
          <p:cNvPr id="9" name="Freeform 9" descr="Amazon.com: Funny Serenity Prayer Secular Grant Me The Serenity Metal Tin  Sign Inspirational Decoration Watercolor Artwork Decor Inspiring Office ..."/>
          <p:cNvSpPr/>
          <p:nvPr/>
        </p:nvSpPr>
        <p:spPr>
          <a:xfrm>
            <a:off x="287164" y="2246306"/>
            <a:ext cx="5827644" cy="5661825"/>
          </a:xfrm>
          <a:custGeom>
            <a:avLst/>
            <a:gdLst/>
            <a:ahLst/>
            <a:cxnLst/>
            <a:rect l="l" t="t" r="r" b="b"/>
            <a:pathLst>
              <a:path w="5827644" h="5661825">
                <a:moveTo>
                  <a:pt x="0" y="0"/>
                </a:moveTo>
                <a:lnTo>
                  <a:pt x="5827644" y="0"/>
                </a:lnTo>
                <a:lnTo>
                  <a:pt x="5827644" y="5661825"/>
                </a:lnTo>
                <a:lnTo>
                  <a:pt x="0" y="5661825"/>
                </a:lnTo>
                <a:lnTo>
                  <a:pt x="0" y="0"/>
                </a:lnTo>
                <a:close/>
              </a:path>
            </a:pathLst>
          </a:custGeom>
          <a:blipFill>
            <a:blip r:embed="rId4"/>
            <a:stretch>
              <a:fillRect l="-30153" t="-20639" r="-34071" b="-48395"/>
            </a:stretch>
          </a:blipFill>
        </p:spPr>
      </p:sp>
      <p:sp>
        <p:nvSpPr>
          <p:cNvPr id="10" name="TextBox 10"/>
          <p:cNvSpPr txBox="1"/>
          <p:nvPr/>
        </p:nvSpPr>
        <p:spPr>
          <a:xfrm>
            <a:off x="1661476" y="9945007"/>
            <a:ext cx="14965047" cy="238125"/>
          </a:xfrm>
          <a:prstGeom prst="rect">
            <a:avLst/>
          </a:prstGeom>
        </p:spPr>
        <p:txBody>
          <a:bodyPr lIns="0" tIns="0" rIns="0" bIns="0" rtlCol="0" anchor="t">
            <a:spAutoFit/>
          </a:bodyPr>
          <a:lstStyle/>
          <a:p>
            <a:pPr algn="ctr">
              <a:lnSpc>
                <a:spcPts val="1680"/>
              </a:lnSpc>
            </a:pPr>
            <a:r>
              <a:rPr lang="en-US" sz="1400">
                <a:solidFill>
                  <a:srgbClr val="FFFFFF"/>
                </a:solidFill>
                <a:latin typeface="Arial"/>
                <a:ea typeface="Arial"/>
                <a:cs typeface="Arial"/>
                <a:sym typeface="Arial"/>
              </a:rPr>
              <a:t>This presentation is the intellectual property of Lisa Macafee for AffirmingNeurodiversity.com</a:t>
            </a:r>
          </a:p>
        </p:txBody>
      </p:sp>
      <p:sp>
        <p:nvSpPr>
          <p:cNvPr id="11" name="TextBox 11"/>
          <p:cNvSpPr txBox="1"/>
          <p:nvPr/>
        </p:nvSpPr>
        <p:spPr>
          <a:xfrm>
            <a:off x="919078" y="8597605"/>
            <a:ext cx="16449844" cy="981075"/>
          </a:xfrm>
          <a:prstGeom prst="rect">
            <a:avLst/>
          </a:prstGeom>
        </p:spPr>
        <p:txBody>
          <a:bodyPr lIns="0" tIns="0" rIns="0" bIns="0" rtlCol="0" anchor="t">
            <a:spAutoFit/>
          </a:bodyPr>
          <a:lstStyle/>
          <a:p>
            <a:pPr algn="ctr">
              <a:lnSpc>
                <a:spcPts val="3960"/>
              </a:lnSpc>
            </a:pPr>
            <a:r>
              <a:rPr lang="en-US" sz="3300" b="1">
                <a:solidFill>
                  <a:srgbClr val="FFFFFF"/>
                </a:solidFill>
                <a:latin typeface="Source Sans Pro Bold"/>
                <a:ea typeface="Source Sans Pro Bold"/>
                <a:cs typeface="Source Sans Pro Bold"/>
                <a:sym typeface="Source Sans Pro Bold"/>
              </a:rPr>
              <a:t>“If you have come here to help me, you are wasting your time. But if you have come because your liberation is bound up with mine, then let us work together.” -Lilla Watson</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D1C0"/>
        </a:solidFill>
        <a:effectLst/>
      </p:bgPr>
    </p:bg>
    <p:spTree>
      <p:nvGrpSpPr>
        <p:cNvPr id="1" name=""/>
        <p:cNvGrpSpPr/>
        <p:nvPr/>
      </p:nvGrpSpPr>
      <p:grpSpPr>
        <a:xfrm>
          <a:off x="0" y="0"/>
          <a:ext cx="0" cy="0"/>
          <a:chOff x="0" y="0"/>
          <a:chExt cx="0" cy="0"/>
        </a:xfrm>
      </p:grpSpPr>
      <p:sp>
        <p:nvSpPr>
          <p:cNvPr id="2" name="Freeform 2"/>
          <p:cNvSpPr/>
          <p:nvPr/>
        </p:nvSpPr>
        <p:spPr>
          <a:xfrm>
            <a:off x="2289811" y="1607881"/>
            <a:ext cx="13708378" cy="3535619"/>
          </a:xfrm>
          <a:custGeom>
            <a:avLst/>
            <a:gdLst/>
            <a:ahLst/>
            <a:cxnLst/>
            <a:rect l="l" t="t" r="r" b="b"/>
            <a:pathLst>
              <a:path w="13708378" h="3535619">
                <a:moveTo>
                  <a:pt x="0" y="0"/>
                </a:moveTo>
                <a:lnTo>
                  <a:pt x="13708378" y="0"/>
                </a:lnTo>
                <a:lnTo>
                  <a:pt x="13708378" y="3535619"/>
                </a:lnTo>
                <a:lnTo>
                  <a:pt x="0" y="3535619"/>
                </a:lnTo>
                <a:lnTo>
                  <a:pt x="0" y="0"/>
                </a:lnTo>
                <a:close/>
              </a:path>
            </a:pathLst>
          </a:custGeom>
          <a:blipFill>
            <a:blip r:embed="rId2"/>
            <a:stretch>
              <a:fillRect/>
            </a:stretch>
          </a:blipFill>
        </p:spPr>
      </p:sp>
      <p:grpSp>
        <p:nvGrpSpPr>
          <p:cNvPr id="3" name="Group 3"/>
          <p:cNvGrpSpPr/>
          <p:nvPr/>
        </p:nvGrpSpPr>
        <p:grpSpPr>
          <a:xfrm>
            <a:off x="1028700" y="5143500"/>
            <a:ext cx="14969489" cy="1278308"/>
            <a:chOff x="0" y="0"/>
            <a:chExt cx="3942581" cy="336674"/>
          </a:xfrm>
        </p:grpSpPr>
        <p:sp>
          <p:nvSpPr>
            <p:cNvPr id="4" name="Freeform 4"/>
            <p:cNvSpPr/>
            <p:nvPr/>
          </p:nvSpPr>
          <p:spPr>
            <a:xfrm>
              <a:off x="0" y="0"/>
              <a:ext cx="3942581" cy="336674"/>
            </a:xfrm>
            <a:custGeom>
              <a:avLst/>
              <a:gdLst/>
              <a:ahLst/>
              <a:cxnLst/>
              <a:rect l="l" t="t" r="r" b="b"/>
              <a:pathLst>
                <a:path w="3942581" h="336674">
                  <a:moveTo>
                    <a:pt x="26376" y="0"/>
                  </a:moveTo>
                  <a:lnTo>
                    <a:pt x="3916205" y="0"/>
                  </a:lnTo>
                  <a:cubicBezTo>
                    <a:pt x="3930772" y="0"/>
                    <a:pt x="3942581" y="11809"/>
                    <a:pt x="3942581" y="26376"/>
                  </a:cubicBezTo>
                  <a:lnTo>
                    <a:pt x="3942581" y="310298"/>
                  </a:lnTo>
                  <a:cubicBezTo>
                    <a:pt x="3942581" y="317293"/>
                    <a:pt x="3939803" y="324002"/>
                    <a:pt x="3934856" y="328948"/>
                  </a:cubicBezTo>
                  <a:cubicBezTo>
                    <a:pt x="3929910" y="333895"/>
                    <a:pt x="3923201" y="336674"/>
                    <a:pt x="3916205" y="336674"/>
                  </a:cubicBezTo>
                  <a:lnTo>
                    <a:pt x="26376" y="336674"/>
                  </a:lnTo>
                  <a:cubicBezTo>
                    <a:pt x="11809" y="336674"/>
                    <a:pt x="0" y="324865"/>
                    <a:pt x="0" y="310298"/>
                  </a:cubicBezTo>
                  <a:lnTo>
                    <a:pt x="0" y="26376"/>
                  </a:lnTo>
                  <a:cubicBezTo>
                    <a:pt x="0" y="11809"/>
                    <a:pt x="11809" y="0"/>
                    <a:pt x="26376" y="0"/>
                  </a:cubicBezTo>
                  <a:close/>
                </a:path>
              </a:pathLst>
            </a:custGeom>
            <a:solidFill>
              <a:srgbClr val="FFFFFF"/>
            </a:solidFill>
          </p:spPr>
        </p:sp>
        <p:sp>
          <p:nvSpPr>
            <p:cNvPr id="5" name="TextBox 5"/>
            <p:cNvSpPr txBox="1"/>
            <p:nvPr/>
          </p:nvSpPr>
          <p:spPr>
            <a:xfrm>
              <a:off x="0" y="-28575"/>
              <a:ext cx="3942581" cy="365249"/>
            </a:xfrm>
            <a:prstGeom prst="rect">
              <a:avLst/>
            </a:prstGeom>
          </p:spPr>
          <p:txBody>
            <a:bodyPr lIns="50800" tIns="50800" rIns="50800" bIns="50800" rtlCol="0" anchor="ctr"/>
            <a:lstStyle/>
            <a:p>
              <a:pPr algn="ctr">
                <a:lnSpc>
                  <a:spcPts val="2059"/>
                </a:lnSpc>
              </a:pPr>
              <a:endParaRPr/>
            </a:p>
          </p:txBody>
        </p:sp>
      </p:grpSp>
      <p:sp>
        <p:nvSpPr>
          <p:cNvPr id="6" name="TextBox 6"/>
          <p:cNvSpPr txBox="1"/>
          <p:nvPr/>
        </p:nvSpPr>
        <p:spPr>
          <a:xfrm>
            <a:off x="2601126" y="5229225"/>
            <a:ext cx="12437418" cy="1019175"/>
          </a:xfrm>
          <a:prstGeom prst="rect">
            <a:avLst/>
          </a:prstGeom>
        </p:spPr>
        <p:txBody>
          <a:bodyPr lIns="0" tIns="0" rIns="0" bIns="0" rtlCol="0" anchor="t">
            <a:spAutoFit/>
          </a:bodyPr>
          <a:lstStyle/>
          <a:p>
            <a:pPr algn="r">
              <a:lnSpc>
                <a:spcPts val="4050"/>
              </a:lnSpc>
            </a:pPr>
            <a:r>
              <a:rPr lang="en-US" sz="3000" spc="359">
                <a:solidFill>
                  <a:srgbClr val="000000"/>
                </a:solidFill>
                <a:latin typeface="Montserrat Classic"/>
                <a:ea typeface="Montserrat Classic"/>
                <a:cs typeface="Montserrat Classic"/>
                <a:sym typeface="Montserrat Classic"/>
              </a:rPr>
              <a:t>RODRIGO MARCOS RAMIREZ M.ED. </a:t>
            </a:r>
          </a:p>
          <a:p>
            <a:pPr algn="r">
              <a:lnSpc>
                <a:spcPts val="4050"/>
              </a:lnSpc>
              <a:spcBef>
                <a:spcPct val="0"/>
              </a:spcBef>
            </a:pPr>
            <a:r>
              <a:rPr lang="en-US" sz="3000" spc="359">
                <a:solidFill>
                  <a:srgbClr val="000000"/>
                </a:solidFill>
                <a:latin typeface="Montserrat Classic"/>
                <a:ea typeface="Montserrat Classic"/>
                <a:cs typeface="Montserrat Classic"/>
                <a:sym typeface="Montserrat Classic"/>
              </a:rPr>
              <a:t>STUDENT SERVICES COORDINATOR &amp; DREAM LIAISON</a:t>
            </a:r>
          </a:p>
        </p:txBody>
      </p:sp>
      <p:sp>
        <p:nvSpPr>
          <p:cNvPr id="7" name="Freeform 7"/>
          <p:cNvSpPr/>
          <p:nvPr/>
        </p:nvSpPr>
        <p:spPr>
          <a:xfrm>
            <a:off x="12067935" y="6081991"/>
            <a:ext cx="5690581" cy="3868844"/>
          </a:xfrm>
          <a:custGeom>
            <a:avLst/>
            <a:gdLst/>
            <a:ahLst/>
            <a:cxnLst/>
            <a:rect l="l" t="t" r="r" b="b"/>
            <a:pathLst>
              <a:path w="5690581" h="3868844">
                <a:moveTo>
                  <a:pt x="0" y="0"/>
                </a:moveTo>
                <a:lnTo>
                  <a:pt x="5690581" y="0"/>
                </a:lnTo>
                <a:lnTo>
                  <a:pt x="5690581" y="3868844"/>
                </a:lnTo>
                <a:lnTo>
                  <a:pt x="0" y="3868844"/>
                </a:lnTo>
                <a:lnTo>
                  <a:pt x="0" y="0"/>
                </a:lnTo>
                <a:close/>
              </a:path>
            </a:pathLst>
          </a:custGeom>
          <a:blipFill>
            <a:blip r:embed="rId3"/>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t="-9000" b="-9000"/>
            </a:stretch>
          </a:blipFill>
        </p:spPr>
      </p:sp>
      <p:grpSp>
        <p:nvGrpSpPr>
          <p:cNvPr id="3" name="Group 3"/>
          <p:cNvGrpSpPr/>
          <p:nvPr/>
        </p:nvGrpSpPr>
        <p:grpSpPr>
          <a:xfrm>
            <a:off x="0" y="8298656"/>
            <a:ext cx="18288000" cy="1988550"/>
            <a:chOff x="0" y="0"/>
            <a:chExt cx="24384000" cy="2651400"/>
          </a:xfrm>
        </p:grpSpPr>
        <p:sp>
          <p:nvSpPr>
            <p:cNvPr id="4" name="Freeform 4"/>
            <p:cNvSpPr/>
            <p:nvPr/>
          </p:nvSpPr>
          <p:spPr>
            <a:xfrm>
              <a:off x="0" y="0"/>
              <a:ext cx="24384000" cy="2651379"/>
            </a:xfrm>
            <a:custGeom>
              <a:avLst/>
              <a:gdLst/>
              <a:ahLst/>
              <a:cxnLst/>
              <a:rect l="l" t="t" r="r" b="b"/>
              <a:pathLst>
                <a:path w="24384000" h="2651379">
                  <a:moveTo>
                    <a:pt x="0" y="0"/>
                  </a:moveTo>
                  <a:lnTo>
                    <a:pt x="24384000" y="0"/>
                  </a:lnTo>
                  <a:lnTo>
                    <a:pt x="24384000" y="2651379"/>
                  </a:lnTo>
                  <a:lnTo>
                    <a:pt x="0" y="2651379"/>
                  </a:lnTo>
                  <a:close/>
                </a:path>
              </a:pathLst>
            </a:custGeom>
            <a:gradFill rotWithShape="1">
              <a:gsLst>
                <a:gs pos="0">
                  <a:srgbClr val="BE005A">
                    <a:alpha val="84313"/>
                  </a:srgbClr>
                </a:gs>
                <a:gs pos="100000">
                  <a:srgbClr val="3B2CAC">
                    <a:alpha val="84313"/>
                  </a:srgbClr>
                </a:gs>
              </a:gsLst>
              <a:lin ang="0"/>
            </a:gradFill>
          </p:spPr>
        </p:sp>
      </p:grpSp>
      <p:sp>
        <p:nvSpPr>
          <p:cNvPr id="5" name="AutoShape 5"/>
          <p:cNvSpPr/>
          <p:nvPr/>
        </p:nvSpPr>
        <p:spPr>
          <a:xfrm rot="32399">
            <a:off x="16778973" y="1201438"/>
            <a:ext cx="1516005" cy="0"/>
          </a:xfrm>
          <a:prstGeom prst="line">
            <a:avLst/>
          </a:prstGeom>
          <a:ln w="9525" cap="rnd">
            <a:solidFill>
              <a:srgbClr val="333333"/>
            </a:solidFill>
            <a:prstDash val="solid"/>
            <a:headEnd type="none" w="sm" len="sm"/>
            <a:tailEnd type="none" w="sm" len="sm"/>
          </a:ln>
        </p:spPr>
      </p:sp>
      <p:sp>
        <p:nvSpPr>
          <p:cNvPr id="6" name="Freeform 6" descr="Pin by Victoria Maldonado on Undocuqueer | Glitter party, Santa ana, Ana"/>
          <p:cNvSpPr/>
          <p:nvPr/>
        </p:nvSpPr>
        <p:spPr>
          <a:xfrm>
            <a:off x="5859617" y="2632868"/>
            <a:ext cx="5140893" cy="5140893"/>
          </a:xfrm>
          <a:custGeom>
            <a:avLst/>
            <a:gdLst/>
            <a:ahLst/>
            <a:cxnLst/>
            <a:rect l="l" t="t" r="r" b="b"/>
            <a:pathLst>
              <a:path w="5140893" h="5140893">
                <a:moveTo>
                  <a:pt x="0" y="0"/>
                </a:moveTo>
                <a:lnTo>
                  <a:pt x="5140893" y="0"/>
                </a:lnTo>
                <a:lnTo>
                  <a:pt x="5140893" y="5140892"/>
                </a:lnTo>
                <a:lnTo>
                  <a:pt x="0" y="5140892"/>
                </a:lnTo>
                <a:lnTo>
                  <a:pt x="0" y="0"/>
                </a:lnTo>
                <a:close/>
              </a:path>
            </a:pathLst>
          </a:custGeom>
          <a:blipFill>
            <a:blip r:embed="rId3"/>
            <a:stretch>
              <a:fillRect/>
            </a:stretch>
          </a:blipFill>
        </p:spPr>
      </p:sp>
      <p:sp>
        <p:nvSpPr>
          <p:cNvPr id="7" name="Freeform 7" descr="15 LGBTQIA2S+ Content Creators You Should Be Following | Elle Canada"/>
          <p:cNvSpPr/>
          <p:nvPr/>
        </p:nvSpPr>
        <p:spPr>
          <a:xfrm>
            <a:off x="928257" y="2632868"/>
            <a:ext cx="4422776" cy="5149208"/>
          </a:xfrm>
          <a:custGeom>
            <a:avLst/>
            <a:gdLst/>
            <a:ahLst/>
            <a:cxnLst/>
            <a:rect l="l" t="t" r="r" b="b"/>
            <a:pathLst>
              <a:path w="4422776" h="5149208">
                <a:moveTo>
                  <a:pt x="0" y="0"/>
                </a:moveTo>
                <a:lnTo>
                  <a:pt x="4422776" y="0"/>
                </a:lnTo>
                <a:lnTo>
                  <a:pt x="4422776" y="5149207"/>
                </a:lnTo>
                <a:lnTo>
                  <a:pt x="0" y="5149207"/>
                </a:lnTo>
                <a:lnTo>
                  <a:pt x="0" y="0"/>
                </a:lnTo>
                <a:close/>
              </a:path>
            </a:pathLst>
          </a:custGeom>
          <a:blipFill>
            <a:blip r:embed="rId4"/>
            <a:stretch>
              <a:fillRect r="-132850"/>
            </a:stretch>
          </a:blipFill>
        </p:spPr>
      </p:sp>
      <p:sp>
        <p:nvSpPr>
          <p:cNvPr id="8" name="Freeform 8"/>
          <p:cNvSpPr/>
          <p:nvPr/>
        </p:nvSpPr>
        <p:spPr>
          <a:xfrm>
            <a:off x="11509094" y="2624556"/>
            <a:ext cx="5903602" cy="5149206"/>
          </a:xfrm>
          <a:custGeom>
            <a:avLst/>
            <a:gdLst/>
            <a:ahLst/>
            <a:cxnLst/>
            <a:rect l="l" t="t" r="r" b="b"/>
            <a:pathLst>
              <a:path w="5903602" h="5149206">
                <a:moveTo>
                  <a:pt x="0" y="0"/>
                </a:moveTo>
                <a:lnTo>
                  <a:pt x="5903602" y="0"/>
                </a:lnTo>
                <a:lnTo>
                  <a:pt x="5903602" y="5149206"/>
                </a:lnTo>
                <a:lnTo>
                  <a:pt x="0" y="5149206"/>
                </a:lnTo>
                <a:lnTo>
                  <a:pt x="0" y="0"/>
                </a:lnTo>
                <a:close/>
              </a:path>
            </a:pathLst>
          </a:custGeom>
          <a:blipFill>
            <a:blip r:embed="rId5"/>
            <a:stretch>
              <a:fillRect l="-44821" r="-21314"/>
            </a:stretch>
          </a:blipFill>
        </p:spPr>
      </p:sp>
      <p:sp>
        <p:nvSpPr>
          <p:cNvPr id="9" name="Freeform 9"/>
          <p:cNvSpPr/>
          <p:nvPr/>
        </p:nvSpPr>
        <p:spPr>
          <a:xfrm>
            <a:off x="-3" y="3463"/>
            <a:ext cx="18288000" cy="218209"/>
          </a:xfrm>
          <a:custGeom>
            <a:avLst/>
            <a:gdLst/>
            <a:ahLst/>
            <a:cxnLst/>
            <a:rect l="l" t="t" r="r" b="b"/>
            <a:pathLst>
              <a:path w="18288000" h="218209">
                <a:moveTo>
                  <a:pt x="0" y="0"/>
                </a:moveTo>
                <a:lnTo>
                  <a:pt x="18288000" y="0"/>
                </a:lnTo>
                <a:lnTo>
                  <a:pt x="18288000" y="218210"/>
                </a:lnTo>
                <a:lnTo>
                  <a:pt x="0" y="218210"/>
                </a:lnTo>
                <a:lnTo>
                  <a:pt x="0" y="0"/>
                </a:lnTo>
                <a:close/>
              </a:path>
            </a:pathLst>
          </a:custGeom>
          <a:blipFill>
            <a:blip r:embed="rId6"/>
            <a:stretch>
              <a:fillRect l="-5930" r="-5930"/>
            </a:stretch>
          </a:blipFill>
        </p:spPr>
      </p:sp>
      <p:sp>
        <p:nvSpPr>
          <p:cNvPr id="10" name="Freeform 10"/>
          <p:cNvSpPr/>
          <p:nvPr/>
        </p:nvSpPr>
        <p:spPr>
          <a:xfrm>
            <a:off x="15498085" y="625053"/>
            <a:ext cx="2561844" cy="2561844"/>
          </a:xfrm>
          <a:custGeom>
            <a:avLst/>
            <a:gdLst/>
            <a:ahLst/>
            <a:cxnLst/>
            <a:rect l="l" t="t" r="r" b="b"/>
            <a:pathLst>
              <a:path w="2561844" h="2561844">
                <a:moveTo>
                  <a:pt x="0" y="0"/>
                </a:moveTo>
                <a:lnTo>
                  <a:pt x="2561844" y="0"/>
                </a:lnTo>
                <a:lnTo>
                  <a:pt x="2561844" y="2561844"/>
                </a:lnTo>
                <a:lnTo>
                  <a:pt x="0" y="2561844"/>
                </a:lnTo>
                <a:lnTo>
                  <a:pt x="0" y="0"/>
                </a:lnTo>
                <a:close/>
              </a:path>
            </a:pathLst>
          </a:custGeom>
          <a:blipFill>
            <a:blip r:embed="rId7"/>
            <a:stretch>
              <a:fillRect/>
            </a:stretch>
          </a:blipFill>
        </p:spPr>
      </p:sp>
      <p:sp>
        <p:nvSpPr>
          <p:cNvPr id="11" name="TextBox 11"/>
          <p:cNvSpPr txBox="1"/>
          <p:nvPr/>
        </p:nvSpPr>
        <p:spPr>
          <a:xfrm>
            <a:off x="928257" y="675810"/>
            <a:ext cx="15590550" cy="1663065"/>
          </a:xfrm>
          <a:prstGeom prst="rect">
            <a:avLst/>
          </a:prstGeom>
        </p:spPr>
        <p:txBody>
          <a:bodyPr lIns="0" tIns="0" rIns="0" bIns="0" rtlCol="0" anchor="t">
            <a:spAutoFit/>
          </a:bodyPr>
          <a:lstStyle/>
          <a:p>
            <a:pPr algn="l">
              <a:lnSpc>
                <a:spcPts val="6480"/>
              </a:lnSpc>
            </a:pPr>
            <a:r>
              <a:rPr lang="en-US" sz="6000" b="1">
                <a:solidFill>
                  <a:srgbClr val="611BB8"/>
                </a:solidFill>
                <a:latin typeface="Raleway Bold"/>
                <a:ea typeface="Raleway Bold"/>
                <a:cs typeface="Raleway Bold"/>
                <a:sym typeface="Raleway Bold"/>
              </a:rPr>
              <a:t>www.sac.edu/pride</a:t>
            </a:r>
          </a:p>
          <a:p>
            <a:pPr algn="l">
              <a:lnSpc>
                <a:spcPts val="6480"/>
              </a:lnSpc>
            </a:pPr>
            <a:r>
              <a:rPr lang="en-US" sz="6000" b="1">
                <a:solidFill>
                  <a:srgbClr val="611BB8"/>
                </a:solidFill>
                <a:latin typeface="Raleway Bold"/>
                <a:ea typeface="Raleway Bold"/>
                <a:cs typeface="Raleway Bold"/>
                <a:sym typeface="Raleway Bold"/>
              </a:rPr>
              <a:t>Resources on and off campus</a:t>
            </a:r>
          </a:p>
        </p:txBody>
      </p:sp>
      <p:sp>
        <p:nvSpPr>
          <p:cNvPr id="12" name="TextBox 12"/>
          <p:cNvSpPr txBox="1"/>
          <p:nvPr/>
        </p:nvSpPr>
        <p:spPr>
          <a:xfrm>
            <a:off x="1538681" y="8436420"/>
            <a:ext cx="14980126" cy="1704975"/>
          </a:xfrm>
          <a:prstGeom prst="rect">
            <a:avLst/>
          </a:prstGeom>
        </p:spPr>
        <p:txBody>
          <a:bodyPr lIns="0" tIns="0" rIns="0" bIns="0" rtlCol="0" anchor="t">
            <a:spAutoFit/>
          </a:bodyPr>
          <a:lstStyle/>
          <a:p>
            <a:pPr algn="ctr">
              <a:lnSpc>
                <a:spcPts val="4320"/>
              </a:lnSpc>
            </a:pPr>
            <a:r>
              <a:rPr lang="en-US" sz="3600">
                <a:solidFill>
                  <a:srgbClr val="FFFFFF"/>
                </a:solidFill>
                <a:latin typeface="Arial"/>
                <a:ea typeface="Arial"/>
                <a:cs typeface="Arial"/>
                <a:sym typeface="Arial"/>
              </a:rPr>
              <a:t>Beck Miller is here to </a:t>
            </a:r>
            <a:r>
              <a:rPr lang="en-US" sz="3600" u="none">
                <a:solidFill>
                  <a:srgbClr val="FFFFFF"/>
                </a:solidFill>
                <a:latin typeface="Arial"/>
                <a:ea typeface="Arial"/>
                <a:cs typeface="Arial"/>
                <a:sym typeface="Arial"/>
              </a:rPr>
              <a:t>su</a:t>
            </a:r>
            <a:r>
              <a:rPr lang="en-US" sz="3600">
                <a:solidFill>
                  <a:srgbClr val="FFFFFF"/>
                </a:solidFill>
                <a:latin typeface="Arial"/>
                <a:ea typeface="Arial"/>
                <a:cs typeface="Arial"/>
                <a:sym typeface="Arial"/>
              </a:rPr>
              <a:t>pport LGBTQ+ students for SAC Pride! </a:t>
            </a:r>
          </a:p>
          <a:p>
            <a:pPr algn="ctr">
              <a:lnSpc>
                <a:spcPts val="4320"/>
              </a:lnSpc>
            </a:pPr>
            <a:r>
              <a:rPr lang="en-US" sz="3600">
                <a:solidFill>
                  <a:srgbClr val="FFFFFF"/>
                </a:solidFill>
                <a:latin typeface="Arial"/>
                <a:ea typeface="Arial"/>
                <a:cs typeface="Arial"/>
                <a:sym typeface="Arial"/>
              </a:rPr>
              <a:t>Beck is currently working in VL-205 (out of the Outreach office) on:​Tuesdays 8am-5pm, Wednesdays 12pm-5pm, Fridays 7am-12:30pm</a:t>
            </a:r>
          </a:p>
        </p:txBody>
      </p:sp>
      <p:sp>
        <p:nvSpPr>
          <p:cNvPr id="13" name="TextBox 13"/>
          <p:cNvSpPr txBox="1"/>
          <p:nvPr/>
        </p:nvSpPr>
        <p:spPr>
          <a:xfrm>
            <a:off x="1629296" y="7771855"/>
            <a:ext cx="3390694" cy="417851"/>
          </a:xfrm>
          <a:prstGeom prst="rect">
            <a:avLst/>
          </a:prstGeom>
        </p:spPr>
        <p:txBody>
          <a:bodyPr lIns="0" tIns="0" rIns="0" bIns="0" rtlCol="0" anchor="t">
            <a:spAutoFit/>
          </a:bodyPr>
          <a:lstStyle/>
          <a:p>
            <a:pPr algn="l">
              <a:lnSpc>
                <a:spcPts val="2520"/>
              </a:lnSpc>
            </a:pPr>
            <a:r>
              <a:rPr lang="en-US" sz="2100" u="sng">
                <a:solidFill>
                  <a:srgbClr val="009688"/>
                </a:solidFill>
                <a:latin typeface="Arial"/>
                <a:ea typeface="Arial"/>
                <a:cs typeface="Arial"/>
                <a:sym typeface="Arial"/>
                <a:hlinkClick r:id="rId8" tooltip="https://www.youtube.com/watch?v=-3ZzpTxjgRw&amp;t=108s"/>
              </a:rPr>
              <a:t>Trans 101 The Basics -5:15</a:t>
            </a:r>
          </a:p>
        </p:txBody>
      </p:sp>
      <p:sp>
        <p:nvSpPr>
          <p:cNvPr id="14" name="TextBox 14"/>
          <p:cNvSpPr txBox="1"/>
          <p:nvPr/>
        </p:nvSpPr>
        <p:spPr>
          <a:xfrm>
            <a:off x="12939229" y="7795725"/>
            <a:ext cx="2856896" cy="417851"/>
          </a:xfrm>
          <a:prstGeom prst="rect">
            <a:avLst/>
          </a:prstGeom>
        </p:spPr>
        <p:txBody>
          <a:bodyPr lIns="0" tIns="0" rIns="0" bIns="0" rtlCol="0" anchor="t">
            <a:spAutoFit/>
          </a:bodyPr>
          <a:lstStyle/>
          <a:p>
            <a:pPr algn="l">
              <a:lnSpc>
                <a:spcPts val="2520"/>
              </a:lnSpc>
            </a:pPr>
            <a:r>
              <a:rPr lang="en-US" sz="2100" u="sng">
                <a:solidFill>
                  <a:srgbClr val="009688"/>
                </a:solidFill>
                <a:latin typeface="Arial"/>
                <a:ea typeface="Arial"/>
                <a:cs typeface="Arial"/>
                <a:sym typeface="Arial"/>
                <a:hlinkClick r:id="rId9" tooltip="https://www.youtube.com/watch?v=_dg86g-QlM0"/>
              </a:rPr>
              <a:t>5 Tips for Being an Ally</a:t>
            </a:r>
          </a:p>
        </p:txBody>
      </p:sp>
      <p:sp>
        <p:nvSpPr>
          <p:cNvPr id="15" name="TextBox 15"/>
          <p:cNvSpPr txBox="1"/>
          <p:nvPr/>
        </p:nvSpPr>
        <p:spPr>
          <a:xfrm>
            <a:off x="10890677" y="948225"/>
            <a:ext cx="4607408" cy="1390650"/>
          </a:xfrm>
          <a:prstGeom prst="rect">
            <a:avLst/>
          </a:prstGeom>
        </p:spPr>
        <p:txBody>
          <a:bodyPr lIns="0" tIns="0" rIns="0" bIns="0" rtlCol="0" anchor="t">
            <a:spAutoFit/>
          </a:bodyPr>
          <a:lstStyle/>
          <a:p>
            <a:pPr algn="r">
              <a:lnSpc>
                <a:spcPts val="3600"/>
              </a:lnSpc>
            </a:pPr>
            <a:r>
              <a:rPr lang="en-US" sz="3000" b="1">
                <a:solidFill>
                  <a:srgbClr val="000000"/>
                </a:solidFill>
                <a:latin typeface="Arimo Bold"/>
                <a:ea typeface="Arimo Bold"/>
                <a:cs typeface="Arimo Bold"/>
                <a:sym typeface="Arimo Bold"/>
              </a:rPr>
              <a:t>Sign-up for  </a:t>
            </a:r>
          </a:p>
          <a:p>
            <a:pPr algn="r">
              <a:lnSpc>
                <a:spcPts val="3600"/>
              </a:lnSpc>
            </a:pPr>
            <a:r>
              <a:rPr lang="en-US" sz="3000" b="1">
                <a:solidFill>
                  <a:srgbClr val="000000"/>
                </a:solidFill>
                <a:latin typeface="Arimo Bold"/>
                <a:ea typeface="Arimo Bold"/>
                <a:cs typeface="Arimo Bold"/>
                <a:sym typeface="Arimo Bold"/>
              </a:rPr>
              <a:t>Lisa’s LGBTQ+ </a:t>
            </a:r>
          </a:p>
          <a:p>
            <a:pPr algn="r">
              <a:lnSpc>
                <a:spcPts val="3600"/>
              </a:lnSpc>
            </a:pPr>
            <a:r>
              <a:rPr lang="en-US" sz="3000" b="1">
                <a:solidFill>
                  <a:srgbClr val="000000"/>
                </a:solidFill>
                <a:latin typeface="Arimo Bold"/>
                <a:ea typeface="Arimo Bold"/>
                <a:cs typeface="Arimo Bold"/>
                <a:sym typeface="Arimo Bold"/>
              </a:rPr>
              <a:t>Listserv→  </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2743201"/>
            <a:ext cx="16230600" cy="6578044"/>
            <a:chOff x="0" y="0"/>
            <a:chExt cx="4274726" cy="1732489"/>
          </a:xfrm>
        </p:grpSpPr>
        <p:sp>
          <p:nvSpPr>
            <p:cNvPr id="4" name="Freeform 4"/>
            <p:cNvSpPr/>
            <p:nvPr/>
          </p:nvSpPr>
          <p:spPr>
            <a:xfrm>
              <a:off x="0" y="0"/>
              <a:ext cx="4274726" cy="1732489"/>
            </a:xfrm>
            <a:custGeom>
              <a:avLst/>
              <a:gdLst/>
              <a:ahLst/>
              <a:cxnLst/>
              <a:rect l="l" t="t" r="r" b="b"/>
              <a:pathLst>
                <a:path w="4274726" h="1732489">
                  <a:moveTo>
                    <a:pt x="0" y="0"/>
                  </a:moveTo>
                  <a:lnTo>
                    <a:pt x="4274726" y="0"/>
                  </a:lnTo>
                  <a:lnTo>
                    <a:pt x="4274726" y="1732489"/>
                  </a:lnTo>
                  <a:lnTo>
                    <a:pt x="0" y="1732489"/>
                  </a:lnTo>
                  <a:close/>
                </a:path>
              </a:pathLst>
            </a:custGeom>
            <a:solidFill>
              <a:srgbClr val="FFFFFF"/>
            </a:solidFill>
          </p:spPr>
        </p:sp>
        <p:sp>
          <p:nvSpPr>
            <p:cNvPr id="5" name="TextBox 5"/>
            <p:cNvSpPr txBox="1"/>
            <p:nvPr/>
          </p:nvSpPr>
          <p:spPr>
            <a:xfrm>
              <a:off x="0" y="-200025"/>
              <a:ext cx="4274726" cy="1932514"/>
            </a:xfrm>
            <a:prstGeom prst="rect">
              <a:avLst/>
            </a:prstGeom>
          </p:spPr>
          <p:txBody>
            <a:bodyPr lIns="50800" tIns="50800" rIns="50800" bIns="50800" rtlCol="0" anchor="ctr"/>
            <a:lstStyle/>
            <a:p>
              <a:pPr algn="ctr">
                <a:lnSpc>
                  <a:spcPts val="5200"/>
                </a:lnSpc>
              </a:pPr>
              <a:endParaRPr/>
            </a:p>
          </p:txBody>
        </p:sp>
      </p:grpSp>
      <p:grpSp>
        <p:nvGrpSpPr>
          <p:cNvPr id="6" name="Group 6"/>
          <p:cNvGrpSpPr/>
          <p:nvPr/>
        </p:nvGrpSpPr>
        <p:grpSpPr>
          <a:xfrm>
            <a:off x="-390252" y="482196"/>
            <a:ext cx="19035757" cy="2457367"/>
            <a:chOff x="0" y="0"/>
            <a:chExt cx="5361915" cy="692181"/>
          </a:xfrm>
        </p:grpSpPr>
        <p:sp>
          <p:nvSpPr>
            <p:cNvPr id="7" name="Freeform 7"/>
            <p:cNvSpPr/>
            <p:nvPr/>
          </p:nvSpPr>
          <p:spPr>
            <a:xfrm>
              <a:off x="0" y="0"/>
              <a:ext cx="5361915" cy="692181"/>
            </a:xfrm>
            <a:custGeom>
              <a:avLst/>
              <a:gdLst/>
              <a:ahLst/>
              <a:cxnLst/>
              <a:rect l="l" t="t" r="r" b="b"/>
              <a:pathLst>
                <a:path w="5361915" h="692181">
                  <a:moveTo>
                    <a:pt x="0" y="0"/>
                  </a:moveTo>
                  <a:lnTo>
                    <a:pt x="5361915" y="0"/>
                  </a:lnTo>
                  <a:lnTo>
                    <a:pt x="5361915" y="692181"/>
                  </a:lnTo>
                  <a:lnTo>
                    <a:pt x="0" y="692181"/>
                  </a:lnTo>
                  <a:close/>
                </a:path>
              </a:pathLst>
            </a:custGeom>
            <a:solidFill>
              <a:srgbClr val="21245A"/>
            </a:solidFill>
          </p:spPr>
        </p:sp>
        <p:sp>
          <p:nvSpPr>
            <p:cNvPr id="8" name="TextBox 8"/>
            <p:cNvSpPr txBox="1"/>
            <p:nvPr/>
          </p:nvSpPr>
          <p:spPr>
            <a:xfrm>
              <a:off x="0" y="-200025"/>
              <a:ext cx="5361915" cy="892206"/>
            </a:xfrm>
            <a:prstGeom prst="rect">
              <a:avLst/>
            </a:prstGeom>
          </p:spPr>
          <p:txBody>
            <a:bodyPr lIns="50800" tIns="50800" rIns="50800" bIns="50800" rtlCol="0" anchor="ctr"/>
            <a:lstStyle/>
            <a:p>
              <a:pPr algn="ctr">
                <a:lnSpc>
                  <a:spcPts val="5200"/>
                </a:lnSpc>
              </a:pPr>
              <a:endParaRPr/>
            </a:p>
          </p:txBody>
        </p:sp>
      </p:grpSp>
      <p:sp>
        <p:nvSpPr>
          <p:cNvPr id="9" name="Freeform 9"/>
          <p:cNvSpPr/>
          <p:nvPr/>
        </p:nvSpPr>
        <p:spPr>
          <a:xfrm>
            <a:off x="1012326" y="2355613"/>
            <a:ext cx="16230600" cy="6965632"/>
          </a:xfrm>
          <a:custGeom>
            <a:avLst/>
            <a:gdLst/>
            <a:ahLst/>
            <a:cxnLst/>
            <a:rect l="l" t="t" r="r" b="b"/>
            <a:pathLst>
              <a:path w="16230600" h="6965632">
                <a:moveTo>
                  <a:pt x="0" y="0"/>
                </a:moveTo>
                <a:lnTo>
                  <a:pt x="16230600" y="0"/>
                </a:lnTo>
                <a:lnTo>
                  <a:pt x="16230600" y="6965632"/>
                </a:lnTo>
                <a:lnTo>
                  <a:pt x="0" y="6965632"/>
                </a:lnTo>
                <a:lnTo>
                  <a:pt x="0" y="0"/>
                </a:lnTo>
                <a:close/>
              </a:path>
            </a:pathLst>
          </a:custGeom>
          <a:blipFill>
            <a:blip r:embed="rId3"/>
            <a:stretch>
              <a:fillRect/>
            </a:stretch>
          </a:blipFill>
        </p:spPr>
      </p:sp>
      <p:sp>
        <p:nvSpPr>
          <p:cNvPr id="10" name="TextBox 10"/>
          <p:cNvSpPr txBox="1"/>
          <p:nvPr/>
        </p:nvSpPr>
        <p:spPr>
          <a:xfrm>
            <a:off x="1028700" y="936331"/>
            <a:ext cx="16230600" cy="1533525"/>
          </a:xfrm>
          <a:prstGeom prst="rect">
            <a:avLst/>
          </a:prstGeom>
        </p:spPr>
        <p:txBody>
          <a:bodyPr lIns="0" tIns="0" rIns="0" bIns="0" rtlCol="0" anchor="t">
            <a:spAutoFit/>
          </a:bodyPr>
          <a:lstStyle/>
          <a:p>
            <a:pPr marL="0" lvl="0" indent="0" algn="ctr">
              <a:lnSpc>
                <a:spcPts val="11999"/>
              </a:lnSpc>
              <a:spcBef>
                <a:spcPct val="0"/>
              </a:spcBef>
            </a:pPr>
            <a:r>
              <a:rPr lang="en-US" sz="9999">
                <a:solidFill>
                  <a:srgbClr val="FFFFFF"/>
                </a:solidFill>
                <a:latin typeface="Bobby Jones"/>
                <a:ea typeface="Bobby Jones"/>
                <a:cs typeface="Bobby Jones"/>
                <a:sym typeface="Bobby Jones"/>
              </a:rPr>
              <a:t>Community Discussion</a:t>
            </a:r>
          </a:p>
        </p:txBody>
      </p:sp>
      <p:sp>
        <p:nvSpPr>
          <p:cNvPr id="11" name="Freeform 11"/>
          <p:cNvSpPr/>
          <p:nvPr/>
        </p:nvSpPr>
        <p:spPr>
          <a:xfrm>
            <a:off x="6752124" y="2939563"/>
            <a:ext cx="4783753" cy="5966403"/>
          </a:xfrm>
          <a:custGeom>
            <a:avLst/>
            <a:gdLst/>
            <a:ahLst/>
            <a:cxnLst/>
            <a:rect l="l" t="t" r="r" b="b"/>
            <a:pathLst>
              <a:path w="4783753" h="5966403">
                <a:moveTo>
                  <a:pt x="0" y="0"/>
                </a:moveTo>
                <a:lnTo>
                  <a:pt x="4783752" y="0"/>
                </a:lnTo>
                <a:lnTo>
                  <a:pt x="4783752" y="5966403"/>
                </a:lnTo>
                <a:lnTo>
                  <a:pt x="0" y="5966403"/>
                </a:lnTo>
                <a:lnTo>
                  <a:pt x="0" y="0"/>
                </a:lnTo>
                <a:close/>
              </a:path>
            </a:pathLst>
          </a:custGeom>
          <a:blipFill>
            <a:blip r:embed="rId4"/>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D1C0"/>
        </a:solidFill>
        <a:effectLst/>
      </p:bgPr>
    </p:bg>
    <p:spTree>
      <p:nvGrpSpPr>
        <p:cNvPr id="1" name=""/>
        <p:cNvGrpSpPr/>
        <p:nvPr/>
      </p:nvGrpSpPr>
      <p:grpSpPr>
        <a:xfrm>
          <a:off x="0" y="0"/>
          <a:ext cx="0" cy="0"/>
          <a:chOff x="0" y="0"/>
          <a:chExt cx="0" cy="0"/>
        </a:xfrm>
      </p:grpSpPr>
      <p:sp>
        <p:nvSpPr>
          <p:cNvPr id="2" name="Freeform 2"/>
          <p:cNvSpPr/>
          <p:nvPr/>
        </p:nvSpPr>
        <p:spPr>
          <a:xfrm>
            <a:off x="5758335" y="459647"/>
            <a:ext cx="6771331" cy="4360915"/>
          </a:xfrm>
          <a:custGeom>
            <a:avLst/>
            <a:gdLst/>
            <a:ahLst/>
            <a:cxnLst/>
            <a:rect l="l" t="t" r="r" b="b"/>
            <a:pathLst>
              <a:path w="6771331" h="4360915">
                <a:moveTo>
                  <a:pt x="0" y="0"/>
                </a:moveTo>
                <a:lnTo>
                  <a:pt x="6771330" y="0"/>
                </a:lnTo>
                <a:lnTo>
                  <a:pt x="6771330" y="4360915"/>
                </a:lnTo>
                <a:lnTo>
                  <a:pt x="0" y="4360915"/>
                </a:lnTo>
                <a:lnTo>
                  <a:pt x="0" y="0"/>
                </a:lnTo>
                <a:close/>
              </a:path>
            </a:pathLst>
          </a:custGeom>
          <a:blipFill>
            <a:blip r:embed="rId2"/>
            <a:stretch>
              <a:fillRect t="-1822" b="-1822"/>
            </a:stretch>
          </a:blipFill>
        </p:spPr>
      </p:sp>
      <p:sp>
        <p:nvSpPr>
          <p:cNvPr id="3" name="Freeform 3"/>
          <p:cNvSpPr/>
          <p:nvPr/>
        </p:nvSpPr>
        <p:spPr>
          <a:xfrm>
            <a:off x="1028700" y="3271437"/>
            <a:ext cx="16230600" cy="6573393"/>
          </a:xfrm>
          <a:custGeom>
            <a:avLst/>
            <a:gdLst/>
            <a:ahLst/>
            <a:cxnLst/>
            <a:rect l="l" t="t" r="r" b="b"/>
            <a:pathLst>
              <a:path w="16230600" h="6573393">
                <a:moveTo>
                  <a:pt x="0" y="0"/>
                </a:moveTo>
                <a:lnTo>
                  <a:pt x="16230600" y="0"/>
                </a:lnTo>
                <a:lnTo>
                  <a:pt x="16230600" y="6573393"/>
                </a:lnTo>
                <a:lnTo>
                  <a:pt x="0" y="6573393"/>
                </a:lnTo>
                <a:lnTo>
                  <a:pt x="0" y="0"/>
                </a:lnTo>
                <a:close/>
              </a:path>
            </a:pathLst>
          </a:custGeom>
          <a:blipFill>
            <a:blip r:embed="rId3"/>
            <a:stretch>
              <a:fillRect/>
            </a:stretch>
          </a:blipFill>
        </p:spPr>
      </p:sp>
      <p:sp>
        <p:nvSpPr>
          <p:cNvPr id="4" name="Freeform 4"/>
          <p:cNvSpPr/>
          <p:nvPr/>
        </p:nvSpPr>
        <p:spPr>
          <a:xfrm>
            <a:off x="2433620" y="459647"/>
            <a:ext cx="2117044" cy="2811790"/>
          </a:xfrm>
          <a:custGeom>
            <a:avLst/>
            <a:gdLst/>
            <a:ahLst/>
            <a:cxnLst/>
            <a:rect l="l" t="t" r="r" b="b"/>
            <a:pathLst>
              <a:path w="2117044" h="2811790">
                <a:moveTo>
                  <a:pt x="0" y="0"/>
                </a:moveTo>
                <a:lnTo>
                  <a:pt x="2117044" y="0"/>
                </a:lnTo>
                <a:lnTo>
                  <a:pt x="2117044" y="2811790"/>
                </a:lnTo>
                <a:lnTo>
                  <a:pt x="0" y="2811790"/>
                </a:lnTo>
                <a:lnTo>
                  <a:pt x="0" y="0"/>
                </a:lnTo>
                <a:close/>
              </a:path>
            </a:pathLst>
          </a:custGeom>
          <a:blipFill>
            <a:blip r:embed="rId4"/>
            <a:stretch>
              <a:fillRect/>
            </a:stretch>
          </a:blipFill>
        </p:spPr>
      </p:sp>
      <p:sp>
        <p:nvSpPr>
          <p:cNvPr id="5" name="Freeform 5"/>
          <p:cNvSpPr/>
          <p:nvPr/>
        </p:nvSpPr>
        <p:spPr>
          <a:xfrm>
            <a:off x="13882215" y="459647"/>
            <a:ext cx="2107901" cy="2811790"/>
          </a:xfrm>
          <a:custGeom>
            <a:avLst/>
            <a:gdLst/>
            <a:ahLst/>
            <a:cxnLst/>
            <a:rect l="l" t="t" r="r" b="b"/>
            <a:pathLst>
              <a:path w="2107901" h="2811790">
                <a:moveTo>
                  <a:pt x="0" y="0"/>
                </a:moveTo>
                <a:lnTo>
                  <a:pt x="2107902" y="0"/>
                </a:lnTo>
                <a:lnTo>
                  <a:pt x="2107902" y="2811790"/>
                </a:lnTo>
                <a:lnTo>
                  <a:pt x="0" y="2811790"/>
                </a:lnTo>
                <a:lnTo>
                  <a:pt x="0" y="0"/>
                </a:lnTo>
                <a:close/>
              </a:path>
            </a:pathLst>
          </a:custGeom>
          <a:blipFill>
            <a:blip r:embed="rId5"/>
            <a:stretch>
              <a:fillRect l="-54135" r="-51744"/>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2743201"/>
            <a:ext cx="16230600" cy="6578044"/>
            <a:chOff x="0" y="0"/>
            <a:chExt cx="4274726" cy="1732489"/>
          </a:xfrm>
        </p:grpSpPr>
        <p:sp>
          <p:nvSpPr>
            <p:cNvPr id="4" name="Freeform 4"/>
            <p:cNvSpPr/>
            <p:nvPr/>
          </p:nvSpPr>
          <p:spPr>
            <a:xfrm>
              <a:off x="0" y="0"/>
              <a:ext cx="4274726" cy="1732489"/>
            </a:xfrm>
            <a:custGeom>
              <a:avLst/>
              <a:gdLst/>
              <a:ahLst/>
              <a:cxnLst/>
              <a:rect l="l" t="t" r="r" b="b"/>
              <a:pathLst>
                <a:path w="4274726" h="1732489">
                  <a:moveTo>
                    <a:pt x="0" y="0"/>
                  </a:moveTo>
                  <a:lnTo>
                    <a:pt x="4274726" y="0"/>
                  </a:lnTo>
                  <a:lnTo>
                    <a:pt x="4274726" y="1732489"/>
                  </a:lnTo>
                  <a:lnTo>
                    <a:pt x="0" y="1732489"/>
                  </a:lnTo>
                  <a:close/>
                </a:path>
              </a:pathLst>
            </a:custGeom>
            <a:solidFill>
              <a:srgbClr val="FFFFFF"/>
            </a:solidFill>
          </p:spPr>
        </p:sp>
        <p:sp>
          <p:nvSpPr>
            <p:cNvPr id="5" name="TextBox 5"/>
            <p:cNvSpPr txBox="1"/>
            <p:nvPr/>
          </p:nvSpPr>
          <p:spPr>
            <a:xfrm>
              <a:off x="0" y="-200025"/>
              <a:ext cx="4274726" cy="1932514"/>
            </a:xfrm>
            <a:prstGeom prst="rect">
              <a:avLst/>
            </a:prstGeom>
          </p:spPr>
          <p:txBody>
            <a:bodyPr lIns="50800" tIns="50800" rIns="50800" bIns="50800" rtlCol="0" anchor="ctr"/>
            <a:lstStyle/>
            <a:p>
              <a:pPr algn="ctr">
                <a:lnSpc>
                  <a:spcPts val="5200"/>
                </a:lnSpc>
              </a:pPr>
              <a:endParaRPr/>
            </a:p>
          </p:txBody>
        </p:sp>
      </p:grpSp>
      <p:grpSp>
        <p:nvGrpSpPr>
          <p:cNvPr id="6" name="Group 6"/>
          <p:cNvGrpSpPr/>
          <p:nvPr/>
        </p:nvGrpSpPr>
        <p:grpSpPr>
          <a:xfrm>
            <a:off x="-390252" y="482196"/>
            <a:ext cx="19035757" cy="2457367"/>
            <a:chOff x="0" y="0"/>
            <a:chExt cx="5361915" cy="692181"/>
          </a:xfrm>
        </p:grpSpPr>
        <p:sp>
          <p:nvSpPr>
            <p:cNvPr id="7" name="Freeform 7"/>
            <p:cNvSpPr/>
            <p:nvPr/>
          </p:nvSpPr>
          <p:spPr>
            <a:xfrm>
              <a:off x="0" y="0"/>
              <a:ext cx="5361915" cy="692181"/>
            </a:xfrm>
            <a:custGeom>
              <a:avLst/>
              <a:gdLst/>
              <a:ahLst/>
              <a:cxnLst/>
              <a:rect l="l" t="t" r="r" b="b"/>
              <a:pathLst>
                <a:path w="5361915" h="692181">
                  <a:moveTo>
                    <a:pt x="0" y="0"/>
                  </a:moveTo>
                  <a:lnTo>
                    <a:pt x="5361915" y="0"/>
                  </a:lnTo>
                  <a:lnTo>
                    <a:pt x="5361915" y="692181"/>
                  </a:lnTo>
                  <a:lnTo>
                    <a:pt x="0" y="692181"/>
                  </a:lnTo>
                  <a:close/>
                </a:path>
              </a:pathLst>
            </a:custGeom>
            <a:solidFill>
              <a:srgbClr val="21245A"/>
            </a:solidFill>
          </p:spPr>
        </p:sp>
        <p:sp>
          <p:nvSpPr>
            <p:cNvPr id="8" name="TextBox 8"/>
            <p:cNvSpPr txBox="1"/>
            <p:nvPr/>
          </p:nvSpPr>
          <p:spPr>
            <a:xfrm>
              <a:off x="0" y="-200025"/>
              <a:ext cx="5361915" cy="892206"/>
            </a:xfrm>
            <a:prstGeom prst="rect">
              <a:avLst/>
            </a:prstGeom>
          </p:spPr>
          <p:txBody>
            <a:bodyPr lIns="50800" tIns="50800" rIns="50800" bIns="50800" rtlCol="0" anchor="ctr"/>
            <a:lstStyle/>
            <a:p>
              <a:pPr algn="ctr">
                <a:lnSpc>
                  <a:spcPts val="5200"/>
                </a:lnSpc>
              </a:pPr>
              <a:endParaRPr/>
            </a:p>
          </p:txBody>
        </p:sp>
      </p:grpSp>
      <p:sp>
        <p:nvSpPr>
          <p:cNvPr id="9" name="Freeform 9"/>
          <p:cNvSpPr/>
          <p:nvPr/>
        </p:nvSpPr>
        <p:spPr>
          <a:xfrm>
            <a:off x="9249859" y="3841215"/>
            <a:ext cx="8009441" cy="4586156"/>
          </a:xfrm>
          <a:custGeom>
            <a:avLst/>
            <a:gdLst/>
            <a:ahLst/>
            <a:cxnLst/>
            <a:rect l="l" t="t" r="r" b="b"/>
            <a:pathLst>
              <a:path w="8009441" h="4586156">
                <a:moveTo>
                  <a:pt x="0" y="0"/>
                </a:moveTo>
                <a:lnTo>
                  <a:pt x="8009441" y="0"/>
                </a:lnTo>
                <a:lnTo>
                  <a:pt x="8009441" y="4586156"/>
                </a:lnTo>
                <a:lnTo>
                  <a:pt x="0" y="4586156"/>
                </a:lnTo>
                <a:lnTo>
                  <a:pt x="0" y="0"/>
                </a:lnTo>
                <a:close/>
              </a:path>
            </a:pathLst>
          </a:custGeom>
          <a:blipFill>
            <a:blip r:embed="rId3"/>
            <a:stretch>
              <a:fillRect/>
            </a:stretch>
          </a:blipFill>
        </p:spPr>
      </p:sp>
      <p:sp>
        <p:nvSpPr>
          <p:cNvPr id="10" name="Freeform 10"/>
          <p:cNvSpPr/>
          <p:nvPr/>
        </p:nvSpPr>
        <p:spPr>
          <a:xfrm>
            <a:off x="1013657" y="3841215"/>
            <a:ext cx="8236202" cy="4655244"/>
          </a:xfrm>
          <a:custGeom>
            <a:avLst/>
            <a:gdLst/>
            <a:ahLst/>
            <a:cxnLst/>
            <a:rect l="l" t="t" r="r" b="b"/>
            <a:pathLst>
              <a:path w="8236202" h="4655244">
                <a:moveTo>
                  <a:pt x="0" y="0"/>
                </a:moveTo>
                <a:lnTo>
                  <a:pt x="8236202" y="0"/>
                </a:lnTo>
                <a:lnTo>
                  <a:pt x="8236202" y="4655244"/>
                </a:lnTo>
                <a:lnTo>
                  <a:pt x="0" y="4655244"/>
                </a:lnTo>
                <a:lnTo>
                  <a:pt x="0" y="0"/>
                </a:lnTo>
                <a:close/>
              </a:path>
            </a:pathLst>
          </a:custGeom>
          <a:blipFill>
            <a:blip r:embed="rId4"/>
            <a:stretch>
              <a:fillRect/>
            </a:stretch>
          </a:blipFill>
        </p:spPr>
      </p:sp>
      <p:sp>
        <p:nvSpPr>
          <p:cNvPr id="11" name="TextBox 11"/>
          <p:cNvSpPr txBox="1"/>
          <p:nvPr/>
        </p:nvSpPr>
        <p:spPr>
          <a:xfrm>
            <a:off x="1028700" y="936331"/>
            <a:ext cx="16230600" cy="1533525"/>
          </a:xfrm>
          <a:prstGeom prst="rect">
            <a:avLst/>
          </a:prstGeom>
        </p:spPr>
        <p:txBody>
          <a:bodyPr lIns="0" tIns="0" rIns="0" bIns="0" rtlCol="0" anchor="t">
            <a:spAutoFit/>
          </a:bodyPr>
          <a:lstStyle/>
          <a:p>
            <a:pPr marL="0" lvl="0" indent="0" algn="ctr">
              <a:lnSpc>
                <a:spcPts val="11999"/>
              </a:lnSpc>
              <a:spcBef>
                <a:spcPct val="0"/>
              </a:spcBef>
            </a:pPr>
            <a:r>
              <a:rPr lang="en-US" sz="9999">
                <a:solidFill>
                  <a:srgbClr val="FFFFFF"/>
                </a:solidFill>
                <a:latin typeface="Bobby Jones"/>
                <a:ea typeface="Bobby Jones"/>
                <a:cs typeface="Bobby Jones"/>
                <a:sym typeface="Bobby Jones"/>
              </a:rPr>
              <a:t>Sympathetic Nervous system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a:off x="1028700" y="2743201"/>
            <a:ext cx="16230600" cy="6578044"/>
            <a:chOff x="0" y="0"/>
            <a:chExt cx="4274726" cy="1732489"/>
          </a:xfrm>
        </p:grpSpPr>
        <p:sp>
          <p:nvSpPr>
            <p:cNvPr id="4" name="Freeform 4"/>
            <p:cNvSpPr/>
            <p:nvPr/>
          </p:nvSpPr>
          <p:spPr>
            <a:xfrm>
              <a:off x="0" y="0"/>
              <a:ext cx="4274726" cy="1732489"/>
            </a:xfrm>
            <a:custGeom>
              <a:avLst/>
              <a:gdLst/>
              <a:ahLst/>
              <a:cxnLst/>
              <a:rect l="l" t="t" r="r" b="b"/>
              <a:pathLst>
                <a:path w="4274726" h="1732489">
                  <a:moveTo>
                    <a:pt x="0" y="0"/>
                  </a:moveTo>
                  <a:lnTo>
                    <a:pt x="4274726" y="0"/>
                  </a:lnTo>
                  <a:lnTo>
                    <a:pt x="4274726" y="1732489"/>
                  </a:lnTo>
                  <a:lnTo>
                    <a:pt x="0" y="1732489"/>
                  </a:lnTo>
                  <a:close/>
                </a:path>
              </a:pathLst>
            </a:custGeom>
            <a:solidFill>
              <a:srgbClr val="FFFFFF"/>
            </a:solidFill>
          </p:spPr>
        </p:sp>
        <p:sp>
          <p:nvSpPr>
            <p:cNvPr id="5" name="TextBox 5"/>
            <p:cNvSpPr txBox="1"/>
            <p:nvPr/>
          </p:nvSpPr>
          <p:spPr>
            <a:xfrm>
              <a:off x="0" y="-200025"/>
              <a:ext cx="4274726" cy="1932514"/>
            </a:xfrm>
            <a:prstGeom prst="rect">
              <a:avLst/>
            </a:prstGeom>
          </p:spPr>
          <p:txBody>
            <a:bodyPr lIns="50800" tIns="50800" rIns="50800" bIns="50800" rtlCol="0" anchor="ctr"/>
            <a:lstStyle/>
            <a:p>
              <a:pPr algn="ctr">
                <a:lnSpc>
                  <a:spcPts val="5200"/>
                </a:lnSpc>
              </a:pPr>
              <a:endParaRPr/>
            </a:p>
          </p:txBody>
        </p:sp>
      </p:grpSp>
      <p:grpSp>
        <p:nvGrpSpPr>
          <p:cNvPr id="6" name="Group 6"/>
          <p:cNvGrpSpPr/>
          <p:nvPr/>
        </p:nvGrpSpPr>
        <p:grpSpPr>
          <a:xfrm>
            <a:off x="-390252" y="482196"/>
            <a:ext cx="19035757" cy="2457367"/>
            <a:chOff x="0" y="0"/>
            <a:chExt cx="5361915" cy="692181"/>
          </a:xfrm>
        </p:grpSpPr>
        <p:sp>
          <p:nvSpPr>
            <p:cNvPr id="7" name="Freeform 7"/>
            <p:cNvSpPr/>
            <p:nvPr/>
          </p:nvSpPr>
          <p:spPr>
            <a:xfrm>
              <a:off x="0" y="0"/>
              <a:ext cx="5361915" cy="692181"/>
            </a:xfrm>
            <a:custGeom>
              <a:avLst/>
              <a:gdLst/>
              <a:ahLst/>
              <a:cxnLst/>
              <a:rect l="l" t="t" r="r" b="b"/>
              <a:pathLst>
                <a:path w="5361915" h="692181">
                  <a:moveTo>
                    <a:pt x="0" y="0"/>
                  </a:moveTo>
                  <a:lnTo>
                    <a:pt x="5361915" y="0"/>
                  </a:lnTo>
                  <a:lnTo>
                    <a:pt x="5361915" y="692181"/>
                  </a:lnTo>
                  <a:lnTo>
                    <a:pt x="0" y="692181"/>
                  </a:lnTo>
                  <a:close/>
                </a:path>
              </a:pathLst>
            </a:custGeom>
            <a:solidFill>
              <a:srgbClr val="21245A"/>
            </a:solidFill>
          </p:spPr>
        </p:sp>
        <p:sp>
          <p:nvSpPr>
            <p:cNvPr id="8" name="TextBox 8"/>
            <p:cNvSpPr txBox="1"/>
            <p:nvPr/>
          </p:nvSpPr>
          <p:spPr>
            <a:xfrm>
              <a:off x="0" y="-200025"/>
              <a:ext cx="5361915" cy="892206"/>
            </a:xfrm>
            <a:prstGeom prst="rect">
              <a:avLst/>
            </a:prstGeom>
          </p:spPr>
          <p:txBody>
            <a:bodyPr lIns="50800" tIns="50800" rIns="50800" bIns="50800" rtlCol="0" anchor="ctr"/>
            <a:lstStyle/>
            <a:p>
              <a:pPr algn="ctr">
                <a:lnSpc>
                  <a:spcPts val="5200"/>
                </a:lnSpc>
              </a:pPr>
              <a:endParaRPr/>
            </a:p>
          </p:txBody>
        </p:sp>
      </p:grpSp>
      <p:sp>
        <p:nvSpPr>
          <p:cNvPr id="9" name="TextBox 9"/>
          <p:cNvSpPr txBox="1"/>
          <p:nvPr/>
        </p:nvSpPr>
        <p:spPr>
          <a:xfrm>
            <a:off x="1012326" y="934592"/>
            <a:ext cx="16230600" cy="1533525"/>
          </a:xfrm>
          <a:prstGeom prst="rect">
            <a:avLst/>
          </a:prstGeom>
        </p:spPr>
        <p:txBody>
          <a:bodyPr lIns="0" tIns="0" rIns="0" bIns="0" rtlCol="0" anchor="t">
            <a:spAutoFit/>
          </a:bodyPr>
          <a:lstStyle/>
          <a:p>
            <a:pPr marL="0" lvl="0" indent="0" algn="ctr">
              <a:lnSpc>
                <a:spcPts val="11999"/>
              </a:lnSpc>
              <a:spcBef>
                <a:spcPct val="0"/>
              </a:spcBef>
            </a:pPr>
            <a:r>
              <a:rPr lang="en-US" sz="9999">
                <a:solidFill>
                  <a:srgbClr val="FFFFFF"/>
                </a:solidFill>
                <a:latin typeface="Bobby Jones"/>
                <a:ea typeface="Bobby Jones"/>
                <a:cs typeface="Bobby Jones"/>
                <a:sym typeface="Bobby Jones"/>
              </a:rPr>
              <a:t>Let’s watch &amp; experience</a:t>
            </a:r>
          </a:p>
        </p:txBody>
      </p:sp>
      <p:pic>
        <p:nvPicPr>
          <p:cNvPr id="10" name="Picture 10"/>
          <p:cNvPicPr>
            <a:picLocks noChangeAspect="1"/>
          </p:cNvPicPr>
          <p:nvPr>
            <a:videoFile r:link="rId1"/>
          </p:nvPr>
        </p:nvPicPr>
        <p:blipFill>
          <a:blip r:embed="rId4"/>
          <a:stretch>
            <a:fillRect/>
          </a:stretch>
        </p:blipFill>
        <p:spPr>
          <a:xfrm>
            <a:off x="3874711" y="2946123"/>
            <a:ext cx="11221649" cy="6312177"/>
          </a:xfrm>
          <a:prstGeom prst="rect">
            <a:avLst/>
          </a:prstGeom>
        </p:spPr>
      </p:pic>
      <p:sp>
        <p:nvSpPr>
          <p:cNvPr id="11" name="TextBox 11"/>
          <p:cNvSpPr txBox="1"/>
          <p:nvPr/>
        </p:nvSpPr>
        <p:spPr>
          <a:xfrm>
            <a:off x="1028700" y="9225995"/>
            <a:ext cx="16230600" cy="887095"/>
          </a:xfrm>
          <a:prstGeom prst="rect">
            <a:avLst/>
          </a:prstGeom>
        </p:spPr>
        <p:txBody>
          <a:bodyPr lIns="0" tIns="0" rIns="0" bIns="0" rtlCol="0" anchor="t">
            <a:spAutoFit/>
          </a:bodyPr>
          <a:lstStyle/>
          <a:p>
            <a:pPr algn="ctr">
              <a:lnSpc>
                <a:spcPts val="7279"/>
              </a:lnSpc>
            </a:pPr>
            <a:r>
              <a:rPr lang="en-US" sz="5199" b="1" u="sng">
                <a:solidFill>
                  <a:srgbClr val="000000"/>
                </a:solidFill>
                <a:latin typeface="Canva Sans Bold"/>
                <a:ea typeface="Canva Sans Bold"/>
                <a:cs typeface="Canva Sans Bold"/>
                <a:sym typeface="Canva Sans Bold"/>
                <a:hlinkClick r:id="rId5" tooltip="https://www.sac.edu/StudentServices/Counseling/UndocuScholars/PublishingImages/Pages/AB-540/2023%20AB%20540%20Tuition%20Exemption%20Req%20%26%20Affidavit%20(incl.%20SB%201141).pdf"/>
              </a:rPr>
              <a:t>SAC AB 540 Form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2743201"/>
            <a:ext cx="16230600" cy="6578044"/>
            <a:chOff x="0" y="0"/>
            <a:chExt cx="4274726" cy="1732489"/>
          </a:xfrm>
        </p:grpSpPr>
        <p:sp>
          <p:nvSpPr>
            <p:cNvPr id="4" name="Freeform 4"/>
            <p:cNvSpPr/>
            <p:nvPr/>
          </p:nvSpPr>
          <p:spPr>
            <a:xfrm>
              <a:off x="0" y="0"/>
              <a:ext cx="4274726" cy="1732489"/>
            </a:xfrm>
            <a:custGeom>
              <a:avLst/>
              <a:gdLst/>
              <a:ahLst/>
              <a:cxnLst/>
              <a:rect l="l" t="t" r="r" b="b"/>
              <a:pathLst>
                <a:path w="4274726" h="1732489">
                  <a:moveTo>
                    <a:pt x="0" y="0"/>
                  </a:moveTo>
                  <a:lnTo>
                    <a:pt x="4274726" y="0"/>
                  </a:lnTo>
                  <a:lnTo>
                    <a:pt x="4274726" y="1732489"/>
                  </a:lnTo>
                  <a:lnTo>
                    <a:pt x="0" y="1732489"/>
                  </a:lnTo>
                  <a:close/>
                </a:path>
              </a:pathLst>
            </a:custGeom>
            <a:solidFill>
              <a:srgbClr val="FFFFFF"/>
            </a:solidFill>
          </p:spPr>
        </p:sp>
        <p:sp>
          <p:nvSpPr>
            <p:cNvPr id="5" name="TextBox 5"/>
            <p:cNvSpPr txBox="1"/>
            <p:nvPr/>
          </p:nvSpPr>
          <p:spPr>
            <a:xfrm>
              <a:off x="0" y="-200025"/>
              <a:ext cx="4274726" cy="1932514"/>
            </a:xfrm>
            <a:prstGeom prst="rect">
              <a:avLst/>
            </a:prstGeom>
          </p:spPr>
          <p:txBody>
            <a:bodyPr lIns="50800" tIns="50800" rIns="50800" bIns="50800" rtlCol="0" anchor="ctr"/>
            <a:lstStyle/>
            <a:p>
              <a:pPr algn="ctr">
                <a:lnSpc>
                  <a:spcPts val="5200"/>
                </a:lnSpc>
              </a:pPr>
              <a:endParaRPr/>
            </a:p>
          </p:txBody>
        </p:sp>
      </p:grpSp>
      <p:grpSp>
        <p:nvGrpSpPr>
          <p:cNvPr id="6" name="Group 6"/>
          <p:cNvGrpSpPr/>
          <p:nvPr/>
        </p:nvGrpSpPr>
        <p:grpSpPr>
          <a:xfrm>
            <a:off x="-390252" y="482196"/>
            <a:ext cx="19035757" cy="2457367"/>
            <a:chOff x="0" y="0"/>
            <a:chExt cx="5361915" cy="692181"/>
          </a:xfrm>
        </p:grpSpPr>
        <p:sp>
          <p:nvSpPr>
            <p:cNvPr id="7" name="Freeform 7"/>
            <p:cNvSpPr/>
            <p:nvPr/>
          </p:nvSpPr>
          <p:spPr>
            <a:xfrm>
              <a:off x="0" y="0"/>
              <a:ext cx="5361915" cy="692181"/>
            </a:xfrm>
            <a:custGeom>
              <a:avLst/>
              <a:gdLst/>
              <a:ahLst/>
              <a:cxnLst/>
              <a:rect l="l" t="t" r="r" b="b"/>
              <a:pathLst>
                <a:path w="5361915" h="692181">
                  <a:moveTo>
                    <a:pt x="0" y="0"/>
                  </a:moveTo>
                  <a:lnTo>
                    <a:pt x="5361915" y="0"/>
                  </a:lnTo>
                  <a:lnTo>
                    <a:pt x="5361915" y="692181"/>
                  </a:lnTo>
                  <a:lnTo>
                    <a:pt x="0" y="692181"/>
                  </a:lnTo>
                  <a:close/>
                </a:path>
              </a:pathLst>
            </a:custGeom>
            <a:solidFill>
              <a:srgbClr val="21245A"/>
            </a:solidFill>
          </p:spPr>
        </p:sp>
        <p:sp>
          <p:nvSpPr>
            <p:cNvPr id="8" name="TextBox 8"/>
            <p:cNvSpPr txBox="1"/>
            <p:nvPr/>
          </p:nvSpPr>
          <p:spPr>
            <a:xfrm>
              <a:off x="0" y="-200025"/>
              <a:ext cx="5361915" cy="892206"/>
            </a:xfrm>
            <a:prstGeom prst="rect">
              <a:avLst/>
            </a:prstGeom>
          </p:spPr>
          <p:txBody>
            <a:bodyPr lIns="50800" tIns="50800" rIns="50800" bIns="50800" rtlCol="0" anchor="ctr"/>
            <a:lstStyle/>
            <a:p>
              <a:pPr algn="ctr">
                <a:lnSpc>
                  <a:spcPts val="5200"/>
                </a:lnSpc>
              </a:pPr>
              <a:endParaRPr/>
            </a:p>
          </p:txBody>
        </p:sp>
      </p:grpSp>
      <p:sp>
        <p:nvSpPr>
          <p:cNvPr id="9" name="Freeform 9">
            <a:hlinkClick r:id="rId3" tooltip="https://bit.ly/3WQTnTV"/>
          </p:cNvPr>
          <p:cNvSpPr/>
          <p:nvPr/>
        </p:nvSpPr>
        <p:spPr>
          <a:xfrm>
            <a:off x="6728506" y="3151103"/>
            <a:ext cx="5868606" cy="5868606"/>
          </a:xfrm>
          <a:custGeom>
            <a:avLst/>
            <a:gdLst/>
            <a:ahLst/>
            <a:cxnLst/>
            <a:rect l="l" t="t" r="r" b="b"/>
            <a:pathLst>
              <a:path w="5868606" h="5868606">
                <a:moveTo>
                  <a:pt x="0" y="0"/>
                </a:moveTo>
                <a:lnTo>
                  <a:pt x="5868606" y="0"/>
                </a:lnTo>
                <a:lnTo>
                  <a:pt x="5868606" y="5868606"/>
                </a:lnTo>
                <a:lnTo>
                  <a:pt x="0" y="5868606"/>
                </a:lnTo>
                <a:lnTo>
                  <a:pt x="0" y="0"/>
                </a:lnTo>
                <a:close/>
              </a:path>
            </a:pathLst>
          </a:custGeom>
          <a:blipFill>
            <a:blip r:embed="rId4"/>
            <a:stretch>
              <a:fillRect/>
            </a:stretch>
          </a:blipFill>
        </p:spPr>
      </p:sp>
      <p:sp>
        <p:nvSpPr>
          <p:cNvPr id="10" name="TextBox 10"/>
          <p:cNvSpPr txBox="1"/>
          <p:nvPr/>
        </p:nvSpPr>
        <p:spPr>
          <a:xfrm>
            <a:off x="2376786" y="4310439"/>
            <a:ext cx="3729150" cy="2986405"/>
          </a:xfrm>
          <a:prstGeom prst="rect">
            <a:avLst/>
          </a:prstGeom>
        </p:spPr>
        <p:txBody>
          <a:bodyPr lIns="0" tIns="0" rIns="0" bIns="0" rtlCol="0" anchor="t">
            <a:spAutoFit/>
          </a:bodyPr>
          <a:lstStyle/>
          <a:p>
            <a:pPr algn="ctr">
              <a:lnSpc>
                <a:spcPts val="3380"/>
              </a:lnSpc>
            </a:pPr>
            <a:r>
              <a:rPr lang="en-US" sz="2600" b="1">
                <a:solidFill>
                  <a:srgbClr val="12154D"/>
                </a:solidFill>
                <a:latin typeface="DM Sans Bold"/>
                <a:ea typeface="DM Sans Bold"/>
                <a:cs typeface="DM Sans Bold"/>
                <a:sym typeface="DM Sans Bold"/>
              </a:rPr>
              <a:t>Visit the Bitly Link below OR scan the QR code. </a:t>
            </a:r>
          </a:p>
          <a:p>
            <a:pPr algn="l">
              <a:lnSpc>
                <a:spcPts val="3380"/>
              </a:lnSpc>
            </a:pPr>
            <a:endParaRPr lang="en-US" sz="2600" b="1">
              <a:solidFill>
                <a:srgbClr val="12154D"/>
              </a:solidFill>
              <a:latin typeface="DM Sans Bold"/>
              <a:ea typeface="DM Sans Bold"/>
              <a:cs typeface="DM Sans Bold"/>
              <a:sym typeface="DM Sans Bold"/>
            </a:endParaRPr>
          </a:p>
          <a:p>
            <a:pPr algn="l">
              <a:lnSpc>
                <a:spcPts val="3380"/>
              </a:lnSpc>
            </a:pPr>
            <a:r>
              <a:rPr lang="en-US" sz="2600">
                <a:solidFill>
                  <a:srgbClr val="12154D"/>
                </a:solidFill>
                <a:latin typeface="DM Sans"/>
                <a:ea typeface="DM Sans"/>
                <a:cs typeface="DM Sans"/>
                <a:sym typeface="DM Sans"/>
              </a:rPr>
              <a:t>https://bit.ly/3WQTnTV</a:t>
            </a:r>
          </a:p>
          <a:p>
            <a:pPr algn="l">
              <a:lnSpc>
                <a:spcPts val="3380"/>
              </a:lnSpc>
            </a:pPr>
            <a:endParaRPr lang="en-US" sz="2600">
              <a:solidFill>
                <a:srgbClr val="12154D"/>
              </a:solidFill>
              <a:latin typeface="DM Sans"/>
              <a:ea typeface="DM Sans"/>
              <a:cs typeface="DM Sans"/>
              <a:sym typeface="DM Sans"/>
            </a:endParaRPr>
          </a:p>
          <a:p>
            <a:pPr algn="l">
              <a:lnSpc>
                <a:spcPts val="3380"/>
              </a:lnSpc>
            </a:pPr>
            <a:endParaRPr lang="en-US" sz="2600">
              <a:solidFill>
                <a:srgbClr val="12154D"/>
              </a:solidFill>
              <a:latin typeface="DM Sans"/>
              <a:ea typeface="DM Sans"/>
              <a:cs typeface="DM Sans"/>
              <a:sym typeface="DM Sans"/>
            </a:endParaRPr>
          </a:p>
        </p:txBody>
      </p:sp>
      <p:sp>
        <p:nvSpPr>
          <p:cNvPr id="11" name="TextBox 11"/>
          <p:cNvSpPr txBox="1"/>
          <p:nvPr/>
        </p:nvSpPr>
        <p:spPr>
          <a:xfrm>
            <a:off x="1028700" y="936331"/>
            <a:ext cx="16230600" cy="1533525"/>
          </a:xfrm>
          <a:prstGeom prst="rect">
            <a:avLst/>
          </a:prstGeom>
        </p:spPr>
        <p:txBody>
          <a:bodyPr lIns="0" tIns="0" rIns="0" bIns="0" rtlCol="0" anchor="t">
            <a:spAutoFit/>
          </a:bodyPr>
          <a:lstStyle/>
          <a:p>
            <a:pPr marL="0" lvl="0" indent="0" algn="ctr">
              <a:lnSpc>
                <a:spcPts val="11999"/>
              </a:lnSpc>
              <a:spcBef>
                <a:spcPct val="0"/>
              </a:spcBef>
            </a:pPr>
            <a:r>
              <a:rPr lang="en-US" sz="9999">
                <a:solidFill>
                  <a:srgbClr val="FFFFFF"/>
                </a:solidFill>
                <a:latin typeface="Bobby Jones"/>
                <a:ea typeface="Bobby Jones"/>
                <a:cs typeface="Bobby Jones"/>
                <a:sym typeface="Bobby Jones"/>
              </a:rPr>
              <a:t>Community Resources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D1C0"/>
        </a:solidFill>
        <a:effectLst/>
      </p:bgPr>
    </p:bg>
    <p:spTree>
      <p:nvGrpSpPr>
        <p:cNvPr id="1" name=""/>
        <p:cNvGrpSpPr/>
        <p:nvPr/>
      </p:nvGrpSpPr>
      <p:grpSpPr>
        <a:xfrm>
          <a:off x="0" y="0"/>
          <a:ext cx="0" cy="0"/>
          <a:chOff x="0" y="0"/>
          <a:chExt cx="0" cy="0"/>
        </a:xfrm>
      </p:grpSpPr>
      <p:grpSp>
        <p:nvGrpSpPr>
          <p:cNvPr id="2" name="Group 2"/>
          <p:cNvGrpSpPr/>
          <p:nvPr/>
        </p:nvGrpSpPr>
        <p:grpSpPr>
          <a:xfrm>
            <a:off x="1557268" y="4772879"/>
            <a:ext cx="14689364" cy="4160196"/>
            <a:chOff x="0" y="0"/>
            <a:chExt cx="3868804" cy="1095690"/>
          </a:xfrm>
        </p:grpSpPr>
        <p:sp>
          <p:nvSpPr>
            <p:cNvPr id="3" name="Freeform 3"/>
            <p:cNvSpPr/>
            <p:nvPr/>
          </p:nvSpPr>
          <p:spPr>
            <a:xfrm>
              <a:off x="0" y="0"/>
              <a:ext cx="3868804" cy="1095690"/>
            </a:xfrm>
            <a:custGeom>
              <a:avLst/>
              <a:gdLst/>
              <a:ahLst/>
              <a:cxnLst/>
              <a:rect l="l" t="t" r="r" b="b"/>
              <a:pathLst>
                <a:path w="3868804" h="1095690">
                  <a:moveTo>
                    <a:pt x="26879" y="0"/>
                  </a:moveTo>
                  <a:lnTo>
                    <a:pt x="3841925" y="0"/>
                  </a:lnTo>
                  <a:cubicBezTo>
                    <a:pt x="3849053" y="0"/>
                    <a:pt x="3855890" y="2832"/>
                    <a:pt x="3860931" y="7873"/>
                  </a:cubicBezTo>
                  <a:cubicBezTo>
                    <a:pt x="3865972" y="12914"/>
                    <a:pt x="3868804" y="19750"/>
                    <a:pt x="3868804" y="26879"/>
                  </a:cubicBezTo>
                  <a:lnTo>
                    <a:pt x="3868804" y="1068810"/>
                  </a:lnTo>
                  <a:cubicBezTo>
                    <a:pt x="3868804" y="1075939"/>
                    <a:pt x="3865972" y="1082776"/>
                    <a:pt x="3860931" y="1087817"/>
                  </a:cubicBezTo>
                  <a:cubicBezTo>
                    <a:pt x="3855890" y="1092858"/>
                    <a:pt x="3849053" y="1095690"/>
                    <a:pt x="3841925" y="1095690"/>
                  </a:cubicBezTo>
                  <a:lnTo>
                    <a:pt x="26879" y="1095690"/>
                  </a:lnTo>
                  <a:cubicBezTo>
                    <a:pt x="19750" y="1095690"/>
                    <a:pt x="12914" y="1092858"/>
                    <a:pt x="7873" y="1087817"/>
                  </a:cubicBezTo>
                  <a:cubicBezTo>
                    <a:pt x="2832" y="1082776"/>
                    <a:pt x="0" y="1075939"/>
                    <a:pt x="0" y="1068810"/>
                  </a:cubicBezTo>
                  <a:lnTo>
                    <a:pt x="0" y="26879"/>
                  </a:lnTo>
                  <a:cubicBezTo>
                    <a:pt x="0" y="19750"/>
                    <a:pt x="2832" y="12914"/>
                    <a:pt x="7873" y="7873"/>
                  </a:cubicBezTo>
                  <a:cubicBezTo>
                    <a:pt x="12914" y="2832"/>
                    <a:pt x="19750" y="0"/>
                    <a:pt x="26879" y="0"/>
                  </a:cubicBezTo>
                  <a:close/>
                </a:path>
              </a:pathLst>
            </a:custGeom>
            <a:solidFill>
              <a:srgbClr val="FFFFFF"/>
            </a:solidFill>
          </p:spPr>
        </p:sp>
        <p:sp>
          <p:nvSpPr>
            <p:cNvPr id="4" name="TextBox 4"/>
            <p:cNvSpPr txBox="1"/>
            <p:nvPr/>
          </p:nvSpPr>
          <p:spPr>
            <a:xfrm>
              <a:off x="0" y="-28575"/>
              <a:ext cx="3868804" cy="1124265"/>
            </a:xfrm>
            <a:prstGeom prst="rect">
              <a:avLst/>
            </a:prstGeom>
          </p:spPr>
          <p:txBody>
            <a:bodyPr lIns="50800" tIns="50800" rIns="50800" bIns="50800" rtlCol="0" anchor="ctr"/>
            <a:lstStyle/>
            <a:p>
              <a:pPr algn="ctr">
                <a:lnSpc>
                  <a:spcPts val="2059"/>
                </a:lnSpc>
              </a:pPr>
              <a:endParaRPr/>
            </a:p>
          </p:txBody>
        </p:sp>
      </p:grpSp>
      <p:sp>
        <p:nvSpPr>
          <p:cNvPr id="5" name="TextBox 5"/>
          <p:cNvSpPr txBox="1"/>
          <p:nvPr/>
        </p:nvSpPr>
        <p:spPr>
          <a:xfrm>
            <a:off x="2289811" y="5367077"/>
            <a:ext cx="12974229" cy="2981325"/>
          </a:xfrm>
          <a:prstGeom prst="rect">
            <a:avLst/>
          </a:prstGeom>
        </p:spPr>
        <p:txBody>
          <a:bodyPr lIns="0" tIns="0" rIns="0" bIns="0" rtlCol="0" anchor="t">
            <a:spAutoFit/>
          </a:bodyPr>
          <a:lstStyle/>
          <a:p>
            <a:pPr marL="1079501" lvl="1" indent="-539750" algn="l">
              <a:lnSpc>
                <a:spcPts val="5850"/>
              </a:lnSpc>
              <a:buFont typeface="Arial"/>
              <a:buChar char="•"/>
            </a:pPr>
            <a:r>
              <a:rPr lang="en-US" sz="5000" b="1">
                <a:solidFill>
                  <a:srgbClr val="000000"/>
                </a:solidFill>
                <a:latin typeface="Montserrat Classic Bold"/>
                <a:ea typeface="Montserrat Classic Bold"/>
                <a:cs typeface="Montserrat Classic Bold"/>
                <a:sym typeface="Montserrat Classic Bold"/>
              </a:rPr>
              <a:t>Undocu-Scholars Center</a:t>
            </a:r>
          </a:p>
          <a:p>
            <a:pPr marL="2159001" lvl="2" indent="-719667" algn="l">
              <a:lnSpc>
                <a:spcPts val="5850"/>
              </a:lnSpc>
              <a:buFont typeface="Arial"/>
              <a:buChar char="⚬"/>
            </a:pPr>
            <a:r>
              <a:rPr lang="en-US" sz="5000" b="1">
                <a:solidFill>
                  <a:srgbClr val="000000"/>
                </a:solidFill>
                <a:latin typeface="Montserrat Classic Bold"/>
                <a:ea typeface="Montserrat Classic Bold"/>
                <a:cs typeface="Montserrat Classic Bold"/>
                <a:sym typeface="Montserrat Classic Bold"/>
              </a:rPr>
              <a:t>The Village: VL-109</a:t>
            </a:r>
          </a:p>
          <a:p>
            <a:pPr algn="l">
              <a:lnSpc>
                <a:spcPts val="5850"/>
              </a:lnSpc>
            </a:pPr>
            <a:endParaRPr lang="en-US" sz="5000" b="1">
              <a:solidFill>
                <a:srgbClr val="000000"/>
              </a:solidFill>
              <a:latin typeface="Montserrat Classic Bold"/>
              <a:ea typeface="Montserrat Classic Bold"/>
              <a:cs typeface="Montserrat Classic Bold"/>
              <a:sym typeface="Montserrat Classic Bold"/>
            </a:endParaRPr>
          </a:p>
          <a:p>
            <a:pPr marL="1079501" lvl="1" indent="-539750" algn="l">
              <a:lnSpc>
                <a:spcPts val="5850"/>
              </a:lnSpc>
              <a:buFont typeface="Arial"/>
              <a:buChar char="•"/>
            </a:pPr>
            <a:r>
              <a:rPr lang="en-US" sz="5000" b="1">
                <a:solidFill>
                  <a:srgbClr val="000000"/>
                </a:solidFill>
                <a:latin typeface="Montserrat Classic Bold"/>
                <a:ea typeface="Montserrat Classic Bold"/>
                <a:cs typeface="Montserrat Classic Bold"/>
                <a:sym typeface="Montserrat Classic Bold"/>
              </a:rPr>
              <a:t>Undocu-Scholars Program</a:t>
            </a:r>
          </a:p>
        </p:txBody>
      </p:sp>
      <p:sp>
        <p:nvSpPr>
          <p:cNvPr id="6" name="Freeform 6"/>
          <p:cNvSpPr/>
          <p:nvPr/>
        </p:nvSpPr>
        <p:spPr>
          <a:xfrm>
            <a:off x="2289811" y="851475"/>
            <a:ext cx="13708378" cy="3535619"/>
          </a:xfrm>
          <a:custGeom>
            <a:avLst/>
            <a:gdLst/>
            <a:ahLst/>
            <a:cxnLst/>
            <a:rect l="l" t="t" r="r" b="b"/>
            <a:pathLst>
              <a:path w="13708378" h="3535619">
                <a:moveTo>
                  <a:pt x="0" y="0"/>
                </a:moveTo>
                <a:lnTo>
                  <a:pt x="13708378" y="0"/>
                </a:lnTo>
                <a:lnTo>
                  <a:pt x="13708378" y="3535619"/>
                </a:lnTo>
                <a:lnTo>
                  <a:pt x="0" y="3535619"/>
                </a:lnTo>
                <a:lnTo>
                  <a:pt x="0" y="0"/>
                </a:lnTo>
                <a:close/>
              </a:path>
            </a:pathLst>
          </a:custGeom>
          <a:blipFill>
            <a:blip r:embed="rId2"/>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D1C0"/>
        </a:solidFill>
        <a:effectLst/>
      </p:bgPr>
    </p:bg>
    <p:spTree>
      <p:nvGrpSpPr>
        <p:cNvPr id="1" name=""/>
        <p:cNvGrpSpPr/>
        <p:nvPr/>
      </p:nvGrpSpPr>
      <p:grpSpPr>
        <a:xfrm>
          <a:off x="0" y="0"/>
          <a:ext cx="0" cy="0"/>
          <a:chOff x="0" y="0"/>
          <a:chExt cx="0" cy="0"/>
        </a:xfrm>
      </p:grpSpPr>
      <p:sp>
        <p:nvSpPr>
          <p:cNvPr id="2" name="Freeform 2"/>
          <p:cNvSpPr/>
          <p:nvPr/>
        </p:nvSpPr>
        <p:spPr>
          <a:xfrm>
            <a:off x="14903056" y="531399"/>
            <a:ext cx="2356244" cy="2214870"/>
          </a:xfrm>
          <a:custGeom>
            <a:avLst/>
            <a:gdLst/>
            <a:ahLst/>
            <a:cxnLst/>
            <a:rect l="l" t="t" r="r" b="b"/>
            <a:pathLst>
              <a:path w="2356244" h="2214870">
                <a:moveTo>
                  <a:pt x="0" y="0"/>
                </a:moveTo>
                <a:lnTo>
                  <a:pt x="2356244" y="0"/>
                </a:lnTo>
                <a:lnTo>
                  <a:pt x="2356244" y="2214869"/>
                </a:lnTo>
                <a:lnTo>
                  <a:pt x="0" y="2214869"/>
                </a:lnTo>
                <a:lnTo>
                  <a:pt x="0" y="0"/>
                </a:lnTo>
                <a:close/>
              </a:path>
            </a:pathLst>
          </a:custGeom>
          <a:blipFill>
            <a:blip r:embed="rId2"/>
            <a:stretch>
              <a:fillRect/>
            </a:stretch>
          </a:blipFill>
        </p:spPr>
      </p:sp>
      <p:grpSp>
        <p:nvGrpSpPr>
          <p:cNvPr id="3" name="Group 3"/>
          <p:cNvGrpSpPr/>
          <p:nvPr/>
        </p:nvGrpSpPr>
        <p:grpSpPr>
          <a:xfrm>
            <a:off x="377275" y="3063402"/>
            <a:ext cx="17533450" cy="4160196"/>
            <a:chOff x="0" y="0"/>
            <a:chExt cx="4617863" cy="1095690"/>
          </a:xfrm>
        </p:grpSpPr>
        <p:sp>
          <p:nvSpPr>
            <p:cNvPr id="4" name="Freeform 4"/>
            <p:cNvSpPr/>
            <p:nvPr/>
          </p:nvSpPr>
          <p:spPr>
            <a:xfrm>
              <a:off x="0" y="0"/>
              <a:ext cx="4617863" cy="1095690"/>
            </a:xfrm>
            <a:custGeom>
              <a:avLst/>
              <a:gdLst/>
              <a:ahLst/>
              <a:cxnLst/>
              <a:rect l="l" t="t" r="r" b="b"/>
              <a:pathLst>
                <a:path w="4617863" h="1095690">
                  <a:moveTo>
                    <a:pt x="22519" y="0"/>
                  </a:moveTo>
                  <a:lnTo>
                    <a:pt x="4595344" y="0"/>
                  </a:lnTo>
                  <a:cubicBezTo>
                    <a:pt x="4601317" y="0"/>
                    <a:pt x="4607045" y="2373"/>
                    <a:pt x="4611268" y="6596"/>
                  </a:cubicBezTo>
                  <a:cubicBezTo>
                    <a:pt x="4615491" y="10819"/>
                    <a:pt x="4617863" y="16547"/>
                    <a:pt x="4617863" y="22519"/>
                  </a:cubicBezTo>
                  <a:lnTo>
                    <a:pt x="4617863" y="1073170"/>
                  </a:lnTo>
                  <a:cubicBezTo>
                    <a:pt x="4617863" y="1079143"/>
                    <a:pt x="4615491" y="1084871"/>
                    <a:pt x="4611268" y="1089094"/>
                  </a:cubicBezTo>
                  <a:cubicBezTo>
                    <a:pt x="4607045" y="1093317"/>
                    <a:pt x="4601317" y="1095690"/>
                    <a:pt x="4595344" y="1095690"/>
                  </a:cubicBezTo>
                  <a:lnTo>
                    <a:pt x="22519" y="1095690"/>
                  </a:lnTo>
                  <a:cubicBezTo>
                    <a:pt x="16547" y="1095690"/>
                    <a:pt x="10819" y="1093317"/>
                    <a:pt x="6596" y="1089094"/>
                  </a:cubicBezTo>
                  <a:cubicBezTo>
                    <a:pt x="2373" y="1084871"/>
                    <a:pt x="0" y="1079143"/>
                    <a:pt x="0" y="1073170"/>
                  </a:cubicBezTo>
                  <a:lnTo>
                    <a:pt x="0" y="22519"/>
                  </a:lnTo>
                  <a:cubicBezTo>
                    <a:pt x="0" y="16547"/>
                    <a:pt x="2373" y="10819"/>
                    <a:pt x="6596" y="6596"/>
                  </a:cubicBezTo>
                  <a:cubicBezTo>
                    <a:pt x="10819" y="2373"/>
                    <a:pt x="16547" y="0"/>
                    <a:pt x="22519" y="0"/>
                  </a:cubicBezTo>
                  <a:close/>
                </a:path>
              </a:pathLst>
            </a:custGeom>
            <a:solidFill>
              <a:srgbClr val="FFFFFF"/>
            </a:solidFill>
          </p:spPr>
        </p:sp>
        <p:sp>
          <p:nvSpPr>
            <p:cNvPr id="5" name="TextBox 5"/>
            <p:cNvSpPr txBox="1"/>
            <p:nvPr/>
          </p:nvSpPr>
          <p:spPr>
            <a:xfrm>
              <a:off x="0" y="-28575"/>
              <a:ext cx="4617863" cy="1124265"/>
            </a:xfrm>
            <a:prstGeom prst="rect">
              <a:avLst/>
            </a:prstGeom>
          </p:spPr>
          <p:txBody>
            <a:bodyPr lIns="50800" tIns="50800" rIns="50800" bIns="50800" rtlCol="0" anchor="ctr"/>
            <a:lstStyle/>
            <a:p>
              <a:pPr algn="ctr">
                <a:lnSpc>
                  <a:spcPts val="2059"/>
                </a:lnSpc>
              </a:pPr>
              <a:endParaRPr/>
            </a:p>
          </p:txBody>
        </p:sp>
      </p:grpSp>
      <p:sp>
        <p:nvSpPr>
          <p:cNvPr id="6" name="TextBox 6"/>
          <p:cNvSpPr txBox="1"/>
          <p:nvPr/>
        </p:nvSpPr>
        <p:spPr>
          <a:xfrm>
            <a:off x="1028700" y="4033838"/>
            <a:ext cx="16230600" cy="2238375"/>
          </a:xfrm>
          <a:prstGeom prst="rect">
            <a:avLst/>
          </a:prstGeom>
        </p:spPr>
        <p:txBody>
          <a:bodyPr lIns="0" tIns="0" rIns="0" bIns="0" rtlCol="0" anchor="t">
            <a:spAutoFit/>
          </a:bodyPr>
          <a:lstStyle/>
          <a:p>
            <a:pPr algn="l">
              <a:lnSpc>
                <a:spcPts val="8775"/>
              </a:lnSpc>
            </a:pPr>
            <a:r>
              <a:rPr lang="en-US" sz="7500">
                <a:solidFill>
                  <a:srgbClr val="000000"/>
                </a:solidFill>
                <a:latin typeface="Montserrat Classic"/>
                <a:ea typeface="Montserrat Classic"/>
                <a:cs typeface="Montserrat Classic"/>
                <a:sym typeface="Montserrat Classic"/>
              </a:rPr>
              <a:t>What comes to mind when you hear the term “Undocumented”?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D1C0"/>
        </a:solidFill>
        <a:effectLst/>
      </p:bgPr>
    </p:bg>
    <p:spTree>
      <p:nvGrpSpPr>
        <p:cNvPr id="1" name=""/>
        <p:cNvGrpSpPr/>
        <p:nvPr/>
      </p:nvGrpSpPr>
      <p:grpSpPr>
        <a:xfrm>
          <a:off x="0" y="0"/>
          <a:ext cx="0" cy="0"/>
          <a:chOff x="0" y="0"/>
          <a:chExt cx="0" cy="0"/>
        </a:xfrm>
      </p:grpSpPr>
      <p:sp>
        <p:nvSpPr>
          <p:cNvPr id="2" name="Freeform 2"/>
          <p:cNvSpPr/>
          <p:nvPr/>
        </p:nvSpPr>
        <p:spPr>
          <a:xfrm>
            <a:off x="14903056" y="531399"/>
            <a:ext cx="2356244" cy="2214870"/>
          </a:xfrm>
          <a:custGeom>
            <a:avLst/>
            <a:gdLst/>
            <a:ahLst/>
            <a:cxnLst/>
            <a:rect l="l" t="t" r="r" b="b"/>
            <a:pathLst>
              <a:path w="2356244" h="2214870">
                <a:moveTo>
                  <a:pt x="0" y="0"/>
                </a:moveTo>
                <a:lnTo>
                  <a:pt x="2356244" y="0"/>
                </a:lnTo>
                <a:lnTo>
                  <a:pt x="2356244" y="2214869"/>
                </a:lnTo>
                <a:lnTo>
                  <a:pt x="0" y="2214869"/>
                </a:lnTo>
                <a:lnTo>
                  <a:pt x="0" y="0"/>
                </a:lnTo>
                <a:close/>
              </a:path>
            </a:pathLst>
          </a:custGeom>
          <a:blipFill>
            <a:blip r:embed="rId2"/>
            <a:stretch>
              <a:fillRect/>
            </a:stretch>
          </a:blipFill>
        </p:spPr>
      </p:sp>
      <p:grpSp>
        <p:nvGrpSpPr>
          <p:cNvPr id="3" name="Group 3"/>
          <p:cNvGrpSpPr/>
          <p:nvPr/>
        </p:nvGrpSpPr>
        <p:grpSpPr>
          <a:xfrm>
            <a:off x="699206" y="3098519"/>
            <a:ext cx="16889589" cy="4314181"/>
            <a:chOff x="0" y="0"/>
            <a:chExt cx="4448287" cy="1136245"/>
          </a:xfrm>
        </p:grpSpPr>
        <p:sp>
          <p:nvSpPr>
            <p:cNvPr id="4" name="Freeform 4"/>
            <p:cNvSpPr/>
            <p:nvPr/>
          </p:nvSpPr>
          <p:spPr>
            <a:xfrm>
              <a:off x="0" y="0"/>
              <a:ext cx="4448287" cy="1136245"/>
            </a:xfrm>
            <a:custGeom>
              <a:avLst/>
              <a:gdLst/>
              <a:ahLst/>
              <a:cxnLst/>
              <a:rect l="l" t="t" r="r" b="b"/>
              <a:pathLst>
                <a:path w="4448287" h="1136245">
                  <a:moveTo>
                    <a:pt x="23378" y="0"/>
                  </a:moveTo>
                  <a:lnTo>
                    <a:pt x="4424909" y="0"/>
                  </a:lnTo>
                  <a:cubicBezTo>
                    <a:pt x="4437820" y="0"/>
                    <a:pt x="4448287" y="10467"/>
                    <a:pt x="4448287" y="23378"/>
                  </a:cubicBezTo>
                  <a:lnTo>
                    <a:pt x="4448287" y="1112868"/>
                  </a:lnTo>
                  <a:cubicBezTo>
                    <a:pt x="4448287" y="1125779"/>
                    <a:pt x="4437820" y="1136245"/>
                    <a:pt x="4424909" y="1136245"/>
                  </a:cubicBezTo>
                  <a:lnTo>
                    <a:pt x="23378" y="1136245"/>
                  </a:lnTo>
                  <a:cubicBezTo>
                    <a:pt x="10467" y="1136245"/>
                    <a:pt x="0" y="1125779"/>
                    <a:pt x="0" y="1112868"/>
                  </a:cubicBezTo>
                  <a:lnTo>
                    <a:pt x="0" y="23378"/>
                  </a:lnTo>
                  <a:cubicBezTo>
                    <a:pt x="0" y="10467"/>
                    <a:pt x="10467" y="0"/>
                    <a:pt x="23378" y="0"/>
                  </a:cubicBezTo>
                  <a:close/>
                </a:path>
              </a:pathLst>
            </a:custGeom>
            <a:solidFill>
              <a:srgbClr val="FFFFFF"/>
            </a:solidFill>
          </p:spPr>
        </p:sp>
        <p:sp>
          <p:nvSpPr>
            <p:cNvPr id="5" name="TextBox 5"/>
            <p:cNvSpPr txBox="1"/>
            <p:nvPr/>
          </p:nvSpPr>
          <p:spPr>
            <a:xfrm>
              <a:off x="0" y="-28575"/>
              <a:ext cx="4448287" cy="1164820"/>
            </a:xfrm>
            <a:prstGeom prst="rect">
              <a:avLst/>
            </a:prstGeom>
          </p:spPr>
          <p:txBody>
            <a:bodyPr lIns="50800" tIns="50800" rIns="50800" bIns="50800" rtlCol="0" anchor="ctr"/>
            <a:lstStyle/>
            <a:p>
              <a:pPr algn="ctr">
                <a:lnSpc>
                  <a:spcPts val="2059"/>
                </a:lnSpc>
              </a:pPr>
              <a:endParaRPr/>
            </a:p>
          </p:txBody>
        </p:sp>
      </p:grpSp>
      <p:sp>
        <p:nvSpPr>
          <p:cNvPr id="6" name="TextBox 6"/>
          <p:cNvSpPr txBox="1"/>
          <p:nvPr/>
        </p:nvSpPr>
        <p:spPr>
          <a:xfrm>
            <a:off x="1028700" y="4033838"/>
            <a:ext cx="16230600" cy="2238375"/>
          </a:xfrm>
          <a:prstGeom prst="rect">
            <a:avLst/>
          </a:prstGeom>
        </p:spPr>
        <p:txBody>
          <a:bodyPr lIns="0" tIns="0" rIns="0" bIns="0" rtlCol="0" anchor="t">
            <a:spAutoFit/>
          </a:bodyPr>
          <a:lstStyle/>
          <a:p>
            <a:pPr algn="ctr">
              <a:lnSpc>
                <a:spcPts val="8775"/>
              </a:lnSpc>
            </a:pPr>
            <a:r>
              <a:rPr lang="en-US" sz="7500">
                <a:solidFill>
                  <a:srgbClr val="000000"/>
                </a:solidFill>
                <a:latin typeface="Montserrat Classic"/>
                <a:ea typeface="Montserrat Classic"/>
                <a:cs typeface="Montserrat Classic"/>
                <a:sym typeface="Montserrat Classic"/>
              </a:rPr>
              <a:t>Who comes to mind when you hear the term undocumented?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D1C0"/>
        </a:solidFill>
        <a:effectLst/>
      </p:bgPr>
    </p:bg>
    <p:spTree>
      <p:nvGrpSpPr>
        <p:cNvPr id="1" name=""/>
        <p:cNvGrpSpPr/>
        <p:nvPr/>
      </p:nvGrpSpPr>
      <p:grpSpPr>
        <a:xfrm>
          <a:off x="0" y="0"/>
          <a:ext cx="0" cy="0"/>
          <a:chOff x="0" y="0"/>
          <a:chExt cx="0" cy="0"/>
        </a:xfrm>
      </p:grpSpPr>
      <p:grpSp>
        <p:nvGrpSpPr>
          <p:cNvPr id="2" name="Group 2"/>
          <p:cNvGrpSpPr/>
          <p:nvPr/>
        </p:nvGrpSpPr>
        <p:grpSpPr>
          <a:xfrm>
            <a:off x="369711" y="2193535"/>
            <a:ext cx="17533450" cy="7760688"/>
            <a:chOff x="0" y="0"/>
            <a:chExt cx="4617863" cy="2043967"/>
          </a:xfrm>
        </p:grpSpPr>
        <p:sp>
          <p:nvSpPr>
            <p:cNvPr id="3" name="Freeform 3"/>
            <p:cNvSpPr/>
            <p:nvPr/>
          </p:nvSpPr>
          <p:spPr>
            <a:xfrm>
              <a:off x="0" y="0"/>
              <a:ext cx="4617863" cy="2043967"/>
            </a:xfrm>
            <a:custGeom>
              <a:avLst/>
              <a:gdLst/>
              <a:ahLst/>
              <a:cxnLst/>
              <a:rect l="l" t="t" r="r" b="b"/>
              <a:pathLst>
                <a:path w="4617863" h="2043967">
                  <a:moveTo>
                    <a:pt x="22519" y="0"/>
                  </a:moveTo>
                  <a:lnTo>
                    <a:pt x="4595344" y="0"/>
                  </a:lnTo>
                  <a:cubicBezTo>
                    <a:pt x="4601317" y="0"/>
                    <a:pt x="4607045" y="2373"/>
                    <a:pt x="4611268" y="6596"/>
                  </a:cubicBezTo>
                  <a:cubicBezTo>
                    <a:pt x="4615491" y="10819"/>
                    <a:pt x="4617863" y="16547"/>
                    <a:pt x="4617863" y="22519"/>
                  </a:cubicBezTo>
                  <a:lnTo>
                    <a:pt x="4617863" y="2021448"/>
                  </a:lnTo>
                  <a:cubicBezTo>
                    <a:pt x="4617863" y="2027420"/>
                    <a:pt x="4615491" y="2033148"/>
                    <a:pt x="4611268" y="2037371"/>
                  </a:cubicBezTo>
                  <a:cubicBezTo>
                    <a:pt x="4607045" y="2041595"/>
                    <a:pt x="4601317" y="2043967"/>
                    <a:pt x="4595344" y="2043967"/>
                  </a:cubicBezTo>
                  <a:lnTo>
                    <a:pt x="22519" y="2043967"/>
                  </a:lnTo>
                  <a:cubicBezTo>
                    <a:pt x="16547" y="2043967"/>
                    <a:pt x="10819" y="2041595"/>
                    <a:pt x="6596" y="2037371"/>
                  </a:cubicBezTo>
                  <a:cubicBezTo>
                    <a:pt x="2373" y="2033148"/>
                    <a:pt x="0" y="2027420"/>
                    <a:pt x="0" y="2021448"/>
                  </a:cubicBezTo>
                  <a:lnTo>
                    <a:pt x="0" y="22519"/>
                  </a:lnTo>
                  <a:cubicBezTo>
                    <a:pt x="0" y="16547"/>
                    <a:pt x="2373" y="10819"/>
                    <a:pt x="6596" y="6596"/>
                  </a:cubicBezTo>
                  <a:cubicBezTo>
                    <a:pt x="10819" y="2373"/>
                    <a:pt x="16547" y="0"/>
                    <a:pt x="22519" y="0"/>
                  </a:cubicBezTo>
                  <a:close/>
                </a:path>
              </a:pathLst>
            </a:custGeom>
            <a:solidFill>
              <a:srgbClr val="FFFFFF"/>
            </a:solidFill>
          </p:spPr>
        </p:sp>
        <p:sp>
          <p:nvSpPr>
            <p:cNvPr id="4" name="TextBox 4"/>
            <p:cNvSpPr txBox="1"/>
            <p:nvPr/>
          </p:nvSpPr>
          <p:spPr>
            <a:xfrm>
              <a:off x="0" y="-28575"/>
              <a:ext cx="4617863" cy="2072542"/>
            </a:xfrm>
            <a:prstGeom prst="rect">
              <a:avLst/>
            </a:prstGeom>
          </p:spPr>
          <p:txBody>
            <a:bodyPr lIns="50800" tIns="50800" rIns="50800" bIns="50800" rtlCol="0" anchor="ctr"/>
            <a:lstStyle/>
            <a:p>
              <a:pPr algn="ctr">
                <a:lnSpc>
                  <a:spcPts val="2059"/>
                </a:lnSpc>
              </a:pPr>
              <a:endParaRPr/>
            </a:p>
          </p:txBody>
        </p:sp>
      </p:grpSp>
      <p:sp>
        <p:nvSpPr>
          <p:cNvPr id="5" name="TextBox 5"/>
          <p:cNvSpPr txBox="1"/>
          <p:nvPr/>
        </p:nvSpPr>
        <p:spPr>
          <a:xfrm>
            <a:off x="1014722" y="3454504"/>
            <a:ext cx="16258556" cy="5191125"/>
          </a:xfrm>
          <a:prstGeom prst="rect">
            <a:avLst/>
          </a:prstGeom>
        </p:spPr>
        <p:txBody>
          <a:bodyPr lIns="0" tIns="0" rIns="0" bIns="0" rtlCol="0" anchor="t">
            <a:spAutoFit/>
          </a:bodyPr>
          <a:lstStyle/>
          <a:p>
            <a:pPr marL="971550" lvl="1" indent="-485775" algn="l">
              <a:lnSpc>
                <a:spcPts val="5850"/>
              </a:lnSpc>
              <a:buFont typeface="Arial"/>
              <a:buChar char="•"/>
            </a:pPr>
            <a:r>
              <a:rPr lang="en-US" sz="4500">
                <a:solidFill>
                  <a:srgbClr val="002D62"/>
                </a:solidFill>
                <a:latin typeface="DM Sans"/>
                <a:ea typeface="DM Sans"/>
                <a:cs typeface="DM Sans"/>
                <a:sym typeface="DM Sans"/>
              </a:rPr>
              <a:t>Undocumented students is not synonimous with DREAMer</a:t>
            </a:r>
          </a:p>
          <a:p>
            <a:pPr algn="l">
              <a:lnSpc>
                <a:spcPts val="5850"/>
              </a:lnSpc>
            </a:pPr>
            <a:endParaRPr lang="en-US" sz="4500">
              <a:solidFill>
                <a:srgbClr val="002D62"/>
              </a:solidFill>
              <a:latin typeface="DM Sans"/>
              <a:ea typeface="DM Sans"/>
              <a:cs typeface="DM Sans"/>
              <a:sym typeface="DM Sans"/>
            </a:endParaRPr>
          </a:p>
          <a:p>
            <a:pPr marL="971550" lvl="1" indent="-485775" algn="l">
              <a:lnSpc>
                <a:spcPts val="5850"/>
              </a:lnSpc>
              <a:buFont typeface="Arial"/>
              <a:buChar char="•"/>
            </a:pPr>
            <a:r>
              <a:rPr lang="en-US" sz="4500">
                <a:solidFill>
                  <a:srgbClr val="002D62"/>
                </a:solidFill>
                <a:latin typeface="DM Sans"/>
                <a:ea typeface="DM Sans"/>
                <a:cs typeface="DM Sans"/>
                <a:sym typeface="DM Sans"/>
              </a:rPr>
              <a:t>DREAMer is a self-identifing marker that developed during the Undocumented Student Movement</a:t>
            </a:r>
          </a:p>
          <a:p>
            <a:pPr algn="l">
              <a:lnSpc>
                <a:spcPts val="5850"/>
              </a:lnSpc>
            </a:pPr>
            <a:endParaRPr lang="en-US" sz="4500">
              <a:solidFill>
                <a:srgbClr val="002D62"/>
              </a:solidFill>
              <a:latin typeface="DM Sans"/>
              <a:ea typeface="DM Sans"/>
              <a:cs typeface="DM Sans"/>
              <a:sym typeface="DM Sans"/>
            </a:endParaRPr>
          </a:p>
          <a:p>
            <a:pPr marL="971550" lvl="1" indent="-485775" algn="l">
              <a:lnSpc>
                <a:spcPts val="5850"/>
              </a:lnSpc>
              <a:buFont typeface="Arial"/>
              <a:buChar char="•"/>
            </a:pPr>
            <a:r>
              <a:rPr lang="en-US" sz="4500">
                <a:solidFill>
                  <a:srgbClr val="002D62"/>
                </a:solidFill>
                <a:latin typeface="DM Sans"/>
                <a:ea typeface="DM Sans"/>
                <a:cs typeface="DM Sans"/>
                <a:sym typeface="DM Sans"/>
              </a:rPr>
              <a:t>Used by primearly by undocumented </a:t>
            </a:r>
            <a:r>
              <a:rPr lang="en-US" sz="4500" b="1">
                <a:solidFill>
                  <a:srgbClr val="002D62"/>
                </a:solidFill>
                <a:latin typeface="DM Sans Bold"/>
                <a:ea typeface="DM Sans Bold"/>
                <a:cs typeface="DM Sans Bold"/>
                <a:sym typeface="DM Sans Bold"/>
              </a:rPr>
              <a:t>youth</a:t>
            </a:r>
          </a:p>
        </p:txBody>
      </p:sp>
      <p:sp>
        <p:nvSpPr>
          <p:cNvPr id="6" name="TextBox 6"/>
          <p:cNvSpPr txBox="1"/>
          <p:nvPr/>
        </p:nvSpPr>
        <p:spPr>
          <a:xfrm>
            <a:off x="867024" y="952734"/>
            <a:ext cx="16538825" cy="1045845"/>
          </a:xfrm>
          <a:prstGeom prst="rect">
            <a:avLst/>
          </a:prstGeom>
        </p:spPr>
        <p:txBody>
          <a:bodyPr lIns="0" tIns="0" rIns="0" bIns="0" rtlCol="0" anchor="t">
            <a:spAutoFit/>
          </a:bodyPr>
          <a:lstStyle/>
          <a:p>
            <a:pPr algn="ctr">
              <a:lnSpc>
                <a:spcPts val="8189"/>
              </a:lnSpc>
            </a:pPr>
            <a:r>
              <a:rPr lang="en-US" sz="6999" b="1">
                <a:solidFill>
                  <a:srgbClr val="002D62"/>
                </a:solidFill>
                <a:latin typeface="Aileron Bold"/>
                <a:ea typeface="Aileron Bold"/>
                <a:cs typeface="Aileron Bold"/>
                <a:sym typeface="Aileron Bold"/>
              </a:rPr>
              <a:t>Undocumented or DREAMer?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D1C0"/>
        </a:solidFill>
        <a:effectLst/>
      </p:bgPr>
    </p:bg>
    <p:spTree>
      <p:nvGrpSpPr>
        <p:cNvPr id="1" name=""/>
        <p:cNvGrpSpPr/>
        <p:nvPr/>
      </p:nvGrpSpPr>
      <p:grpSpPr>
        <a:xfrm>
          <a:off x="0" y="0"/>
          <a:ext cx="0" cy="0"/>
          <a:chOff x="0" y="0"/>
          <a:chExt cx="0" cy="0"/>
        </a:xfrm>
      </p:grpSpPr>
      <p:sp>
        <p:nvSpPr>
          <p:cNvPr id="2" name="Freeform 2"/>
          <p:cNvSpPr/>
          <p:nvPr/>
        </p:nvSpPr>
        <p:spPr>
          <a:xfrm>
            <a:off x="5773892" y="2688643"/>
            <a:ext cx="6740216" cy="6740216"/>
          </a:xfrm>
          <a:custGeom>
            <a:avLst/>
            <a:gdLst/>
            <a:ahLst/>
            <a:cxnLst/>
            <a:rect l="l" t="t" r="r" b="b"/>
            <a:pathLst>
              <a:path w="6740216" h="6740216">
                <a:moveTo>
                  <a:pt x="0" y="0"/>
                </a:moveTo>
                <a:lnTo>
                  <a:pt x="6740216" y="0"/>
                </a:lnTo>
                <a:lnTo>
                  <a:pt x="6740216" y="6740216"/>
                </a:lnTo>
                <a:lnTo>
                  <a:pt x="0" y="6740216"/>
                </a:lnTo>
                <a:lnTo>
                  <a:pt x="0" y="0"/>
                </a:lnTo>
                <a:close/>
              </a:path>
            </a:pathLst>
          </a:custGeom>
          <a:blipFill>
            <a:blip r:embed="rId2"/>
            <a:stretch>
              <a:fillRect/>
            </a:stretch>
          </a:blipFill>
        </p:spPr>
      </p:sp>
      <p:sp>
        <p:nvSpPr>
          <p:cNvPr id="3" name="TextBox 3"/>
          <p:cNvSpPr txBox="1"/>
          <p:nvPr/>
        </p:nvSpPr>
        <p:spPr>
          <a:xfrm>
            <a:off x="874588" y="897349"/>
            <a:ext cx="16538825" cy="977646"/>
          </a:xfrm>
          <a:prstGeom prst="rect">
            <a:avLst/>
          </a:prstGeom>
        </p:spPr>
        <p:txBody>
          <a:bodyPr lIns="0" tIns="0" rIns="0" bIns="0" rtlCol="0" anchor="t">
            <a:spAutoFit/>
          </a:bodyPr>
          <a:lstStyle/>
          <a:p>
            <a:pPr algn="ctr">
              <a:lnSpc>
                <a:spcPts val="7722"/>
              </a:lnSpc>
            </a:pPr>
            <a:r>
              <a:rPr lang="en-US" sz="6600" b="1">
                <a:solidFill>
                  <a:srgbClr val="002D62"/>
                </a:solidFill>
                <a:latin typeface="Aileron Bold"/>
                <a:ea typeface="Aileron Bold"/>
                <a:cs typeface="Aileron Bold"/>
                <a:sym typeface="Aileron Bold"/>
              </a:rPr>
              <a:t>Undocumented or DREAMer?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D1C0"/>
        </a:solidFill>
        <a:effectLst/>
      </p:bgPr>
    </p:bg>
    <p:spTree>
      <p:nvGrpSpPr>
        <p:cNvPr id="1" name=""/>
        <p:cNvGrpSpPr/>
        <p:nvPr/>
      </p:nvGrpSpPr>
      <p:grpSpPr>
        <a:xfrm>
          <a:off x="0" y="0"/>
          <a:ext cx="0" cy="0"/>
          <a:chOff x="0" y="0"/>
          <a:chExt cx="0" cy="0"/>
        </a:xfrm>
      </p:grpSpPr>
      <p:grpSp>
        <p:nvGrpSpPr>
          <p:cNvPr id="2" name="Group 2"/>
          <p:cNvGrpSpPr/>
          <p:nvPr/>
        </p:nvGrpSpPr>
        <p:grpSpPr>
          <a:xfrm>
            <a:off x="343162" y="1375533"/>
            <a:ext cx="17684122" cy="8694447"/>
            <a:chOff x="0" y="0"/>
            <a:chExt cx="1880352" cy="924480"/>
          </a:xfrm>
        </p:grpSpPr>
        <p:sp>
          <p:nvSpPr>
            <p:cNvPr id="3" name="Freeform 3"/>
            <p:cNvSpPr/>
            <p:nvPr/>
          </p:nvSpPr>
          <p:spPr>
            <a:xfrm>
              <a:off x="0" y="0"/>
              <a:ext cx="1880352" cy="924480"/>
            </a:xfrm>
            <a:custGeom>
              <a:avLst/>
              <a:gdLst/>
              <a:ahLst/>
              <a:cxnLst/>
              <a:rect l="l" t="t" r="r" b="b"/>
              <a:pathLst>
                <a:path w="1880352" h="924480">
                  <a:moveTo>
                    <a:pt x="940176" y="0"/>
                  </a:moveTo>
                  <a:cubicBezTo>
                    <a:pt x="420931" y="0"/>
                    <a:pt x="0" y="206952"/>
                    <a:pt x="0" y="462240"/>
                  </a:cubicBezTo>
                  <a:cubicBezTo>
                    <a:pt x="0" y="717528"/>
                    <a:pt x="420931" y="924480"/>
                    <a:pt x="940176" y="924480"/>
                  </a:cubicBezTo>
                  <a:cubicBezTo>
                    <a:pt x="1459421" y="924480"/>
                    <a:pt x="1880352" y="717528"/>
                    <a:pt x="1880352" y="462240"/>
                  </a:cubicBezTo>
                  <a:cubicBezTo>
                    <a:pt x="1880352" y="206952"/>
                    <a:pt x="1459421" y="0"/>
                    <a:pt x="940176" y="0"/>
                  </a:cubicBezTo>
                  <a:lnTo>
                    <a:pt x="940176" y="0"/>
                  </a:lnTo>
                  <a:close/>
                </a:path>
              </a:pathLst>
            </a:custGeom>
            <a:solidFill>
              <a:srgbClr val="FFFFFF"/>
            </a:solidFill>
            <a:ln w="133350" cap="rnd">
              <a:solidFill>
                <a:srgbClr val="002D62"/>
              </a:solidFill>
              <a:prstDash val="solid"/>
              <a:round/>
            </a:ln>
          </p:spPr>
        </p:sp>
        <p:sp>
          <p:nvSpPr>
            <p:cNvPr id="4" name="TextBox 4"/>
            <p:cNvSpPr txBox="1"/>
            <p:nvPr/>
          </p:nvSpPr>
          <p:spPr>
            <a:xfrm>
              <a:off x="176283" y="58095"/>
              <a:ext cx="1527786" cy="779715"/>
            </a:xfrm>
            <a:prstGeom prst="rect">
              <a:avLst/>
            </a:prstGeom>
          </p:spPr>
          <p:txBody>
            <a:bodyPr lIns="72851" tIns="72851" rIns="72851" bIns="72851" rtlCol="0" anchor="ctr"/>
            <a:lstStyle/>
            <a:p>
              <a:pPr algn="ctr">
                <a:lnSpc>
                  <a:spcPts val="2059"/>
                </a:lnSpc>
              </a:pPr>
              <a:endParaRPr/>
            </a:p>
          </p:txBody>
        </p:sp>
      </p:grpSp>
      <p:grpSp>
        <p:nvGrpSpPr>
          <p:cNvPr id="5" name="Group 5"/>
          <p:cNvGrpSpPr/>
          <p:nvPr/>
        </p:nvGrpSpPr>
        <p:grpSpPr>
          <a:xfrm>
            <a:off x="12147108" y="4571605"/>
            <a:ext cx="5361916" cy="2777007"/>
            <a:chOff x="0" y="0"/>
            <a:chExt cx="857864" cy="444299"/>
          </a:xfrm>
        </p:grpSpPr>
        <p:sp>
          <p:nvSpPr>
            <p:cNvPr id="6" name="Freeform 6"/>
            <p:cNvSpPr/>
            <p:nvPr/>
          </p:nvSpPr>
          <p:spPr>
            <a:xfrm>
              <a:off x="0" y="0"/>
              <a:ext cx="857864" cy="444299"/>
            </a:xfrm>
            <a:custGeom>
              <a:avLst/>
              <a:gdLst/>
              <a:ahLst/>
              <a:cxnLst/>
              <a:rect l="l" t="t" r="r" b="b"/>
              <a:pathLst>
                <a:path w="857864" h="444299">
                  <a:moveTo>
                    <a:pt x="428932" y="0"/>
                  </a:moveTo>
                  <a:cubicBezTo>
                    <a:pt x="192039" y="0"/>
                    <a:pt x="0" y="99460"/>
                    <a:pt x="0" y="222149"/>
                  </a:cubicBezTo>
                  <a:cubicBezTo>
                    <a:pt x="0" y="344839"/>
                    <a:pt x="192039" y="444299"/>
                    <a:pt x="428932" y="444299"/>
                  </a:cubicBezTo>
                  <a:cubicBezTo>
                    <a:pt x="665824" y="444299"/>
                    <a:pt x="857864" y="344839"/>
                    <a:pt x="857864" y="222149"/>
                  </a:cubicBezTo>
                  <a:cubicBezTo>
                    <a:pt x="857864" y="99460"/>
                    <a:pt x="665824" y="0"/>
                    <a:pt x="428932" y="0"/>
                  </a:cubicBezTo>
                  <a:close/>
                </a:path>
              </a:pathLst>
            </a:custGeom>
            <a:solidFill>
              <a:srgbClr val="FF9900"/>
            </a:solidFill>
          </p:spPr>
        </p:sp>
        <p:sp>
          <p:nvSpPr>
            <p:cNvPr id="7" name="TextBox 7"/>
            <p:cNvSpPr txBox="1"/>
            <p:nvPr/>
          </p:nvSpPr>
          <p:spPr>
            <a:xfrm>
              <a:off x="80425" y="13078"/>
              <a:ext cx="697014" cy="389568"/>
            </a:xfrm>
            <a:prstGeom prst="rect">
              <a:avLst/>
            </a:prstGeom>
          </p:spPr>
          <p:txBody>
            <a:bodyPr lIns="76665" tIns="76665" rIns="76665" bIns="76665" rtlCol="0" anchor="ctr"/>
            <a:lstStyle/>
            <a:p>
              <a:pPr algn="ctr">
                <a:lnSpc>
                  <a:spcPts val="2059"/>
                </a:lnSpc>
              </a:pPr>
              <a:endParaRPr/>
            </a:p>
          </p:txBody>
        </p:sp>
      </p:grpSp>
      <p:grpSp>
        <p:nvGrpSpPr>
          <p:cNvPr id="8" name="Group 8"/>
          <p:cNvGrpSpPr/>
          <p:nvPr/>
        </p:nvGrpSpPr>
        <p:grpSpPr>
          <a:xfrm>
            <a:off x="14285934" y="1793093"/>
            <a:ext cx="3105894" cy="1915638"/>
            <a:chOff x="0" y="0"/>
            <a:chExt cx="4141192" cy="2554184"/>
          </a:xfrm>
        </p:grpSpPr>
        <p:grpSp>
          <p:nvGrpSpPr>
            <p:cNvPr id="9" name="Group 9"/>
            <p:cNvGrpSpPr/>
            <p:nvPr/>
          </p:nvGrpSpPr>
          <p:grpSpPr>
            <a:xfrm>
              <a:off x="0" y="0"/>
              <a:ext cx="4141192" cy="2554184"/>
              <a:chOff x="0" y="0"/>
              <a:chExt cx="857864" cy="529109"/>
            </a:xfrm>
          </p:grpSpPr>
          <p:sp>
            <p:nvSpPr>
              <p:cNvPr id="10" name="Freeform 10"/>
              <p:cNvSpPr/>
              <p:nvPr/>
            </p:nvSpPr>
            <p:spPr>
              <a:xfrm>
                <a:off x="0" y="0"/>
                <a:ext cx="857864" cy="529109"/>
              </a:xfrm>
              <a:custGeom>
                <a:avLst/>
                <a:gdLst/>
                <a:ahLst/>
                <a:cxnLst/>
                <a:rect l="l" t="t" r="r" b="b"/>
                <a:pathLst>
                  <a:path w="857864" h="529109">
                    <a:moveTo>
                      <a:pt x="428932" y="0"/>
                    </a:moveTo>
                    <a:cubicBezTo>
                      <a:pt x="192039" y="0"/>
                      <a:pt x="0" y="118445"/>
                      <a:pt x="0" y="264554"/>
                    </a:cubicBezTo>
                    <a:cubicBezTo>
                      <a:pt x="0" y="410664"/>
                      <a:pt x="192039" y="529109"/>
                      <a:pt x="428932" y="529109"/>
                    </a:cubicBezTo>
                    <a:cubicBezTo>
                      <a:pt x="665824" y="529109"/>
                      <a:pt x="857864" y="410664"/>
                      <a:pt x="857864" y="264554"/>
                    </a:cubicBezTo>
                    <a:cubicBezTo>
                      <a:pt x="857864" y="118445"/>
                      <a:pt x="665824" y="0"/>
                      <a:pt x="428932" y="0"/>
                    </a:cubicBezTo>
                    <a:close/>
                  </a:path>
                </a:pathLst>
              </a:custGeom>
              <a:solidFill>
                <a:srgbClr val="611BB8"/>
              </a:solidFill>
            </p:spPr>
          </p:sp>
          <p:sp>
            <p:nvSpPr>
              <p:cNvPr id="11" name="TextBox 11"/>
              <p:cNvSpPr txBox="1"/>
              <p:nvPr/>
            </p:nvSpPr>
            <p:spPr>
              <a:xfrm>
                <a:off x="80425" y="21029"/>
                <a:ext cx="697014" cy="458476"/>
              </a:xfrm>
              <a:prstGeom prst="rect">
                <a:avLst/>
              </a:prstGeom>
            </p:spPr>
            <p:txBody>
              <a:bodyPr lIns="72851" tIns="72851" rIns="72851" bIns="72851" rtlCol="0" anchor="ctr"/>
              <a:lstStyle/>
              <a:p>
                <a:pPr algn="ctr">
                  <a:lnSpc>
                    <a:spcPts val="2059"/>
                  </a:lnSpc>
                </a:pPr>
                <a:endParaRPr/>
              </a:p>
            </p:txBody>
          </p:sp>
        </p:grpSp>
        <p:sp>
          <p:nvSpPr>
            <p:cNvPr id="12" name="TextBox 12"/>
            <p:cNvSpPr txBox="1"/>
            <p:nvPr/>
          </p:nvSpPr>
          <p:spPr>
            <a:xfrm>
              <a:off x="688482" y="685272"/>
              <a:ext cx="2764227" cy="1183640"/>
            </a:xfrm>
            <a:prstGeom prst="rect">
              <a:avLst/>
            </a:prstGeom>
          </p:spPr>
          <p:txBody>
            <a:bodyPr lIns="0" tIns="0" rIns="0" bIns="0" rtlCol="0" anchor="t">
              <a:spAutoFit/>
            </a:bodyPr>
            <a:lstStyle/>
            <a:p>
              <a:pPr algn="ctr">
                <a:lnSpc>
                  <a:spcPts val="3509"/>
                </a:lnSpc>
              </a:pPr>
              <a:r>
                <a:rPr lang="en-US" sz="2999">
                  <a:solidFill>
                    <a:srgbClr val="FFFFFF"/>
                  </a:solidFill>
                  <a:latin typeface="Montserrat Classic"/>
                  <a:ea typeface="Montserrat Classic"/>
                  <a:cs typeface="Montserrat Classic"/>
                  <a:sym typeface="Montserrat Classic"/>
                </a:rPr>
                <a:t>AB 540 Students</a:t>
              </a:r>
            </a:p>
          </p:txBody>
        </p:sp>
      </p:grpSp>
      <p:grpSp>
        <p:nvGrpSpPr>
          <p:cNvPr id="13" name="Group 13"/>
          <p:cNvGrpSpPr/>
          <p:nvPr/>
        </p:nvGrpSpPr>
        <p:grpSpPr>
          <a:xfrm>
            <a:off x="6402733" y="7171851"/>
            <a:ext cx="5564980" cy="2750306"/>
            <a:chOff x="0" y="0"/>
            <a:chExt cx="7419973" cy="3667074"/>
          </a:xfrm>
        </p:grpSpPr>
        <p:grpSp>
          <p:nvGrpSpPr>
            <p:cNvPr id="14" name="Group 14"/>
            <p:cNvGrpSpPr/>
            <p:nvPr/>
          </p:nvGrpSpPr>
          <p:grpSpPr>
            <a:xfrm>
              <a:off x="0" y="0"/>
              <a:ext cx="7419973" cy="3667074"/>
              <a:chOff x="0" y="0"/>
              <a:chExt cx="848760" cy="419471"/>
            </a:xfrm>
          </p:grpSpPr>
          <p:sp>
            <p:nvSpPr>
              <p:cNvPr id="15" name="Freeform 15"/>
              <p:cNvSpPr/>
              <p:nvPr/>
            </p:nvSpPr>
            <p:spPr>
              <a:xfrm>
                <a:off x="0" y="0"/>
                <a:ext cx="848760" cy="419471"/>
              </a:xfrm>
              <a:custGeom>
                <a:avLst/>
                <a:gdLst/>
                <a:ahLst/>
                <a:cxnLst/>
                <a:rect l="l" t="t" r="r" b="b"/>
                <a:pathLst>
                  <a:path w="848760" h="419471">
                    <a:moveTo>
                      <a:pt x="424380" y="0"/>
                    </a:moveTo>
                    <a:cubicBezTo>
                      <a:pt x="190001" y="0"/>
                      <a:pt x="0" y="93902"/>
                      <a:pt x="0" y="209736"/>
                    </a:cubicBezTo>
                    <a:cubicBezTo>
                      <a:pt x="0" y="325569"/>
                      <a:pt x="190001" y="419471"/>
                      <a:pt x="424380" y="419471"/>
                    </a:cubicBezTo>
                    <a:cubicBezTo>
                      <a:pt x="658759" y="419471"/>
                      <a:pt x="848760" y="325569"/>
                      <a:pt x="848760" y="209736"/>
                    </a:cubicBezTo>
                    <a:cubicBezTo>
                      <a:pt x="848760" y="93902"/>
                      <a:pt x="658759" y="0"/>
                      <a:pt x="424380" y="0"/>
                    </a:cubicBezTo>
                    <a:close/>
                  </a:path>
                </a:pathLst>
              </a:custGeom>
              <a:solidFill>
                <a:srgbClr val="E85984"/>
              </a:solidFill>
            </p:spPr>
          </p:sp>
          <p:sp>
            <p:nvSpPr>
              <p:cNvPr id="16" name="TextBox 16"/>
              <p:cNvSpPr txBox="1"/>
              <p:nvPr/>
            </p:nvSpPr>
            <p:spPr>
              <a:xfrm>
                <a:off x="79571" y="10750"/>
                <a:ext cx="689618" cy="369395"/>
              </a:xfrm>
              <a:prstGeom prst="rect">
                <a:avLst/>
              </a:prstGeom>
            </p:spPr>
            <p:txBody>
              <a:bodyPr lIns="72851" tIns="72851" rIns="72851" bIns="72851" rtlCol="0" anchor="ctr"/>
              <a:lstStyle/>
              <a:p>
                <a:pPr algn="ctr">
                  <a:lnSpc>
                    <a:spcPts val="2059"/>
                  </a:lnSpc>
                </a:pPr>
                <a:endParaRPr/>
              </a:p>
            </p:txBody>
          </p:sp>
        </p:grpSp>
        <p:sp>
          <p:nvSpPr>
            <p:cNvPr id="17" name="TextBox 17"/>
            <p:cNvSpPr txBox="1"/>
            <p:nvPr/>
          </p:nvSpPr>
          <p:spPr>
            <a:xfrm>
              <a:off x="980576" y="1265682"/>
              <a:ext cx="5458821" cy="1135710"/>
            </a:xfrm>
            <a:prstGeom prst="rect">
              <a:avLst/>
            </a:prstGeom>
          </p:spPr>
          <p:txBody>
            <a:bodyPr lIns="0" tIns="0" rIns="0" bIns="0" rtlCol="0" anchor="t">
              <a:spAutoFit/>
            </a:bodyPr>
            <a:lstStyle/>
            <a:p>
              <a:pPr algn="ctr">
                <a:lnSpc>
                  <a:spcPts val="3328"/>
                </a:lnSpc>
              </a:pPr>
              <a:r>
                <a:rPr lang="en-US" sz="2844">
                  <a:solidFill>
                    <a:srgbClr val="FFFFFF"/>
                  </a:solidFill>
                  <a:latin typeface="Montserrat Classic"/>
                  <a:ea typeface="Montserrat Classic"/>
                  <a:cs typeface="Montserrat Classic"/>
                  <a:sym typeface="Montserrat Classic"/>
                </a:rPr>
                <a:t>2) Currently in the process of Legalizing</a:t>
              </a:r>
            </a:p>
          </p:txBody>
        </p:sp>
      </p:grpSp>
      <p:grpSp>
        <p:nvGrpSpPr>
          <p:cNvPr id="18" name="Group 18"/>
          <p:cNvGrpSpPr/>
          <p:nvPr/>
        </p:nvGrpSpPr>
        <p:grpSpPr>
          <a:xfrm>
            <a:off x="561516" y="3936524"/>
            <a:ext cx="5975925" cy="3572464"/>
            <a:chOff x="0" y="0"/>
            <a:chExt cx="7967900" cy="4763286"/>
          </a:xfrm>
        </p:grpSpPr>
        <p:grpSp>
          <p:nvGrpSpPr>
            <p:cNvPr id="19" name="Group 19"/>
            <p:cNvGrpSpPr/>
            <p:nvPr/>
          </p:nvGrpSpPr>
          <p:grpSpPr>
            <a:xfrm>
              <a:off x="0" y="0"/>
              <a:ext cx="7967900" cy="4763286"/>
              <a:chOff x="0" y="0"/>
              <a:chExt cx="816523" cy="488125"/>
            </a:xfrm>
          </p:grpSpPr>
          <p:sp>
            <p:nvSpPr>
              <p:cNvPr id="20" name="Freeform 20"/>
              <p:cNvSpPr/>
              <p:nvPr/>
            </p:nvSpPr>
            <p:spPr>
              <a:xfrm>
                <a:off x="0" y="0"/>
                <a:ext cx="816523" cy="488125"/>
              </a:xfrm>
              <a:custGeom>
                <a:avLst/>
                <a:gdLst/>
                <a:ahLst/>
                <a:cxnLst/>
                <a:rect l="l" t="t" r="r" b="b"/>
                <a:pathLst>
                  <a:path w="816523" h="488125">
                    <a:moveTo>
                      <a:pt x="408261" y="0"/>
                    </a:moveTo>
                    <a:cubicBezTo>
                      <a:pt x="182785" y="0"/>
                      <a:pt x="0" y="109271"/>
                      <a:pt x="0" y="244063"/>
                    </a:cubicBezTo>
                    <a:cubicBezTo>
                      <a:pt x="0" y="378855"/>
                      <a:pt x="182785" y="488125"/>
                      <a:pt x="408261" y="488125"/>
                    </a:cubicBezTo>
                    <a:cubicBezTo>
                      <a:pt x="633738" y="488125"/>
                      <a:pt x="816523" y="378855"/>
                      <a:pt x="816523" y="244063"/>
                    </a:cubicBezTo>
                    <a:cubicBezTo>
                      <a:pt x="816523" y="109271"/>
                      <a:pt x="633738" y="0"/>
                      <a:pt x="408261" y="0"/>
                    </a:cubicBezTo>
                    <a:close/>
                  </a:path>
                </a:pathLst>
              </a:custGeom>
              <a:solidFill>
                <a:srgbClr val="611BB8"/>
              </a:solidFill>
            </p:spPr>
          </p:sp>
          <p:sp>
            <p:nvSpPr>
              <p:cNvPr id="21" name="TextBox 21"/>
              <p:cNvSpPr txBox="1"/>
              <p:nvPr/>
            </p:nvSpPr>
            <p:spPr>
              <a:xfrm>
                <a:off x="76549" y="17187"/>
                <a:ext cx="663425" cy="425177"/>
              </a:xfrm>
              <a:prstGeom prst="rect">
                <a:avLst/>
              </a:prstGeom>
            </p:spPr>
            <p:txBody>
              <a:bodyPr lIns="72851" tIns="72851" rIns="72851" bIns="72851" rtlCol="0" anchor="ctr"/>
              <a:lstStyle/>
              <a:p>
                <a:pPr algn="ctr">
                  <a:lnSpc>
                    <a:spcPts val="2059"/>
                  </a:lnSpc>
                </a:pPr>
                <a:endParaRPr/>
              </a:p>
            </p:txBody>
          </p:sp>
        </p:grpSp>
        <p:sp>
          <p:nvSpPr>
            <p:cNvPr id="22" name="TextBox 22"/>
            <p:cNvSpPr txBox="1"/>
            <p:nvPr/>
          </p:nvSpPr>
          <p:spPr>
            <a:xfrm>
              <a:off x="847523" y="967329"/>
              <a:ext cx="6036681" cy="1299586"/>
            </a:xfrm>
            <a:prstGeom prst="rect">
              <a:avLst/>
            </a:prstGeom>
          </p:spPr>
          <p:txBody>
            <a:bodyPr lIns="0" tIns="0" rIns="0" bIns="0" rtlCol="0" anchor="t">
              <a:spAutoFit/>
            </a:bodyPr>
            <a:lstStyle/>
            <a:p>
              <a:pPr algn="ctr">
                <a:lnSpc>
                  <a:spcPts val="3816"/>
                </a:lnSpc>
              </a:pPr>
              <a:r>
                <a:rPr lang="en-US" sz="3262">
                  <a:solidFill>
                    <a:srgbClr val="FFFFFF"/>
                  </a:solidFill>
                  <a:latin typeface="Montserrat Classic"/>
                  <a:ea typeface="Montserrat Classic"/>
                  <a:cs typeface="Montserrat Classic"/>
                  <a:sym typeface="Montserrat Classic"/>
                </a:rPr>
                <a:t>4) Entered with legal status but overstayed</a:t>
              </a:r>
            </a:p>
          </p:txBody>
        </p:sp>
        <p:sp>
          <p:nvSpPr>
            <p:cNvPr id="23" name="TextBox 23"/>
            <p:cNvSpPr txBox="1"/>
            <p:nvPr/>
          </p:nvSpPr>
          <p:spPr>
            <a:xfrm>
              <a:off x="2017291" y="2758495"/>
              <a:ext cx="3697146" cy="835805"/>
            </a:xfrm>
            <a:prstGeom prst="rect">
              <a:avLst/>
            </a:prstGeom>
          </p:spPr>
          <p:txBody>
            <a:bodyPr lIns="0" tIns="0" rIns="0" bIns="0" rtlCol="0" anchor="t">
              <a:spAutoFit/>
            </a:bodyPr>
            <a:lstStyle/>
            <a:p>
              <a:pPr algn="ctr">
                <a:lnSpc>
                  <a:spcPts val="2557"/>
                </a:lnSpc>
                <a:spcBef>
                  <a:spcPct val="0"/>
                </a:spcBef>
              </a:pPr>
              <a:r>
                <a:rPr lang="en-US" sz="1894" spc="227">
                  <a:solidFill>
                    <a:srgbClr val="FFED00"/>
                  </a:solidFill>
                  <a:latin typeface="Bobby Jones"/>
                  <a:ea typeface="Bobby Jones"/>
                  <a:cs typeface="Bobby Jones"/>
                  <a:sym typeface="Bobby Jones"/>
                </a:rPr>
                <a:t>WITHOUT AUTHORIZATION</a:t>
              </a:r>
            </a:p>
          </p:txBody>
        </p:sp>
      </p:grpSp>
      <p:grpSp>
        <p:nvGrpSpPr>
          <p:cNvPr id="24" name="Group 24"/>
          <p:cNvGrpSpPr/>
          <p:nvPr/>
        </p:nvGrpSpPr>
        <p:grpSpPr>
          <a:xfrm>
            <a:off x="6207228" y="1570000"/>
            <a:ext cx="5760485" cy="3111006"/>
            <a:chOff x="0" y="0"/>
            <a:chExt cx="857864" cy="463298"/>
          </a:xfrm>
        </p:grpSpPr>
        <p:sp>
          <p:nvSpPr>
            <p:cNvPr id="25" name="Freeform 25"/>
            <p:cNvSpPr/>
            <p:nvPr/>
          </p:nvSpPr>
          <p:spPr>
            <a:xfrm>
              <a:off x="0" y="0"/>
              <a:ext cx="857864" cy="463298"/>
            </a:xfrm>
            <a:custGeom>
              <a:avLst/>
              <a:gdLst/>
              <a:ahLst/>
              <a:cxnLst/>
              <a:rect l="l" t="t" r="r" b="b"/>
              <a:pathLst>
                <a:path w="857864" h="463298">
                  <a:moveTo>
                    <a:pt x="428932" y="0"/>
                  </a:moveTo>
                  <a:cubicBezTo>
                    <a:pt x="192039" y="0"/>
                    <a:pt x="0" y="103713"/>
                    <a:pt x="0" y="231649"/>
                  </a:cubicBezTo>
                  <a:cubicBezTo>
                    <a:pt x="0" y="359585"/>
                    <a:pt x="192039" y="463298"/>
                    <a:pt x="428932" y="463298"/>
                  </a:cubicBezTo>
                  <a:cubicBezTo>
                    <a:pt x="665824" y="463298"/>
                    <a:pt x="857864" y="359585"/>
                    <a:pt x="857864" y="231649"/>
                  </a:cubicBezTo>
                  <a:cubicBezTo>
                    <a:pt x="857864" y="103713"/>
                    <a:pt x="665824" y="0"/>
                    <a:pt x="428932" y="0"/>
                  </a:cubicBezTo>
                  <a:close/>
                </a:path>
              </a:pathLst>
            </a:custGeom>
            <a:solidFill>
              <a:srgbClr val="009688"/>
            </a:solidFill>
          </p:spPr>
        </p:sp>
        <p:sp>
          <p:nvSpPr>
            <p:cNvPr id="26" name="TextBox 26"/>
            <p:cNvSpPr txBox="1"/>
            <p:nvPr/>
          </p:nvSpPr>
          <p:spPr>
            <a:xfrm>
              <a:off x="80425" y="14859"/>
              <a:ext cx="697014" cy="405004"/>
            </a:xfrm>
            <a:prstGeom prst="rect">
              <a:avLst/>
            </a:prstGeom>
          </p:spPr>
          <p:txBody>
            <a:bodyPr lIns="70339" tIns="70339" rIns="70339" bIns="70339" rtlCol="0" anchor="ctr"/>
            <a:lstStyle/>
            <a:p>
              <a:pPr algn="ctr">
                <a:lnSpc>
                  <a:spcPts val="2059"/>
                </a:lnSpc>
              </a:pPr>
              <a:endParaRPr/>
            </a:p>
          </p:txBody>
        </p:sp>
      </p:grpSp>
      <p:sp>
        <p:nvSpPr>
          <p:cNvPr id="27" name="TextBox 27"/>
          <p:cNvSpPr txBox="1"/>
          <p:nvPr/>
        </p:nvSpPr>
        <p:spPr>
          <a:xfrm>
            <a:off x="7072673" y="2149525"/>
            <a:ext cx="4029594" cy="828834"/>
          </a:xfrm>
          <a:prstGeom prst="rect">
            <a:avLst/>
          </a:prstGeom>
        </p:spPr>
        <p:txBody>
          <a:bodyPr lIns="0" tIns="0" rIns="0" bIns="0" rtlCol="0" anchor="t">
            <a:spAutoFit/>
          </a:bodyPr>
          <a:lstStyle/>
          <a:p>
            <a:pPr algn="ctr">
              <a:lnSpc>
                <a:spcPts val="3275"/>
              </a:lnSpc>
            </a:pPr>
            <a:r>
              <a:rPr lang="en-US" sz="2799">
                <a:solidFill>
                  <a:srgbClr val="FFFFFF"/>
                </a:solidFill>
                <a:latin typeface="Montserrat Classic"/>
                <a:ea typeface="Montserrat Classic"/>
                <a:cs typeface="Montserrat Classic"/>
                <a:sym typeface="Montserrat Classic"/>
              </a:rPr>
              <a:t>1) Entered without Inspection</a:t>
            </a:r>
          </a:p>
        </p:txBody>
      </p:sp>
      <p:sp>
        <p:nvSpPr>
          <p:cNvPr id="28" name="TextBox 28"/>
          <p:cNvSpPr txBox="1"/>
          <p:nvPr/>
        </p:nvSpPr>
        <p:spPr>
          <a:xfrm>
            <a:off x="6861085" y="3134209"/>
            <a:ext cx="4565831" cy="574522"/>
          </a:xfrm>
          <a:prstGeom prst="rect">
            <a:avLst/>
          </a:prstGeom>
        </p:spPr>
        <p:txBody>
          <a:bodyPr lIns="0" tIns="0" rIns="0" bIns="0" rtlCol="0" anchor="t">
            <a:spAutoFit/>
          </a:bodyPr>
          <a:lstStyle/>
          <a:p>
            <a:pPr algn="ctr">
              <a:lnSpc>
                <a:spcPts val="2346"/>
              </a:lnSpc>
            </a:pPr>
            <a:r>
              <a:rPr lang="en-US" sz="1737" spc="208">
                <a:solidFill>
                  <a:srgbClr val="000000"/>
                </a:solidFill>
                <a:latin typeface="Bobby Jones"/>
                <a:ea typeface="Bobby Jones"/>
                <a:cs typeface="Bobby Jones"/>
                <a:sym typeface="Bobby Jones"/>
              </a:rPr>
              <a:t>CROSSING THE BORDER WITHOUT</a:t>
            </a:r>
          </a:p>
          <a:p>
            <a:pPr algn="ctr">
              <a:lnSpc>
                <a:spcPts val="2346"/>
              </a:lnSpc>
              <a:spcBef>
                <a:spcPct val="0"/>
              </a:spcBef>
            </a:pPr>
            <a:r>
              <a:rPr lang="en-US" sz="1737" spc="208">
                <a:solidFill>
                  <a:srgbClr val="000000"/>
                </a:solidFill>
                <a:latin typeface="Bobby Jones"/>
                <a:ea typeface="Bobby Jones"/>
                <a:cs typeface="Bobby Jones"/>
                <a:sym typeface="Bobby Jones"/>
              </a:rPr>
              <a:t>INSPECTION AT AN OFFICIAL CHECKPOINT</a:t>
            </a:r>
          </a:p>
        </p:txBody>
      </p:sp>
      <p:grpSp>
        <p:nvGrpSpPr>
          <p:cNvPr id="29" name="Group 29"/>
          <p:cNvGrpSpPr/>
          <p:nvPr/>
        </p:nvGrpSpPr>
        <p:grpSpPr>
          <a:xfrm>
            <a:off x="6207228" y="4243557"/>
            <a:ext cx="6197903" cy="3105054"/>
            <a:chOff x="0" y="0"/>
            <a:chExt cx="937973" cy="469910"/>
          </a:xfrm>
        </p:grpSpPr>
        <p:sp>
          <p:nvSpPr>
            <p:cNvPr id="30" name="Freeform 30"/>
            <p:cNvSpPr/>
            <p:nvPr/>
          </p:nvSpPr>
          <p:spPr>
            <a:xfrm>
              <a:off x="0" y="0"/>
              <a:ext cx="937973" cy="469910"/>
            </a:xfrm>
            <a:custGeom>
              <a:avLst/>
              <a:gdLst/>
              <a:ahLst/>
              <a:cxnLst/>
              <a:rect l="l" t="t" r="r" b="b"/>
              <a:pathLst>
                <a:path w="937973" h="469910">
                  <a:moveTo>
                    <a:pt x="468987" y="0"/>
                  </a:moveTo>
                  <a:cubicBezTo>
                    <a:pt x="209973" y="0"/>
                    <a:pt x="0" y="105193"/>
                    <a:pt x="0" y="234955"/>
                  </a:cubicBezTo>
                  <a:cubicBezTo>
                    <a:pt x="0" y="364717"/>
                    <a:pt x="209973" y="469910"/>
                    <a:pt x="468987" y="469910"/>
                  </a:cubicBezTo>
                  <a:cubicBezTo>
                    <a:pt x="728001" y="469910"/>
                    <a:pt x="937973" y="364717"/>
                    <a:pt x="937973" y="234955"/>
                  </a:cubicBezTo>
                  <a:cubicBezTo>
                    <a:pt x="937973" y="105193"/>
                    <a:pt x="728001" y="0"/>
                    <a:pt x="468987" y="0"/>
                  </a:cubicBezTo>
                  <a:close/>
                </a:path>
              </a:pathLst>
            </a:custGeom>
            <a:solidFill>
              <a:srgbClr val="2C74AF"/>
            </a:solidFill>
          </p:spPr>
        </p:sp>
        <p:sp>
          <p:nvSpPr>
            <p:cNvPr id="31" name="TextBox 31"/>
            <p:cNvSpPr txBox="1"/>
            <p:nvPr/>
          </p:nvSpPr>
          <p:spPr>
            <a:xfrm>
              <a:off x="87935" y="15479"/>
              <a:ext cx="762103" cy="410377"/>
            </a:xfrm>
            <a:prstGeom prst="rect">
              <a:avLst/>
            </a:prstGeom>
          </p:spPr>
          <p:txBody>
            <a:bodyPr lIns="79661" tIns="79661" rIns="79661" bIns="79661" rtlCol="0" anchor="ctr"/>
            <a:lstStyle/>
            <a:p>
              <a:pPr algn="ctr">
                <a:lnSpc>
                  <a:spcPts val="2059"/>
                </a:lnSpc>
              </a:pPr>
              <a:endParaRPr/>
            </a:p>
          </p:txBody>
        </p:sp>
      </p:grpSp>
      <p:sp>
        <p:nvSpPr>
          <p:cNvPr id="32" name="TextBox 32"/>
          <p:cNvSpPr txBox="1"/>
          <p:nvPr/>
        </p:nvSpPr>
        <p:spPr>
          <a:xfrm>
            <a:off x="6870040" y="4814462"/>
            <a:ext cx="4563583" cy="1129904"/>
          </a:xfrm>
          <a:prstGeom prst="rect">
            <a:avLst/>
          </a:prstGeom>
        </p:spPr>
        <p:txBody>
          <a:bodyPr lIns="0" tIns="0" rIns="0" bIns="0" rtlCol="0" anchor="t">
            <a:spAutoFit/>
          </a:bodyPr>
          <a:lstStyle/>
          <a:p>
            <a:pPr algn="ctr">
              <a:lnSpc>
                <a:spcPts val="4477"/>
              </a:lnSpc>
            </a:pPr>
            <a:r>
              <a:rPr lang="en-US" sz="3827">
                <a:solidFill>
                  <a:srgbClr val="FFFFFF"/>
                </a:solidFill>
                <a:latin typeface="Montserrat Classic"/>
                <a:ea typeface="Montserrat Classic"/>
                <a:cs typeface="Montserrat Classic"/>
                <a:sym typeface="Montserrat Classic"/>
              </a:rPr>
              <a:t>5) Vulnerable Immigrants</a:t>
            </a:r>
          </a:p>
        </p:txBody>
      </p:sp>
      <p:sp>
        <p:nvSpPr>
          <p:cNvPr id="33" name="TextBox 33"/>
          <p:cNvSpPr txBox="1"/>
          <p:nvPr/>
        </p:nvSpPr>
        <p:spPr>
          <a:xfrm>
            <a:off x="6940394" y="6085477"/>
            <a:ext cx="4801924" cy="657657"/>
          </a:xfrm>
          <a:prstGeom prst="rect">
            <a:avLst/>
          </a:prstGeom>
        </p:spPr>
        <p:txBody>
          <a:bodyPr lIns="0" tIns="0" rIns="0" bIns="0" rtlCol="0" anchor="t">
            <a:spAutoFit/>
          </a:bodyPr>
          <a:lstStyle/>
          <a:p>
            <a:pPr algn="ctr">
              <a:lnSpc>
                <a:spcPts val="2657"/>
              </a:lnSpc>
              <a:spcBef>
                <a:spcPct val="0"/>
              </a:spcBef>
            </a:pPr>
            <a:r>
              <a:rPr lang="en-US" sz="1968" spc="236">
                <a:solidFill>
                  <a:srgbClr val="FFED00"/>
                </a:solidFill>
                <a:latin typeface="Bobby Jones"/>
                <a:ea typeface="Bobby Jones"/>
                <a:cs typeface="Bobby Jones"/>
                <a:sym typeface="Bobby Jones"/>
              </a:rPr>
              <a:t>(E.G. POLICY SHIFT, LIMBO, LACK OF FUNDS)</a:t>
            </a:r>
          </a:p>
        </p:txBody>
      </p:sp>
      <p:sp>
        <p:nvSpPr>
          <p:cNvPr id="34" name="TextBox 34"/>
          <p:cNvSpPr txBox="1"/>
          <p:nvPr/>
        </p:nvSpPr>
        <p:spPr>
          <a:xfrm>
            <a:off x="12592019" y="5153025"/>
            <a:ext cx="4472093" cy="1380186"/>
          </a:xfrm>
          <a:prstGeom prst="rect">
            <a:avLst/>
          </a:prstGeom>
        </p:spPr>
        <p:txBody>
          <a:bodyPr lIns="0" tIns="0" rIns="0" bIns="0" rtlCol="0" anchor="t">
            <a:spAutoFit/>
          </a:bodyPr>
          <a:lstStyle/>
          <a:p>
            <a:pPr algn="ctr">
              <a:lnSpc>
                <a:spcPts val="3635"/>
              </a:lnSpc>
            </a:pPr>
            <a:r>
              <a:rPr lang="en-US" sz="3107">
                <a:solidFill>
                  <a:srgbClr val="FFFFFF"/>
                </a:solidFill>
                <a:latin typeface="Montserrat Classic"/>
                <a:ea typeface="Montserrat Classic"/>
                <a:cs typeface="Montserrat Classic"/>
                <a:sym typeface="Montserrat Classic"/>
              </a:rPr>
              <a:t>3) Deferred Action for Childhood Arrivals (DACA)</a:t>
            </a:r>
          </a:p>
        </p:txBody>
      </p:sp>
      <p:sp>
        <p:nvSpPr>
          <p:cNvPr id="35" name="TextBox 35"/>
          <p:cNvSpPr txBox="1"/>
          <p:nvPr/>
        </p:nvSpPr>
        <p:spPr>
          <a:xfrm>
            <a:off x="13620674" y="6727988"/>
            <a:ext cx="2414784" cy="327963"/>
          </a:xfrm>
          <a:prstGeom prst="rect">
            <a:avLst/>
          </a:prstGeom>
        </p:spPr>
        <p:txBody>
          <a:bodyPr lIns="0" tIns="0" rIns="0" bIns="0" rtlCol="0" anchor="t">
            <a:spAutoFit/>
          </a:bodyPr>
          <a:lstStyle/>
          <a:p>
            <a:pPr algn="ctr">
              <a:lnSpc>
                <a:spcPts val="2603"/>
              </a:lnSpc>
              <a:spcBef>
                <a:spcPct val="0"/>
              </a:spcBef>
            </a:pPr>
            <a:r>
              <a:rPr lang="en-US" sz="1928" spc="231">
                <a:solidFill>
                  <a:srgbClr val="000000"/>
                </a:solidFill>
                <a:latin typeface="Bobby Jones"/>
                <a:ea typeface="Bobby Jones"/>
                <a:cs typeface="Bobby Jones"/>
                <a:sym typeface="Bobby Jones"/>
              </a:rPr>
              <a:t>EXECTUITIVE ORDER</a:t>
            </a:r>
          </a:p>
        </p:txBody>
      </p:sp>
      <p:sp>
        <p:nvSpPr>
          <p:cNvPr id="36" name="TextBox 36"/>
          <p:cNvSpPr txBox="1"/>
          <p:nvPr/>
        </p:nvSpPr>
        <p:spPr>
          <a:xfrm>
            <a:off x="1161228" y="397887"/>
            <a:ext cx="16230600" cy="977646"/>
          </a:xfrm>
          <a:prstGeom prst="rect">
            <a:avLst/>
          </a:prstGeom>
        </p:spPr>
        <p:txBody>
          <a:bodyPr lIns="0" tIns="0" rIns="0" bIns="0" rtlCol="0" anchor="t">
            <a:spAutoFit/>
          </a:bodyPr>
          <a:lstStyle/>
          <a:p>
            <a:pPr algn="l">
              <a:lnSpc>
                <a:spcPts val="7722"/>
              </a:lnSpc>
            </a:pPr>
            <a:r>
              <a:rPr lang="en-US" sz="6600" b="1">
                <a:solidFill>
                  <a:srgbClr val="002D62"/>
                </a:solidFill>
                <a:latin typeface="Aileron Bold"/>
                <a:ea typeface="Aileron Bold"/>
                <a:cs typeface="Aileron Bold"/>
                <a:sym typeface="Aileron Bold"/>
              </a:rPr>
              <a:t>Understanding Undocumented Students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D1C0"/>
        </a:solidFill>
        <a:effectLst/>
      </p:bgPr>
    </p:bg>
    <p:spTree>
      <p:nvGrpSpPr>
        <p:cNvPr id="1" name=""/>
        <p:cNvGrpSpPr/>
        <p:nvPr/>
      </p:nvGrpSpPr>
      <p:grpSpPr>
        <a:xfrm>
          <a:off x="0" y="0"/>
          <a:ext cx="0" cy="0"/>
          <a:chOff x="0" y="0"/>
          <a:chExt cx="0" cy="0"/>
        </a:xfrm>
      </p:grpSpPr>
      <p:grpSp>
        <p:nvGrpSpPr>
          <p:cNvPr id="2" name="Group 2"/>
          <p:cNvGrpSpPr/>
          <p:nvPr/>
        </p:nvGrpSpPr>
        <p:grpSpPr>
          <a:xfrm>
            <a:off x="369711" y="1800204"/>
            <a:ext cx="17533450" cy="8154019"/>
            <a:chOff x="0" y="0"/>
            <a:chExt cx="4617863" cy="2147560"/>
          </a:xfrm>
        </p:grpSpPr>
        <p:sp>
          <p:nvSpPr>
            <p:cNvPr id="3" name="Freeform 3"/>
            <p:cNvSpPr/>
            <p:nvPr/>
          </p:nvSpPr>
          <p:spPr>
            <a:xfrm>
              <a:off x="0" y="0"/>
              <a:ext cx="4617863" cy="2147560"/>
            </a:xfrm>
            <a:custGeom>
              <a:avLst/>
              <a:gdLst/>
              <a:ahLst/>
              <a:cxnLst/>
              <a:rect l="l" t="t" r="r" b="b"/>
              <a:pathLst>
                <a:path w="4617863" h="2147560">
                  <a:moveTo>
                    <a:pt x="22519" y="0"/>
                  </a:moveTo>
                  <a:lnTo>
                    <a:pt x="4595344" y="0"/>
                  </a:lnTo>
                  <a:cubicBezTo>
                    <a:pt x="4601317" y="0"/>
                    <a:pt x="4607045" y="2373"/>
                    <a:pt x="4611268" y="6596"/>
                  </a:cubicBezTo>
                  <a:cubicBezTo>
                    <a:pt x="4615491" y="10819"/>
                    <a:pt x="4617863" y="16547"/>
                    <a:pt x="4617863" y="22519"/>
                  </a:cubicBezTo>
                  <a:lnTo>
                    <a:pt x="4617863" y="2125041"/>
                  </a:lnTo>
                  <a:cubicBezTo>
                    <a:pt x="4617863" y="2131014"/>
                    <a:pt x="4615491" y="2136741"/>
                    <a:pt x="4611268" y="2140965"/>
                  </a:cubicBezTo>
                  <a:cubicBezTo>
                    <a:pt x="4607045" y="2145188"/>
                    <a:pt x="4601317" y="2147560"/>
                    <a:pt x="4595344" y="2147560"/>
                  </a:cubicBezTo>
                  <a:lnTo>
                    <a:pt x="22519" y="2147560"/>
                  </a:lnTo>
                  <a:cubicBezTo>
                    <a:pt x="16547" y="2147560"/>
                    <a:pt x="10819" y="2145188"/>
                    <a:pt x="6596" y="2140965"/>
                  </a:cubicBezTo>
                  <a:cubicBezTo>
                    <a:pt x="2373" y="2136741"/>
                    <a:pt x="0" y="2131014"/>
                    <a:pt x="0" y="2125041"/>
                  </a:cubicBezTo>
                  <a:lnTo>
                    <a:pt x="0" y="22519"/>
                  </a:lnTo>
                  <a:cubicBezTo>
                    <a:pt x="0" y="16547"/>
                    <a:pt x="2373" y="10819"/>
                    <a:pt x="6596" y="6596"/>
                  </a:cubicBezTo>
                  <a:cubicBezTo>
                    <a:pt x="10819" y="2373"/>
                    <a:pt x="16547" y="0"/>
                    <a:pt x="22519" y="0"/>
                  </a:cubicBezTo>
                  <a:close/>
                </a:path>
              </a:pathLst>
            </a:custGeom>
            <a:solidFill>
              <a:srgbClr val="FFFFFF"/>
            </a:solidFill>
          </p:spPr>
        </p:sp>
        <p:sp>
          <p:nvSpPr>
            <p:cNvPr id="4" name="TextBox 4"/>
            <p:cNvSpPr txBox="1"/>
            <p:nvPr/>
          </p:nvSpPr>
          <p:spPr>
            <a:xfrm>
              <a:off x="0" y="-28575"/>
              <a:ext cx="4617863" cy="2176135"/>
            </a:xfrm>
            <a:prstGeom prst="rect">
              <a:avLst/>
            </a:prstGeom>
          </p:spPr>
          <p:txBody>
            <a:bodyPr lIns="50800" tIns="50800" rIns="50800" bIns="50800" rtlCol="0" anchor="ctr"/>
            <a:lstStyle/>
            <a:p>
              <a:pPr algn="ctr">
                <a:lnSpc>
                  <a:spcPts val="2059"/>
                </a:lnSpc>
              </a:pPr>
              <a:endParaRPr/>
            </a:p>
          </p:txBody>
        </p:sp>
      </p:grpSp>
      <p:sp>
        <p:nvSpPr>
          <p:cNvPr id="5" name="TextBox 5"/>
          <p:cNvSpPr txBox="1"/>
          <p:nvPr/>
        </p:nvSpPr>
        <p:spPr>
          <a:xfrm>
            <a:off x="1161228" y="397887"/>
            <a:ext cx="16230600" cy="977646"/>
          </a:xfrm>
          <a:prstGeom prst="rect">
            <a:avLst/>
          </a:prstGeom>
        </p:spPr>
        <p:txBody>
          <a:bodyPr lIns="0" tIns="0" rIns="0" bIns="0" rtlCol="0" anchor="t">
            <a:spAutoFit/>
          </a:bodyPr>
          <a:lstStyle/>
          <a:p>
            <a:pPr algn="l">
              <a:lnSpc>
                <a:spcPts val="7722"/>
              </a:lnSpc>
            </a:pPr>
            <a:r>
              <a:rPr lang="en-US" sz="6600" b="1">
                <a:solidFill>
                  <a:srgbClr val="002D62"/>
                </a:solidFill>
                <a:latin typeface="Aileron Bold"/>
                <a:ea typeface="Aileron Bold"/>
                <a:cs typeface="Aileron Bold"/>
                <a:sym typeface="Aileron Bold"/>
              </a:rPr>
              <a:t>Immigration Status Survivors of Trauma</a:t>
            </a:r>
          </a:p>
        </p:txBody>
      </p:sp>
      <p:sp>
        <p:nvSpPr>
          <p:cNvPr id="6" name="TextBox 6"/>
          <p:cNvSpPr txBox="1"/>
          <p:nvPr/>
        </p:nvSpPr>
        <p:spPr>
          <a:xfrm>
            <a:off x="847163" y="2295337"/>
            <a:ext cx="7360933" cy="2199322"/>
          </a:xfrm>
          <a:prstGeom prst="rect">
            <a:avLst/>
          </a:prstGeom>
        </p:spPr>
        <p:txBody>
          <a:bodyPr lIns="0" tIns="0" rIns="0" bIns="0" rtlCol="0" anchor="t">
            <a:spAutoFit/>
          </a:bodyPr>
          <a:lstStyle/>
          <a:p>
            <a:pPr algn="l">
              <a:lnSpc>
                <a:spcPts val="2924"/>
              </a:lnSpc>
            </a:pPr>
            <a:r>
              <a:rPr lang="en-US" sz="2499" b="1" u="sng">
                <a:solidFill>
                  <a:srgbClr val="002D62"/>
                </a:solidFill>
                <a:latin typeface="Montserrat Bold"/>
                <a:ea typeface="Montserrat Bold"/>
                <a:cs typeface="Montserrat Bold"/>
                <a:sym typeface="Montserrat Bold"/>
              </a:rPr>
              <a:t>Asylum:</a:t>
            </a:r>
            <a:r>
              <a:rPr lang="en-US" sz="2499" b="1">
                <a:solidFill>
                  <a:srgbClr val="002D62"/>
                </a:solidFill>
                <a:latin typeface="Montserrat Bold"/>
                <a:ea typeface="Montserrat Bold"/>
                <a:cs typeface="Montserrat Bold"/>
                <a:sym typeface="Montserrat Bold"/>
              </a:rPr>
              <a:t> protects people fleeing persecution in their country of origin. </a:t>
            </a:r>
          </a:p>
          <a:p>
            <a:pPr algn="l">
              <a:lnSpc>
                <a:spcPts val="2340"/>
              </a:lnSpc>
            </a:pPr>
            <a:endParaRPr lang="en-US" sz="2499" b="1">
              <a:solidFill>
                <a:srgbClr val="002D62"/>
              </a:solidFill>
              <a:latin typeface="Montserrat Bold"/>
              <a:ea typeface="Montserrat Bold"/>
              <a:cs typeface="Montserrat Bold"/>
              <a:sym typeface="Montserrat Bold"/>
            </a:endParaRPr>
          </a:p>
          <a:p>
            <a:pPr marL="431801" lvl="1" indent="-215900" algn="l">
              <a:lnSpc>
                <a:spcPts val="2340"/>
              </a:lnSpc>
              <a:buFont typeface="Arial"/>
              <a:buChar char="•"/>
            </a:pPr>
            <a:r>
              <a:rPr lang="en-US" sz="2000">
                <a:solidFill>
                  <a:srgbClr val="002D62"/>
                </a:solidFill>
                <a:latin typeface="Montserrat"/>
                <a:ea typeface="Montserrat"/>
                <a:cs typeface="Montserrat"/>
                <a:sym typeface="Montserrat"/>
              </a:rPr>
              <a:t>To qualify, you must have a fear of persecution based on political opinion, religion, race, nationality, or affiliation with a particular social group</a:t>
            </a:r>
          </a:p>
          <a:p>
            <a:pPr algn="l">
              <a:lnSpc>
                <a:spcPts val="2340"/>
              </a:lnSpc>
            </a:pPr>
            <a:endParaRPr lang="en-US" sz="2000">
              <a:solidFill>
                <a:srgbClr val="002D62"/>
              </a:solidFill>
              <a:latin typeface="Montserrat"/>
              <a:ea typeface="Montserrat"/>
              <a:cs typeface="Montserrat"/>
              <a:sym typeface="Montserrat"/>
            </a:endParaRPr>
          </a:p>
        </p:txBody>
      </p:sp>
      <p:sp>
        <p:nvSpPr>
          <p:cNvPr id="7" name="TextBox 7"/>
          <p:cNvSpPr txBox="1"/>
          <p:nvPr/>
        </p:nvSpPr>
        <p:spPr>
          <a:xfrm>
            <a:off x="9716830" y="2207707"/>
            <a:ext cx="7360933" cy="2265997"/>
          </a:xfrm>
          <a:prstGeom prst="rect">
            <a:avLst/>
          </a:prstGeom>
        </p:spPr>
        <p:txBody>
          <a:bodyPr lIns="0" tIns="0" rIns="0" bIns="0" rtlCol="0" anchor="t">
            <a:spAutoFit/>
          </a:bodyPr>
          <a:lstStyle/>
          <a:p>
            <a:pPr algn="l">
              <a:lnSpc>
                <a:spcPts val="2924"/>
              </a:lnSpc>
            </a:pPr>
            <a:r>
              <a:rPr lang="en-US" sz="2499" b="1" u="sng">
                <a:solidFill>
                  <a:srgbClr val="002D62"/>
                </a:solidFill>
                <a:latin typeface="Montserrat Bold"/>
                <a:ea typeface="Montserrat Bold"/>
                <a:cs typeface="Montserrat Bold"/>
                <a:sym typeface="Montserrat Bold"/>
              </a:rPr>
              <a:t>Special Immigrant Juvenile Status (SIJS</a:t>
            </a:r>
            <a:r>
              <a:rPr lang="en-US" sz="2499" b="1">
                <a:solidFill>
                  <a:srgbClr val="002D62"/>
                </a:solidFill>
                <a:latin typeface="Montserrat Bold"/>
                <a:ea typeface="Montserrat Bold"/>
                <a:cs typeface="Montserrat Bold"/>
                <a:sym typeface="Montserrat Bold"/>
              </a:rPr>
              <a:t>)​:  protects minors who are abandoned, abused, or neglected by at least one parent.</a:t>
            </a:r>
          </a:p>
          <a:p>
            <a:pPr algn="l">
              <a:lnSpc>
                <a:spcPts val="2340"/>
              </a:lnSpc>
            </a:pPr>
            <a:endParaRPr lang="en-US" sz="2499" b="1">
              <a:solidFill>
                <a:srgbClr val="002D62"/>
              </a:solidFill>
              <a:latin typeface="Montserrat Bold"/>
              <a:ea typeface="Montserrat Bold"/>
              <a:cs typeface="Montserrat Bold"/>
              <a:sym typeface="Montserrat Bold"/>
            </a:endParaRPr>
          </a:p>
          <a:p>
            <a:pPr marL="431801" lvl="1" indent="-215900" algn="l">
              <a:lnSpc>
                <a:spcPts val="2340"/>
              </a:lnSpc>
              <a:buFont typeface="Arial"/>
              <a:buChar char="•"/>
            </a:pPr>
            <a:r>
              <a:rPr lang="en-US" sz="2000">
                <a:solidFill>
                  <a:srgbClr val="002D62"/>
                </a:solidFill>
                <a:latin typeface="Montserrat"/>
                <a:ea typeface="Montserrat"/>
                <a:cs typeface="Montserrat"/>
                <a:sym typeface="Montserrat"/>
              </a:rPr>
              <a:t>To qualify, you must be unmarried and under the age of 18 (21 in some states)</a:t>
            </a:r>
          </a:p>
          <a:p>
            <a:pPr algn="l">
              <a:lnSpc>
                <a:spcPts val="2340"/>
              </a:lnSpc>
            </a:pPr>
            <a:endParaRPr lang="en-US" sz="2000">
              <a:solidFill>
                <a:srgbClr val="002D62"/>
              </a:solidFill>
              <a:latin typeface="Montserrat"/>
              <a:ea typeface="Montserrat"/>
              <a:cs typeface="Montserrat"/>
              <a:sym typeface="Montserrat"/>
            </a:endParaRPr>
          </a:p>
        </p:txBody>
      </p:sp>
      <p:sp>
        <p:nvSpPr>
          <p:cNvPr id="8" name="TextBox 8"/>
          <p:cNvSpPr txBox="1"/>
          <p:nvPr/>
        </p:nvSpPr>
        <p:spPr>
          <a:xfrm>
            <a:off x="847163" y="4304160"/>
            <a:ext cx="7360933" cy="2758440"/>
          </a:xfrm>
          <a:prstGeom prst="rect">
            <a:avLst/>
          </a:prstGeom>
        </p:spPr>
        <p:txBody>
          <a:bodyPr lIns="0" tIns="0" rIns="0" bIns="0" rtlCol="0" anchor="t">
            <a:spAutoFit/>
          </a:bodyPr>
          <a:lstStyle/>
          <a:p>
            <a:pPr algn="l">
              <a:lnSpc>
                <a:spcPts val="1889"/>
              </a:lnSpc>
            </a:pPr>
            <a:endParaRPr/>
          </a:p>
          <a:p>
            <a:pPr algn="l">
              <a:lnSpc>
                <a:spcPts val="2924"/>
              </a:lnSpc>
            </a:pPr>
            <a:r>
              <a:rPr lang="en-US" sz="2499" b="1" u="sng">
                <a:solidFill>
                  <a:srgbClr val="002D62"/>
                </a:solidFill>
                <a:latin typeface="Montserrat Bold"/>
                <a:ea typeface="Montserrat Bold"/>
                <a:cs typeface="Montserrat Bold"/>
                <a:sym typeface="Montserrat Bold"/>
                <a:hlinkClick r:id="rId2" tooltip="https://immigrantsrising.org/resource/glossary-of-common-legal-terms/#t"/>
              </a:rPr>
              <a:t>T-Visa</a:t>
            </a:r>
            <a:r>
              <a:rPr lang="en-US" sz="2499" b="1">
                <a:solidFill>
                  <a:srgbClr val="002D62"/>
                </a:solidFill>
                <a:latin typeface="Montserrat Bold"/>
                <a:ea typeface="Montserrat Bold"/>
                <a:cs typeface="Montserrat Bold"/>
                <a:sym typeface="Montserrat Bold"/>
              </a:rPr>
              <a:t> protects survivors of human trafficking.</a:t>
            </a:r>
          </a:p>
          <a:p>
            <a:pPr algn="l">
              <a:lnSpc>
                <a:spcPts val="2340"/>
              </a:lnSpc>
            </a:pPr>
            <a:endParaRPr lang="en-US" sz="2499" b="1">
              <a:solidFill>
                <a:srgbClr val="002D62"/>
              </a:solidFill>
              <a:latin typeface="Montserrat Bold"/>
              <a:ea typeface="Montserrat Bold"/>
              <a:cs typeface="Montserrat Bold"/>
              <a:sym typeface="Montserrat Bold"/>
            </a:endParaRPr>
          </a:p>
          <a:p>
            <a:pPr marL="431801" lvl="1" indent="-215900" algn="l">
              <a:lnSpc>
                <a:spcPts val="2340"/>
              </a:lnSpc>
              <a:buFont typeface="Arial"/>
              <a:buChar char="•"/>
            </a:pPr>
            <a:r>
              <a:rPr lang="en-US" sz="2000">
                <a:solidFill>
                  <a:srgbClr val="002D62"/>
                </a:solidFill>
                <a:latin typeface="Montserrat"/>
                <a:ea typeface="Montserrat"/>
                <a:cs typeface="Montserrat"/>
                <a:sym typeface="Montserrat"/>
              </a:rPr>
              <a:t>To qualify, you must be inside the U.S. as a direct result of trafficking</a:t>
            </a:r>
          </a:p>
          <a:p>
            <a:pPr marL="431801" lvl="1" indent="-215900" algn="l">
              <a:lnSpc>
                <a:spcPts val="2340"/>
              </a:lnSpc>
              <a:buFont typeface="Arial"/>
              <a:buChar char="•"/>
            </a:pPr>
            <a:r>
              <a:rPr lang="en-US" sz="2000">
                <a:solidFill>
                  <a:srgbClr val="002D62"/>
                </a:solidFill>
                <a:latin typeface="Montserrat"/>
                <a:ea typeface="Montserrat"/>
                <a:cs typeface="Montserrat"/>
                <a:sym typeface="Montserrat"/>
              </a:rPr>
              <a:t>Trafficking includes force, fraud, or intimidation to make someone do work</a:t>
            </a:r>
          </a:p>
          <a:p>
            <a:pPr algn="l">
              <a:lnSpc>
                <a:spcPts val="2340"/>
              </a:lnSpc>
            </a:pPr>
            <a:endParaRPr lang="en-US" sz="2000">
              <a:solidFill>
                <a:srgbClr val="002D62"/>
              </a:solidFill>
              <a:latin typeface="Montserrat"/>
              <a:ea typeface="Montserrat"/>
              <a:cs typeface="Montserrat"/>
              <a:sym typeface="Montserrat"/>
            </a:endParaRPr>
          </a:p>
        </p:txBody>
      </p:sp>
      <p:sp>
        <p:nvSpPr>
          <p:cNvPr id="9" name="TextBox 9"/>
          <p:cNvSpPr txBox="1"/>
          <p:nvPr/>
        </p:nvSpPr>
        <p:spPr>
          <a:xfrm>
            <a:off x="847163" y="6957825"/>
            <a:ext cx="7360933" cy="2320290"/>
          </a:xfrm>
          <a:prstGeom prst="rect">
            <a:avLst/>
          </a:prstGeom>
        </p:spPr>
        <p:txBody>
          <a:bodyPr lIns="0" tIns="0" rIns="0" bIns="0" rtlCol="0" anchor="t">
            <a:spAutoFit/>
          </a:bodyPr>
          <a:lstStyle/>
          <a:p>
            <a:pPr algn="l">
              <a:lnSpc>
                <a:spcPts val="1889"/>
              </a:lnSpc>
            </a:pPr>
            <a:endParaRPr/>
          </a:p>
          <a:p>
            <a:pPr algn="l">
              <a:lnSpc>
                <a:spcPts val="3509"/>
              </a:lnSpc>
            </a:pPr>
            <a:r>
              <a:rPr lang="en-US" sz="2999" b="1" u="sng">
                <a:solidFill>
                  <a:srgbClr val="002D62"/>
                </a:solidFill>
                <a:latin typeface="Montserrat Bold"/>
                <a:ea typeface="Montserrat Bold"/>
                <a:cs typeface="Montserrat Bold"/>
                <a:sym typeface="Montserrat Bold"/>
                <a:hlinkClick r:id="rId3" tooltip="https://immigrantsrising.org/resource/glossary-of-common-legal-terms/#u"/>
              </a:rPr>
              <a:t>U-Visa</a:t>
            </a:r>
            <a:r>
              <a:rPr lang="en-US" sz="2999" b="1">
                <a:solidFill>
                  <a:srgbClr val="002D62"/>
                </a:solidFill>
                <a:latin typeface="Montserrat Bold"/>
                <a:ea typeface="Montserrat Bold"/>
                <a:cs typeface="Montserrat Bold"/>
                <a:sym typeface="Montserrat Bold"/>
              </a:rPr>
              <a:t> protects survivors of crime.</a:t>
            </a:r>
          </a:p>
          <a:p>
            <a:pPr algn="l">
              <a:lnSpc>
                <a:spcPts val="3509"/>
              </a:lnSpc>
            </a:pPr>
            <a:endParaRPr lang="en-US" sz="2999" b="1">
              <a:solidFill>
                <a:srgbClr val="002D62"/>
              </a:solidFill>
              <a:latin typeface="Montserrat Bold"/>
              <a:ea typeface="Montserrat Bold"/>
              <a:cs typeface="Montserrat Bold"/>
              <a:sym typeface="Montserrat Bold"/>
            </a:endParaRPr>
          </a:p>
          <a:p>
            <a:pPr algn="l">
              <a:lnSpc>
                <a:spcPts val="2340"/>
              </a:lnSpc>
            </a:pPr>
            <a:r>
              <a:rPr lang="en-US" sz="2000">
                <a:solidFill>
                  <a:srgbClr val="002D62"/>
                </a:solidFill>
                <a:latin typeface="Montserrat"/>
                <a:ea typeface="Montserrat"/>
                <a:cs typeface="Montserrat"/>
                <a:sym typeface="Montserrat"/>
              </a:rPr>
              <a:t>To qualify, you must have:</a:t>
            </a:r>
          </a:p>
          <a:p>
            <a:pPr marL="431801" lvl="1" indent="-215900" algn="l">
              <a:lnSpc>
                <a:spcPts val="2340"/>
              </a:lnSpc>
              <a:buFont typeface="Arial"/>
              <a:buChar char="•"/>
            </a:pPr>
            <a:r>
              <a:rPr lang="en-US" sz="2000">
                <a:solidFill>
                  <a:srgbClr val="002D62"/>
                </a:solidFill>
                <a:latin typeface="Montserrat"/>
                <a:ea typeface="Montserrat"/>
                <a:cs typeface="Montserrat"/>
                <a:sym typeface="Montserrat"/>
              </a:rPr>
              <a:t>Been the survivor of an </a:t>
            </a:r>
            <a:r>
              <a:rPr lang="en-US" sz="2000" u="sng">
                <a:solidFill>
                  <a:srgbClr val="002D62"/>
                </a:solidFill>
                <a:latin typeface="Montserrat"/>
                <a:ea typeface="Montserrat"/>
                <a:cs typeface="Montserrat"/>
                <a:sym typeface="Montserrat"/>
                <a:hlinkClick r:id="rId4" tooltip="https://www.uscis.gov/humanitarian/victims-of-human-trafficking-and-other-crimes/victims-of-criminal-activity-u-nonimmigrant-status"/>
              </a:rPr>
              <a:t>eligible crime listed by the U.S. Citizenship &amp; Immigration Services (USCIS)</a:t>
            </a:r>
          </a:p>
          <a:p>
            <a:pPr algn="l">
              <a:lnSpc>
                <a:spcPts val="2340"/>
              </a:lnSpc>
            </a:pPr>
            <a:endParaRPr lang="en-US" sz="2000" u="sng">
              <a:solidFill>
                <a:srgbClr val="002D62"/>
              </a:solidFill>
              <a:latin typeface="Montserrat"/>
              <a:ea typeface="Montserrat"/>
              <a:cs typeface="Montserrat"/>
              <a:sym typeface="Montserrat"/>
              <a:hlinkClick r:id="rId4" tooltip="https://www.uscis.gov/humanitarian/victims-of-human-trafficking-and-other-crimes/victims-of-criminal-activity-u-nonimmigrant-status"/>
            </a:endParaRPr>
          </a:p>
        </p:txBody>
      </p:sp>
      <p:sp>
        <p:nvSpPr>
          <p:cNvPr id="10" name="TextBox 10"/>
          <p:cNvSpPr txBox="1"/>
          <p:nvPr/>
        </p:nvSpPr>
        <p:spPr>
          <a:xfrm>
            <a:off x="9716830" y="4601340"/>
            <a:ext cx="7360933" cy="2561272"/>
          </a:xfrm>
          <a:prstGeom prst="rect">
            <a:avLst/>
          </a:prstGeom>
        </p:spPr>
        <p:txBody>
          <a:bodyPr lIns="0" tIns="0" rIns="0" bIns="0" rtlCol="0" anchor="t">
            <a:spAutoFit/>
          </a:bodyPr>
          <a:lstStyle/>
          <a:p>
            <a:pPr algn="l">
              <a:lnSpc>
                <a:spcPts val="2924"/>
              </a:lnSpc>
            </a:pPr>
            <a:r>
              <a:rPr lang="en-US" sz="2499" b="1" u="sng">
                <a:solidFill>
                  <a:srgbClr val="002D62"/>
                </a:solidFill>
                <a:latin typeface="Montserrat Bold"/>
                <a:ea typeface="Montserrat Bold"/>
                <a:cs typeface="Montserrat Bold"/>
                <a:sym typeface="Montserrat Bold"/>
                <a:hlinkClick r:id="rId5" tooltip="https://immigrantsrising.org/resource/glossary-of-common-legal-terms/#vawa"/>
              </a:rPr>
              <a:t>VAWA</a:t>
            </a:r>
            <a:r>
              <a:rPr lang="en-US" sz="2499" b="1" u="sng">
                <a:solidFill>
                  <a:srgbClr val="002D62"/>
                </a:solidFill>
                <a:latin typeface="Montserrat Bold"/>
                <a:ea typeface="Montserrat Bold"/>
                <a:cs typeface="Montserrat Bold"/>
                <a:sym typeface="Montserrat Bold"/>
                <a:hlinkClick r:id="rId3" tooltip="https://immigrantsrising.org/resource/glossary-of-common-legal-terms/#u"/>
              </a:rPr>
              <a:t> (Violence Against Women Act) protects survivors of domestic violence.</a:t>
            </a:r>
          </a:p>
          <a:p>
            <a:pPr algn="l">
              <a:lnSpc>
                <a:spcPts val="2924"/>
              </a:lnSpc>
            </a:pPr>
            <a:endParaRPr lang="en-US" sz="2499" b="1" u="sng">
              <a:solidFill>
                <a:srgbClr val="002D62"/>
              </a:solidFill>
              <a:latin typeface="Montserrat Bold"/>
              <a:ea typeface="Montserrat Bold"/>
              <a:cs typeface="Montserrat Bold"/>
              <a:sym typeface="Montserrat Bold"/>
              <a:hlinkClick r:id="rId3" tooltip="https://immigrantsrising.org/resource/glossary-of-common-legal-terms/#u"/>
            </a:endParaRPr>
          </a:p>
          <a:p>
            <a:pPr marL="431801" lvl="1" indent="-215900" algn="l">
              <a:lnSpc>
                <a:spcPts val="2340"/>
              </a:lnSpc>
              <a:buFont typeface="Arial"/>
              <a:buChar char="•"/>
            </a:pPr>
            <a:r>
              <a:rPr lang="en-US" sz="2000">
                <a:solidFill>
                  <a:srgbClr val="002D62"/>
                </a:solidFill>
                <a:latin typeface="Montserrat"/>
                <a:ea typeface="Montserrat"/>
                <a:cs typeface="Montserrat"/>
                <a:sym typeface="Montserrat"/>
              </a:rPr>
              <a:t>To qualify, you must be a survivor of dom</a:t>
            </a:r>
            <a:r>
              <a:rPr lang="en-US" sz="2000" u="none">
                <a:solidFill>
                  <a:srgbClr val="002D62"/>
                </a:solidFill>
                <a:latin typeface="Montserrat"/>
                <a:ea typeface="Montserrat"/>
                <a:cs typeface="Montserrat"/>
                <a:sym typeface="Montserrat"/>
              </a:rPr>
              <a:t>e</a:t>
            </a:r>
            <a:r>
              <a:rPr lang="en-US" sz="2000">
                <a:solidFill>
                  <a:srgbClr val="002D62"/>
                </a:solidFill>
                <a:latin typeface="Montserrat"/>
                <a:ea typeface="Montserrat"/>
                <a:cs typeface="Montserrat"/>
                <a:sym typeface="Montserrat"/>
              </a:rPr>
              <a:t>st</a:t>
            </a:r>
            <a:r>
              <a:rPr lang="en-US" sz="2000" u="none">
                <a:solidFill>
                  <a:srgbClr val="002D62"/>
                </a:solidFill>
                <a:latin typeface="Montserrat"/>
                <a:ea typeface="Montserrat"/>
                <a:cs typeface="Montserrat"/>
                <a:sym typeface="Montserrat"/>
              </a:rPr>
              <a:t>i</a:t>
            </a:r>
            <a:r>
              <a:rPr lang="en-US" sz="2000">
                <a:solidFill>
                  <a:srgbClr val="002D62"/>
                </a:solidFill>
                <a:latin typeface="Montserrat"/>
                <a:ea typeface="Montserrat"/>
                <a:cs typeface="Montserrat"/>
                <a:sym typeface="Montserrat"/>
              </a:rPr>
              <a:t>c v</a:t>
            </a:r>
            <a:r>
              <a:rPr lang="en-US" sz="2000" u="none">
                <a:solidFill>
                  <a:srgbClr val="002D62"/>
                </a:solidFill>
                <a:latin typeface="Montserrat"/>
                <a:ea typeface="Montserrat"/>
                <a:cs typeface="Montserrat"/>
                <a:sym typeface="Montserrat"/>
              </a:rPr>
              <a:t>i</a:t>
            </a:r>
            <a:r>
              <a:rPr lang="en-US" sz="2000">
                <a:solidFill>
                  <a:srgbClr val="002D62"/>
                </a:solidFill>
                <a:latin typeface="Montserrat"/>
                <a:ea typeface="Montserrat"/>
                <a:cs typeface="Montserrat"/>
                <a:sym typeface="Montserrat"/>
              </a:rPr>
              <a:t>o</a:t>
            </a:r>
            <a:r>
              <a:rPr lang="en-US" sz="2000" u="none">
                <a:solidFill>
                  <a:srgbClr val="002D62"/>
                </a:solidFill>
                <a:latin typeface="Montserrat"/>
                <a:ea typeface="Montserrat"/>
                <a:cs typeface="Montserrat"/>
                <a:sym typeface="Montserrat"/>
              </a:rPr>
              <a:t>le</a:t>
            </a:r>
            <a:r>
              <a:rPr lang="en-US" sz="2000">
                <a:solidFill>
                  <a:srgbClr val="002D62"/>
                </a:solidFill>
                <a:latin typeface="Montserrat"/>
                <a:ea typeface="Montserrat"/>
                <a:cs typeface="Montserrat"/>
                <a:sym typeface="Montserrat"/>
              </a:rPr>
              <a:t>n</a:t>
            </a:r>
            <a:r>
              <a:rPr lang="en-US" sz="2000" u="none">
                <a:solidFill>
                  <a:srgbClr val="002D62"/>
                </a:solidFill>
                <a:latin typeface="Montserrat"/>
                <a:ea typeface="Montserrat"/>
                <a:cs typeface="Montserrat"/>
                <a:sym typeface="Montserrat"/>
              </a:rPr>
              <a:t>ce by </a:t>
            </a:r>
            <a:r>
              <a:rPr lang="en-US" sz="2000">
                <a:solidFill>
                  <a:srgbClr val="002D62"/>
                </a:solidFill>
                <a:latin typeface="Montserrat"/>
                <a:ea typeface="Montserrat"/>
                <a:cs typeface="Montserrat"/>
                <a:sym typeface="Montserrat"/>
              </a:rPr>
              <a:t>a </a:t>
            </a:r>
            <a:r>
              <a:rPr lang="en-US" sz="2000" u="none">
                <a:solidFill>
                  <a:srgbClr val="002D62"/>
                </a:solidFill>
                <a:latin typeface="Montserrat"/>
                <a:ea typeface="Montserrat"/>
                <a:cs typeface="Montserrat"/>
                <a:sym typeface="Montserrat"/>
              </a:rPr>
              <a:t>U.S. Citizen</a:t>
            </a:r>
            <a:r>
              <a:rPr lang="en-US" sz="2000">
                <a:solidFill>
                  <a:srgbClr val="002D62"/>
                </a:solidFill>
                <a:latin typeface="Montserrat"/>
                <a:ea typeface="Montserrat"/>
                <a:cs typeface="Montserrat"/>
                <a:sym typeface="Montserrat"/>
              </a:rPr>
              <a:t> or Lawful Permanent Re</a:t>
            </a:r>
            <a:r>
              <a:rPr lang="en-US" sz="2000" u="none">
                <a:solidFill>
                  <a:srgbClr val="002D62"/>
                </a:solidFill>
                <a:latin typeface="Montserrat"/>
                <a:ea typeface="Montserrat"/>
                <a:cs typeface="Montserrat"/>
                <a:sym typeface="Montserrat"/>
              </a:rPr>
              <a:t>si</a:t>
            </a:r>
            <a:r>
              <a:rPr lang="en-US" sz="2000">
                <a:solidFill>
                  <a:srgbClr val="002D62"/>
                </a:solidFill>
                <a:latin typeface="Montserrat"/>
                <a:ea typeface="Montserrat"/>
                <a:cs typeface="Montserrat"/>
                <a:sym typeface="Montserrat"/>
              </a:rPr>
              <a:t>dent s</a:t>
            </a:r>
            <a:r>
              <a:rPr lang="en-US" sz="2000" u="none">
                <a:solidFill>
                  <a:srgbClr val="002D62"/>
                </a:solidFill>
                <a:latin typeface="Montserrat"/>
                <a:ea typeface="Montserrat"/>
                <a:cs typeface="Montserrat"/>
                <a:sym typeface="Montserrat"/>
              </a:rPr>
              <a:t>p</a:t>
            </a:r>
            <a:r>
              <a:rPr lang="en-US" sz="2000">
                <a:solidFill>
                  <a:srgbClr val="002D62"/>
                </a:solidFill>
                <a:latin typeface="Montserrat"/>
                <a:ea typeface="Montserrat"/>
                <a:cs typeface="Montserrat"/>
                <a:sym typeface="Montserrat"/>
              </a:rPr>
              <a:t>ouse,</a:t>
            </a:r>
            <a:r>
              <a:rPr lang="en-US" sz="2000" u="none">
                <a:solidFill>
                  <a:srgbClr val="002D62"/>
                </a:solidFill>
                <a:latin typeface="Montserrat"/>
                <a:ea typeface="Montserrat"/>
                <a:cs typeface="Montserrat"/>
                <a:sym typeface="Montserrat"/>
              </a:rPr>
              <a:t> </a:t>
            </a:r>
            <a:r>
              <a:rPr lang="en-US" sz="2000">
                <a:solidFill>
                  <a:srgbClr val="002D62"/>
                </a:solidFill>
                <a:latin typeface="Montserrat"/>
                <a:ea typeface="Montserrat"/>
                <a:cs typeface="Montserrat"/>
                <a:sym typeface="Montserrat"/>
              </a:rPr>
              <a:t>child</a:t>
            </a:r>
            <a:r>
              <a:rPr lang="en-US" sz="2000" u="none">
                <a:solidFill>
                  <a:srgbClr val="002D62"/>
                </a:solidFill>
                <a:latin typeface="Montserrat"/>
                <a:ea typeface="Montserrat"/>
                <a:cs typeface="Montserrat"/>
                <a:sym typeface="Montserrat"/>
              </a:rPr>
              <a:t> </a:t>
            </a:r>
            <a:r>
              <a:rPr lang="en-US" sz="2000">
                <a:solidFill>
                  <a:srgbClr val="002D62"/>
                </a:solidFill>
                <a:latin typeface="Montserrat"/>
                <a:ea typeface="Montserrat"/>
                <a:cs typeface="Montserrat"/>
                <a:sym typeface="Montserrat"/>
              </a:rPr>
              <a:t>or parent (do</a:t>
            </a:r>
            <a:r>
              <a:rPr lang="en-US" sz="2000" u="none">
                <a:solidFill>
                  <a:srgbClr val="002D62"/>
                </a:solidFill>
                <a:latin typeface="Montserrat"/>
                <a:ea typeface="Montserrat"/>
                <a:cs typeface="Montserrat"/>
                <a:sym typeface="Montserrat"/>
              </a:rPr>
              <a:t>m</a:t>
            </a:r>
            <a:r>
              <a:rPr lang="en-US" sz="2000">
                <a:solidFill>
                  <a:srgbClr val="002D62"/>
                </a:solidFill>
                <a:latin typeface="Montserrat"/>
                <a:ea typeface="Montserrat"/>
                <a:cs typeface="Montserrat"/>
                <a:sym typeface="Montserrat"/>
              </a:rPr>
              <a:t>estic violence </a:t>
            </a:r>
            <a:r>
              <a:rPr lang="en-US" sz="2000" u="none">
                <a:solidFill>
                  <a:srgbClr val="002D62"/>
                </a:solidFill>
                <a:latin typeface="Montserrat"/>
                <a:ea typeface="Montserrat"/>
                <a:cs typeface="Montserrat"/>
                <a:sym typeface="Montserrat"/>
              </a:rPr>
              <a:t>ma</a:t>
            </a:r>
            <a:r>
              <a:rPr lang="en-US" sz="2000">
                <a:solidFill>
                  <a:srgbClr val="002D62"/>
                </a:solidFill>
                <a:latin typeface="Montserrat"/>
                <a:ea typeface="Montserrat"/>
                <a:cs typeface="Montserrat"/>
                <a:sym typeface="Montserrat"/>
              </a:rPr>
              <a:t>y be emo</a:t>
            </a:r>
            <a:r>
              <a:rPr lang="en-US" sz="2000" u="none">
                <a:solidFill>
                  <a:srgbClr val="002D62"/>
                </a:solidFill>
                <a:latin typeface="Montserrat"/>
                <a:ea typeface="Montserrat"/>
                <a:cs typeface="Montserrat"/>
                <a:sym typeface="Montserrat"/>
              </a:rPr>
              <a:t>tion</a:t>
            </a:r>
            <a:r>
              <a:rPr lang="en-US" sz="2000">
                <a:solidFill>
                  <a:srgbClr val="002D62"/>
                </a:solidFill>
                <a:latin typeface="Montserrat"/>
                <a:ea typeface="Montserrat"/>
                <a:cs typeface="Montserrat"/>
                <a:sym typeface="Montserrat"/>
              </a:rPr>
              <a:t>al,</a:t>
            </a:r>
            <a:r>
              <a:rPr lang="en-US" sz="2000" u="none">
                <a:solidFill>
                  <a:srgbClr val="002D62"/>
                </a:solidFill>
                <a:latin typeface="Montserrat"/>
                <a:ea typeface="Montserrat"/>
                <a:cs typeface="Montserrat"/>
                <a:sym typeface="Montserrat"/>
              </a:rPr>
              <a:t> e</a:t>
            </a:r>
            <a:r>
              <a:rPr lang="en-US" sz="2000">
                <a:solidFill>
                  <a:srgbClr val="002D62"/>
                </a:solidFill>
                <a:latin typeface="Montserrat"/>
                <a:ea typeface="Montserrat"/>
                <a:cs typeface="Montserrat"/>
                <a:sym typeface="Montserrat"/>
              </a:rPr>
              <a:t>conomic, o</a:t>
            </a:r>
            <a:r>
              <a:rPr lang="en-US" sz="2000" u="none">
                <a:solidFill>
                  <a:srgbClr val="002D62"/>
                </a:solidFill>
                <a:latin typeface="Montserrat"/>
                <a:ea typeface="Montserrat"/>
                <a:cs typeface="Montserrat"/>
                <a:sym typeface="Montserrat"/>
              </a:rPr>
              <a:t>r</a:t>
            </a:r>
            <a:r>
              <a:rPr lang="en-US" sz="2000">
                <a:solidFill>
                  <a:srgbClr val="002D62"/>
                </a:solidFill>
                <a:latin typeface="Montserrat"/>
                <a:ea typeface="Montserrat"/>
                <a:cs typeface="Montserrat"/>
                <a:sym typeface="Montserrat"/>
              </a:rPr>
              <a:t> </a:t>
            </a:r>
            <a:r>
              <a:rPr lang="en-US" sz="2000" u="none">
                <a:solidFill>
                  <a:srgbClr val="002D62"/>
                </a:solidFill>
                <a:latin typeface="Montserrat"/>
                <a:ea typeface="Montserrat"/>
                <a:cs typeface="Montserrat"/>
                <a:sym typeface="Montserrat"/>
              </a:rPr>
              <a:t>ve</a:t>
            </a:r>
            <a:r>
              <a:rPr lang="en-US" sz="2000">
                <a:solidFill>
                  <a:srgbClr val="002D62"/>
                </a:solidFill>
                <a:latin typeface="Montserrat"/>
                <a:ea typeface="Montserrat"/>
                <a:cs typeface="Montserrat"/>
                <a:sym typeface="Montserrat"/>
              </a:rPr>
              <a:t>rbal</a:t>
            </a:r>
            <a:r>
              <a:rPr lang="en-US" sz="2000" u="none">
                <a:solidFill>
                  <a:srgbClr val="002D62"/>
                </a:solidFill>
                <a:latin typeface="Montserrat"/>
                <a:ea typeface="Montserrat"/>
                <a:cs typeface="Montserrat"/>
                <a:sym typeface="Montserrat"/>
              </a:rPr>
              <a:t> </a:t>
            </a:r>
            <a:r>
              <a:rPr lang="en-US" sz="2000">
                <a:solidFill>
                  <a:srgbClr val="002D62"/>
                </a:solidFill>
                <a:latin typeface="Montserrat"/>
                <a:ea typeface="Montserrat"/>
                <a:cs typeface="Montserrat"/>
                <a:sym typeface="Montserrat"/>
              </a:rPr>
              <a:t>abuse/control</a:t>
            </a:r>
            <a:r>
              <a:rPr lang="en-US" sz="2000" u="none">
                <a:solidFill>
                  <a:srgbClr val="002D62"/>
                </a:solidFill>
                <a:latin typeface="Montserrat"/>
                <a:ea typeface="Montserrat"/>
                <a:cs typeface="Montserrat"/>
                <a:sym typeface="Montserrat"/>
              </a:rPr>
              <a:t>)</a:t>
            </a:r>
          </a:p>
          <a:p>
            <a:pPr algn="l">
              <a:lnSpc>
                <a:spcPts val="2340"/>
              </a:lnSpc>
            </a:pPr>
            <a:endParaRPr lang="en-US" sz="2000" u="none">
              <a:solidFill>
                <a:srgbClr val="002D62"/>
              </a:solidFill>
              <a:latin typeface="Montserrat"/>
              <a:ea typeface="Montserrat"/>
              <a:cs typeface="Montserrat"/>
              <a:sym typeface="Montserrat"/>
            </a:endParaRPr>
          </a:p>
        </p:txBody>
      </p:sp>
      <p:sp>
        <p:nvSpPr>
          <p:cNvPr id="11" name="Freeform 11"/>
          <p:cNvSpPr/>
          <p:nvPr/>
        </p:nvSpPr>
        <p:spPr>
          <a:xfrm>
            <a:off x="12876266" y="7390791"/>
            <a:ext cx="4201497" cy="2363342"/>
          </a:xfrm>
          <a:custGeom>
            <a:avLst/>
            <a:gdLst/>
            <a:ahLst/>
            <a:cxnLst/>
            <a:rect l="l" t="t" r="r" b="b"/>
            <a:pathLst>
              <a:path w="4201497" h="2363342">
                <a:moveTo>
                  <a:pt x="0" y="0"/>
                </a:moveTo>
                <a:lnTo>
                  <a:pt x="4201497" y="0"/>
                </a:lnTo>
                <a:lnTo>
                  <a:pt x="4201497" y="2363342"/>
                </a:lnTo>
                <a:lnTo>
                  <a:pt x="0" y="2363342"/>
                </a:lnTo>
                <a:lnTo>
                  <a:pt x="0" y="0"/>
                </a:lnTo>
                <a:close/>
              </a:path>
            </a:pathLst>
          </a:custGeom>
          <a:blipFill>
            <a:blip r:embed="rId6"/>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08A9741AC48E46AEE4941DE1E12C0F" ma:contentTypeVersion="2" ma:contentTypeDescription="Create a new document." ma:contentTypeScope="" ma:versionID="64770a9ad993aec554518785b51db2e6">
  <xsd:schema xmlns:xsd="http://www.w3.org/2001/XMLSchema" xmlns:xs="http://www.w3.org/2001/XMLSchema" xmlns:p="http://schemas.microsoft.com/office/2006/metadata/properties" xmlns:ns1="http://schemas.microsoft.com/sharepoint/v3" xmlns:ns2="431189f8-a51b-453f-9f0c-3a0b3b65b12f" xmlns:ns3="6f609ce8-7218-4c60-b337-266ea7b1fd45" targetNamespace="http://schemas.microsoft.com/office/2006/metadata/properties" ma:root="true" ma:fieldsID="1dd063ee8e164e8fcdf0fbf71a193719" ns1:_="" ns2:_="" ns3:_="">
    <xsd:import namespace="http://schemas.microsoft.com/sharepoint/v3"/>
    <xsd:import namespace="431189f8-a51b-453f-9f0c-3a0b3b65b12f"/>
    <xsd:import namespace="6f609ce8-7218-4c60-b337-266ea7b1fd4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1189f8-a51b-453f-9f0c-3a0b3b65b12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f609ce8-7218-4c60-b337-266ea7b1fd4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1189f8-a51b-453f-9f0c-3a0b3b65b12f">HNYXMCCMVK3K-464-1080</_dlc_DocId>
    <_dlc_DocIdUrl xmlns="431189f8-a51b-453f-9f0c-3a0b3b65b12f">
      <Url>https://sac.edu/President/AcademicSenate/_layouts/15/DocIdRedir.aspx?ID=HNYXMCCMVK3K-464-1080</Url>
      <Description>HNYXMCCMVK3K-464-1080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0A21D26-8BCE-49EA-84B8-5716B58CCA6E}"/>
</file>

<file path=customXml/itemProps2.xml><?xml version="1.0" encoding="utf-8"?>
<ds:datastoreItem xmlns:ds="http://schemas.openxmlformats.org/officeDocument/2006/customXml" ds:itemID="{C98A17C9-DCBD-49AB-A857-A7451D2173E6}"/>
</file>

<file path=customXml/itemProps3.xml><?xml version="1.0" encoding="utf-8"?>
<ds:datastoreItem xmlns:ds="http://schemas.openxmlformats.org/officeDocument/2006/customXml" ds:itemID="{5C501769-12F8-432A-8B92-CF2E3BC24387}"/>
</file>

<file path=customXml/itemProps4.xml><?xml version="1.0" encoding="utf-8"?>
<ds:datastoreItem xmlns:ds="http://schemas.openxmlformats.org/officeDocument/2006/customXml" ds:itemID="{8EA31B2C-A73F-4DFC-AF95-6557574C8228}"/>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Centering our commitment to Student Success</dc:title>
  <cp:revision>2</cp:revision>
  <dcterms:created xsi:type="dcterms:W3CDTF">2006-08-16T00:00:00Z</dcterms:created>
  <dcterms:modified xsi:type="dcterms:W3CDTF">2025-02-05T06:17:34Z</dcterms:modified>
  <dc:identifier>DAGdmQYsE3c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0x010100D708A9741AC48E46AEE4941DE1E12C0F</vt:lpwstr>
  </property>
  <property fmtid="{D5CDD505-2E9C-101B-9397-08002B2CF9AE}" pid="3" name="_dlc_DocIdItemGuid">
    <vt:lpwstr>e5be8a0c-5115-4b9e-a505-79cf65e80eef</vt:lpwstr>
  </property>
</Properties>
</file>