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61" r:id="rId3"/>
    <p:sldId id="264" r:id="rId4"/>
    <p:sldId id="263" r:id="rId5"/>
    <p:sldId id="265" r:id="rId6"/>
    <p:sldId id="266" r:id="rId7"/>
    <p:sldId id="262" r:id="rId8"/>
    <p:sldId id="267" r:id="rId9"/>
    <p:sldId id="269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/>
    <p:restoredTop sz="91768"/>
  </p:normalViewPr>
  <p:slideViewPr>
    <p:cSldViewPr snapToGrid="0">
      <p:cViewPr>
        <p:scale>
          <a:sx n="73" d="100"/>
          <a:sy n="73" d="100"/>
        </p:scale>
        <p:origin x="1666" y="1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dbe2208e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3dbe2208e4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Wendy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3dbe2208e4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4083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dbe2208e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3dbe2208e4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Wendy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3dbe2208e4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3714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dbe2208e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3dbe2208e4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Wendy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3dbe2208e4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9190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dbe2208e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3dbe2208e4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Wendy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3dbe2208e4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9863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dbe2208e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3dbe2208e4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Wendy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3dbe2208e4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014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dbe2208e4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3dbe2208e4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Wendy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g3dbe2208e4_0_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522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3" name="Google Shape;23;p2"/>
          <p:cNvCxnSpPr/>
          <p:nvPr/>
        </p:nvCxnSpPr>
        <p:spPr>
          <a:xfrm>
            <a:off x="685800" y="3398520"/>
            <a:ext cx="784860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>
            <a:spLocks noGrp="1"/>
          </p:cNvSpPr>
          <p:nvPr>
            <p:ph type="title"/>
          </p:nvPr>
        </p:nvSpPr>
        <p:spPr>
          <a:xfrm rot="5400000">
            <a:off x="4724400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sz="2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1" name="Google Shape;41;p5"/>
          <p:cNvCxnSpPr/>
          <p:nvPr/>
        </p:nvCxnSpPr>
        <p:spPr>
          <a:xfrm>
            <a:off x="731520" y="4599432"/>
            <a:ext cx="7848600" cy="1588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457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973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4648200" y="1673352"/>
            <a:ext cx="4038600" cy="4718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973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8" name="Google Shape;58;p7"/>
          <p:cNvCxnSpPr/>
          <p:nvPr/>
        </p:nvCxnSpPr>
        <p:spPr>
          <a:xfrm rot="5400000">
            <a:off x="2217817" y="4045823"/>
            <a:ext cx="470916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1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132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7973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576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2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19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0" name="Google Shape;70;p9"/>
          <p:cNvCxnSpPr/>
          <p:nvPr/>
        </p:nvCxnSpPr>
        <p:spPr>
          <a:xfrm rot="5400000">
            <a:off x="-13116" y="3580206"/>
            <a:ext cx="557784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19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body" idx="1"/>
          </p:nvPr>
        </p:nvSpPr>
        <p:spPr>
          <a:xfrm rot="5400000">
            <a:off x="2133600" y="-76200"/>
            <a:ext cx="48768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 rtl="0"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>
            <a:spLocks noGrp="1"/>
          </p:cNvSpPr>
          <p:nvPr>
            <p:ph type="ctrTitle"/>
          </p:nvPr>
        </p:nvSpPr>
        <p:spPr>
          <a:xfrm>
            <a:off x="685800" y="1921565"/>
            <a:ext cx="7848600" cy="1377260"/>
          </a:xfrm>
          <a:prstGeom prst="rect">
            <a:avLst/>
          </a:prstGeom>
          <a:solidFill>
            <a:srgbClr val="EDE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1" dirty="0">
                <a:solidFill>
                  <a:schemeClr val="dk1"/>
                </a:solidFill>
              </a:rPr>
              <a:t>FARSCCD Update</a:t>
            </a:r>
            <a:endParaRPr sz="3200" b="1" dirty="0"/>
          </a:p>
        </p:txBody>
      </p:sp>
      <p:sp>
        <p:nvSpPr>
          <p:cNvPr id="96" name="Google Shape;96;p13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7848600" cy="278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b="1"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 dirty="0">
                <a:solidFill>
                  <a:schemeClr val="dk1"/>
                </a:solidFill>
              </a:rPr>
              <a:t>Madeline Grant,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 dirty="0">
                <a:solidFill>
                  <a:schemeClr val="dk1"/>
                </a:solidFill>
              </a:rPr>
              <a:t>President FARSCCD</a:t>
            </a:r>
            <a:endParaRPr sz="2100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endParaRPr lang="en-US" sz="2300" b="1" i="0" u="none" strike="noStrike" cap="none" dirty="0">
              <a:solidFill>
                <a:srgbClr val="3F3F3F"/>
              </a:solidFill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r>
              <a:rPr lang="en-US" sz="2300" b="1" i="0" u="none" strike="noStrike" cap="none" dirty="0">
                <a:solidFill>
                  <a:srgbClr val="3F3F3F"/>
                </a:solidFill>
              </a:rPr>
              <a:t>SAC Academic Senate Retreat</a:t>
            </a:r>
            <a:endParaRPr sz="2300" b="1" dirty="0"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r>
              <a:rPr lang="en-US" sz="2300" b="1" dirty="0"/>
              <a:t>February 3, 2025</a:t>
            </a:r>
            <a:endParaRPr sz="2300" b="1" dirty="0"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endParaRPr sz="2400" b="0" i="0" u="none" strike="noStrike" cap="none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DED6B7-CF3A-BC0A-3E88-D096105006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58" t="6680"/>
          <a:stretch/>
        </p:blipFill>
        <p:spPr>
          <a:xfrm>
            <a:off x="2819400" y="562036"/>
            <a:ext cx="1238444" cy="12534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03D1F3-316F-C5BB-C9E5-5147F8DDF9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5754"/>
          <a:stretch/>
        </p:blipFill>
        <p:spPr>
          <a:xfrm>
            <a:off x="5336857" y="662360"/>
            <a:ext cx="1730693" cy="1052830"/>
          </a:xfrm>
          <a:prstGeom prst="rect">
            <a:avLst/>
          </a:prstGeom>
          <a:ln w="1270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title"/>
          </p:nvPr>
        </p:nvSpPr>
        <p:spPr>
          <a:xfrm>
            <a:off x="682487" y="1549368"/>
            <a:ext cx="8229600" cy="990600"/>
          </a:xfrm>
          <a:prstGeom prst="rect">
            <a:avLst/>
          </a:prstGeom>
          <a:solidFill>
            <a:srgbClr val="EDE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dirty="0"/>
              <a:t>Spring Updates</a:t>
            </a:r>
            <a:endParaRPr sz="40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4294967295"/>
          </p:nvPr>
        </p:nvSpPr>
        <p:spPr>
          <a:xfrm>
            <a:off x="641237" y="2621894"/>
            <a:ext cx="8312100" cy="3967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buSzPct val="90000"/>
              <a:buFont typeface="Wingdings" charset="2"/>
              <a:buChar char="ü"/>
            </a:pPr>
            <a:r>
              <a:rPr lang="en-US" sz="2300" dirty="0">
                <a:solidFill>
                  <a:schemeClr val="tx1"/>
                </a:solidFill>
              </a:rPr>
              <a:t>Dept. Chair – compensation while off contract</a:t>
            </a:r>
          </a:p>
          <a:p>
            <a:pPr marL="342900" indent="-342900">
              <a:buSzPct val="90000"/>
              <a:buFont typeface="Wingdings" charset="2"/>
              <a:buChar char="ü"/>
            </a:pPr>
            <a:r>
              <a:rPr lang="en-US" sz="2300" dirty="0">
                <a:solidFill>
                  <a:schemeClr val="tx1"/>
                </a:solidFill>
              </a:rPr>
              <a:t>Upcoming Training (in partnership with HR)</a:t>
            </a:r>
          </a:p>
          <a:p>
            <a:pPr marL="800100" lvl="1" indent="-342900">
              <a:buSzPct val="90000"/>
              <a:buFont typeface="Wingdings" charset="2"/>
              <a:buChar char="ü"/>
            </a:pPr>
            <a:r>
              <a:rPr lang="en-US" sz="1900" dirty="0"/>
              <a:t>PT Faculty Evaluations</a:t>
            </a:r>
          </a:p>
          <a:p>
            <a:pPr marL="800100" lvl="1" indent="-342900">
              <a:buSzPct val="90000"/>
              <a:buFont typeface="Wingdings" charset="2"/>
              <a:buChar char="ü"/>
            </a:pPr>
            <a:r>
              <a:rPr lang="en-US" sz="1900" dirty="0"/>
              <a:t>Tenured Faculty Evaluations</a:t>
            </a:r>
          </a:p>
          <a:p>
            <a:pPr marL="342900" indent="-342900">
              <a:buSzPct val="90000"/>
              <a:buFont typeface="Wingdings" charset="2"/>
              <a:buChar char="ü"/>
            </a:pPr>
            <a:r>
              <a:rPr lang="en-US" sz="2300" dirty="0"/>
              <a:t>Faculty Hiring Season</a:t>
            </a:r>
          </a:p>
          <a:p>
            <a:pPr marL="800100" lvl="1" indent="-342900">
              <a:buSzPct val="90000"/>
              <a:buFont typeface="Wingdings" charset="2"/>
              <a:buChar char="ü"/>
            </a:pPr>
            <a:r>
              <a:rPr lang="en-US" sz="1900" dirty="0"/>
              <a:t>EEO Training</a:t>
            </a:r>
          </a:p>
          <a:p>
            <a:pPr marL="800100" lvl="1" indent="-342900">
              <a:buSzPct val="90000"/>
              <a:buFont typeface="Wingdings" charset="2"/>
              <a:buChar char="ü"/>
            </a:pPr>
            <a:r>
              <a:rPr lang="en-US" sz="1900" dirty="0"/>
              <a:t>Comments to/about PT Faculty</a:t>
            </a:r>
          </a:p>
          <a:p>
            <a:pPr marL="342900" indent="-342900">
              <a:buSzPct val="90000"/>
              <a:buFont typeface="Wingdings" charset="2"/>
              <a:buChar char="ü"/>
            </a:pPr>
            <a:r>
              <a:rPr lang="en-US" sz="2300" dirty="0"/>
              <a:t>Sick/Personal Necessity Leave</a:t>
            </a:r>
          </a:p>
          <a:p>
            <a:pPr marL="800100" lvl="1" indent="-342900">
              <a:buSzPct val="90000"/>
              <a:buFont typeface="Wingdings" charset="2"/>
              <a:buChar char="ü"/>
            </a:pPr>
            <a:r>
              <a:rPr lang="en-US" sz="1900" dirty="0"/>
              <a:t>Completing documentation</a:t>
            </a:r>
          </a:p>
          <a:p>
            <a:pPr marL="800100" lvl="1" indent="-342900">
              <a:buSzPct val="90000"/>
              <a:buFont typeface="Wingdings" charset="2"/>
              <a:buChar char="ü"/>
            </a:pPr>
            <a:endParaRPr sz="19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A6B16D-C183-7678-66C6-00079D713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58" t="6680"/>
          <a:stretch/>
        </p:blipFill>
        <p:spPr>
          <a:xfrm>
            <a:off x="2488646" y="427493"/>
            <a:ext cx="1003674" cy="10158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152F86-31CA-2E1B-25E0-2DD1A6AB0F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5754"/>
          <a:stretch/>
        </p:blipFill>
        <p:spPr>
          <a:xfrm>
            <a:off x="5184457" y="417968"/>
            <a:ext cx="1730693" cy="1052830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379631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A6B16D-C183-7678-66C6-00079D713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58" t="6680"/>
          <a:stretch/>
        </p:blipFill>
        <p:spPr>
          <a:xfrm>
            <a:off x="2488646" y="427493"/>
            <a:ext cx="1003674" cy="10158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152F86-31CA-2E1B-25E0-2DD1A6AB0F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5754"/>
          <a:stretch/>
        </p:blipFill>
        <p:spPr>
          <a:xfrm>
            <a:off x="5184457" y="417968"/>
            <a:ext cx="1730693" cy="1052830"/>
          </a:xfrm>
          <a:prstGeom prst="rect">
            <a:avLst/>
          </a:prstGeom>
          <a:ln w="12700"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E9099D-B1B5-4253-AC89-299269A951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579290"/>
            <a:ext cx="9144000" cy="38224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96D29C-8B66-4AB7-90B5-71AC58874C3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3629" y="2190541"/>
            <a:ext cx="5350371" cy="4667459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04251CC-5AB9-4845-AEAC-AD1BA18B867D}"/>
              </a:ext>
            </a:extLst>
          </p:cNvPr>
          <p:cNvSpPr/>
          <p:nvPr/>
        </p:nvSpPr>
        <p:spPr>
          <a:xfrm>
            <a:off x="70338" y="3908809"/>
            <a:ext cx="1587640" cy="401934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9402031-D1E9-4907-A883-4750C6A6C450}"/>
              </a:ext>
            </a:extLst>
          </p:cNvPr>
          <p:cNvCxnSpPr/>
          <p:nvPr/>
        </p:nvCxnSpPr>
        <p:spPr>
          <a:xfrm>
            <a:off x="1657978" y="4210259"/>
            <a:ext cx="5627077" cy="2130251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034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A6B16D-C183-7678-66C6-00079D713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58" t="6680"/>
          <a:stretch/>
        </p:blipFill>
        <p:spPr>
          <a:xfrm>
            <a:off x="2488646" y="427493"/>
            <a:ext cx="1003674" cy="10158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152F86-31CA-2E1B-25E0-2DD1A6AB0F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5754"/>
          <a:stretch/>
        </p:blipFill>
        <p:spPr>
          <a:xfrm>
            <a:off x="5184457" y="417968"/>
            <a:ext cx="1730693" cy="1052830"/>
          </a:xfrm>
          <a:prstGeom prst="rect">
            <a:avLst/>
          </a:prstGeom>
          <a:ln w="12700"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CB0D6C4-6DD2-40C2-ACB8-C13E6DCFE2D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56650"/>
          <a:stretch/>
        </p:blipFill>
        <p:spPr>
          <a:xfrm>
            <a:off x="0" y="1546693"/>
            <a:ext cx="3340397" cy="2905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65FF56-65BE-4764-A7D4-7AB7622DC2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1231" y="3858744"/>
            <a:ext cx="7735335" cy="2905126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812D36D-C539-41DB-A9D5-EA55F5825963}"/>
              </a:ext>
            </a:extLst>
          </p:cNvPr>
          <p:cNvSpPr/>
          <p:nvPr/>
        </p:nvSpPr>
        <p:spPr>
          <a:xfrm>
            <a:off x="351692" y="3557116"/>
            <a:ext cx="964642" cy="401934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766AB8-0738-415A-8A21-95F478CE12A8}"/>
              </a:ext>
            </a:extLst>
          </p:cNvPr>
          <p:cNvSpPr/>
          <p:nvPr/>
        </p:nvSpPr>
        <p:spPr>
          <a:xfrm>
            <a:off x="7466449" y="5838347"/>
            <a:ext cx="1587640" cy="401934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F6187B4-C801-4D64-873A-DD6C56265D4B}"/>
              </a:ext>
            </a:extLst>
          </p:cNvPr>
          <p:cNvSpPr/>
          <p:nvPr/>
        </p:nvSpPr>
        <p:spPr>
          <a:xfrm>
            <a:off x="1458627" y="6361935"/>
            <a:ext cx="495945" cy="401934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60681F-F67A-4984-A610-838A66A15572}"/>
              </a:ext>
            </a:extLst>
          </p:cNvPr>
          <p:cNvSpPr/>
          <p:nvPr/>
        </p:nvSpPr>
        <p:spPr>
          <a:xfrm>
            <a:off x="2626963" y="5164073"/>
            <a:ext cx="426203" cy="154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C77BD1F-77AF-40DF-9D24-C33F70A4060E}"/>
              </a:ext>
            </a:extLst>
          </p:cNvPr>
          <p:cNvSpPr/>
          <p:nvPr/>
        </p:nvSpPr>
        <p:spPr>
          <a:xfrm>
            <a:off x="1693189" y="5760855"/>
            <a:ext cx="426203" cy="1549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477B69-3690-4476-A58A-D3221738131F}"/>
              </a:ext>
            </a:extLst>
          </p:cNvPr>
          <p:cNvSpPr txBox="1"/>
          <p:nvPr/>
        </p:nvSpPr>
        <p:spPr>
          <a:xfrm>
            <a:off x="148125" y="3275111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E8D9F9-F09A-4E0A-8B04-AC9E63D84EDD}"/>
              </a:ext>
            </a:extLst>
          </p:cNvPr>
          <p:cNvSpPr txBox="1"/>
          <p:nvPr/>
        </p:nvSpPr>
        <p:spPr>
          <a:xfrm>
            <a:off x="7299576" y="5530569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Supervisors Name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BB85B37-3EB9-476F-94AF-0C3A3CA22F1E}"/>
              </a:ext>
            </a:extLst>
          </p:cNvPr>
          <p:cNvSpPr txBox="1"/>
          <p:nvPr/>
        </p:nvSpPr>
        <p:spPr>
          <a:xfrm>
            <a:off x="1124881" y="6308352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339247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A6B16D-C183-7678-66C6-00079D713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58" t="6680"/>
          <a:stretch/>
        </p:blipFill>
        <p:spPr>
          <a:xfrm>
            <a:off x="2488646" y="427493"/>
            <a:ext cx="1003674" cy="10158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152F86-31CA-2E1B-25E0-2DD1A6AB0F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5754"/>
          <a:stretch/>
        </p:blipFill>
        <p:spPr>
          <a:xfrm>
            <a:off x="5184457" y="417968"/>
            <a:ext cx="1730693" cy="1052830"/>
          </a:xfrm>
          <a:prstGeom prst="rect">
            <a:avLst/>
          </a:prstGeom>
          <a:ln w="12700"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0C35391-1123-4622-914C-9BFE489A05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149" y="1625780"/>
            <a:ext cx="7003701" cy="4804727"/>
          </a:xfrm>
          <a:prstGeom prst="rect">
            <a:avLst/>
          </a:prstGeom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34121F2-59AA-498B-8609-54E4ECE968C4}"/>
              </a:ext>
            </a:extLst>
          </p:cNvPr>
          <p:cNvSpPr/>
          <p:nvPr/>
        </p:nvSpPr>
        <p:spPr>
          <a:xfrm>
            <a:off x="4229970" y="2699939"/>
            <a:ext cx="1587640" cy="1298623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4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A6B16D-C183-7678-66C6-00079D713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58" t="6680"/>
          <a:stretch/>
        </p:blipFill>
        <p:spPr>
          <a:xfrm>
            <a:off x="2488646" y="427493"/>
            <a:ext cx="1003674" cy="10158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152F86-31CA-2E1B-25E0-2DD1A6AB0F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5754"/>
          <a:stretch/>
        </p:blipFill>
        <p:spPr>
          <a:xfrm>
            <a:off x="5184457" y="417968"/>
            <a:ext cx="1730693" cy="1052830"/>
          </a:xfrm>
          <a:prstGeom prst="rect">
            <a:avLst/>
          </a:prstGeom>
          <a:ln w="12700"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521C7D-DFC1-4271-9198-C5F22D0545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251" y="341779"/>
            <a:ext cx="7193617" cy="5012994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2586CA5-38E8-48E1-B95F-B32F5E933431}"/>
              </a:ext>
            </a:extLst>
          </p:cNvPr>
          <p:cNvSpPr/>
          <p:nvPr/>
        </p:nvSpPr>
        <p:spPr>
          <a:xfrm>
            <a:off x="873251" y="678367"/>
            <a:ext cx="2695811" cy="514110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51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BE94E-D2DD-4DCC-8A9E-4103455E9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DCAE3A-9966-454B-B139-95F956721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8793"/>
            <a:ext cx="9144000" cy="6160413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669BD4C-ED36-44C9-BDBB-D70F8240D228}"/>
              </a:ext>
            </a:extLst>
          </p:cNvPr>
          <p:cNvSpPr/>
          <p:nvPr/>
        </p:nvSpPr>
        <p:spPr>
          <a:xfrm>
            <a:off x="5236024" y="910841"/>
            <a:ext cx="3551515" cy="1096189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B19709B-126F-4D78-998B-83E153D1A3F4}"/>
              </a:ext>
            </a:extLst>
          </p:cNvPr>
          <p:cNvCxnSpPr>
            <a:cxnSpLocks/>
          </p:cNvCxnSpPr>
          <p:nvPr/>
        </p:nvCxnSpPr>
        <p:spPr>
          <a:xfrm flipH="1">
            <a:off x="4331776" y="1901441"/>
            <a:ext cx="875656" cy="872756"/>
          </a:xfrm>
          <a:prstGeom prst="straightConnector1">
            <a:avLst/>
          </a:prstGeom>
          <a:ln w="571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881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ADBD119-B851-4F68-B02A-82297AB4D8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186" y="468348"/>
            <a:ext cx="8765628" cy="6277887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669BD4C-ED36-44C9-BDBB-D70F8240D228}"/>
              </a:ext>
            </a:extLst>
          </p:cNvPr>
          <p:cNvSpPr/>
          <p:nvPr/>
        </p:nvSpPr>
        <p:spPr>
          <a:xfrm>
            <a:off x="189186" y="3616866"/>
            <a:ext cx="5885036" cy="673598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045A75B-426A-4DA6-9342-79C497106BC2}"/>
              </a:ext>
            </a:extLst>
          </p:cNvPr>
          <p:cNvSpPr/>
          <p:nvPr/>
        </p:nvSpPr>
        <p:spPr>
          <a:xfrm>
            <a:off x="189186" y="5011583"/>
            <a:ext cx="7030663" cy="1263094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A03E275-2135-4D46-805A-8DA7CBC287C7}"/>
              </a:ext>
            </a:extLst>
          </p:cNvPr>
          <p:cNvSpPr/>
          <p:nvPr/>
        </p:nvSpPr>
        <p:spPr>
          <a:xfrm>
            <a:off x="5665076" y="6389652"/>
            <a:ext cx="788276" cy="341587"/>
          </a:xfrm>
          <a:prstGeom prst="round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12697A-45DD-44AD-852A-555987D2A3E0}"/>
              </a:ext>
            </a:extLst>
          </p:cNvPr>
          <p:cNvSpPr txBox="1"/>
          <p:nvPr/>
        </p:nvSpPr>
        <p:spPr>
          <a:xfrm>
            <a:off x="0" y="3332352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BC62E6-D1EF-4D2A-8CEC-DDFACA0C1D1C}"/>
              </a:ext>
            </a:extLst>
          </p:cNvPr>
          <p:cNvSpPr txBox="1"/>
          <p:nvPr/>
        </p:nvSpPr>
        <p:spPr>
          <a:xfrm>
            <a:off x="22313" y="4716559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01772E-E79A-4759-AA4D-D1BD4E71574E}"/>
              </a:ext>
            </a:extLst>
          </p:cNvPr>
          <p:cNvSpPr txBox="1"/>
          <p:nvPr/>
        </p:nvSpPr>
        <p:spPr>
          <a:xfrm>
            <a:off x="5236737" y="6389652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3760289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title"/>
          </p:nvPr>
        </p:nvSpPr>
        <p:spPr>
          <a:xfrm>
            <a:off x="682487" y="1549368"/>
            <a:ext cx="8229600" cy="990600"/>
          </a:xfrm>
          <a:prstGeom prst="rect">
            <a:avLst/>
          </a:prstGeom>
          <a:solidFill>
            <a:srgbClr val="EDE9E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dirty="0"/>
              <a:t>Spring Updates</a:t>
            </a:r>
            <a:endParaRPr sz="40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6"/>
          <p:cNvSpPr txBox="1">
            <a:spLocks noGrp="1"/>
          </p:cNvSpPr>
          <p:nvPr>
            <p:ph type="subTitle" idx="4294967295"/>
          </p:nvPr>
        </p:nvSpPr>
        <p:spPr>
          <a:xfrm>
            <a:off x="641237" y="2621894"/>
            <a:ext cx="8312100" cy="3967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>
              <a:buSzPct val="90000"/>
              <a:buFont typeface="Wingdings" charset="2"/>
              <a:buChar char="ü"/>
            </a:pPr>
            <a:r>
              <a:rPr lang="en-US" sz="2300" dirty="0">
                <a:solidFill>
                  <a:schemeClr val="tx1"/>
                </a:solidFill>
              </a:rPr>
              <a:t>Negotiations</a:t>
            </a:r>
          </a:p>
          <a:p>
            <a:pPr marL="800100" lvl="1" indent="-342900">
              <a:buSzPct val="90000"/>
              <a:buFont typeface="Wingdings" charset="2"/>
              <a:buChar char="ü"/>
            </a:pPr>
            <a:r>
              <a:rPr lang="en-US" sz="1900" dirty="0">
                <a:solidFill>
                  <a:schemeClr val="tx1"/>
                </a:solidFill>
              </a:rPr>
              <a:t>Working on contract language related to the Initial Proposal</a:t>
            </a:r>
          </a:p>
          <a:p>
            <a:pPr marL="800100" lvl="1" indent="-342900">
              <a:buSzPct val="90000"/>
              <a:buFont typeface="Wingdings" charset="2"/>
              <a:buChar char="ü"/>
            </a:pPr>
            <a:r>
              <a:rPr lang="en-US" sz="1900" dirty="0">
                <a:solidFill>
                  <a:schemeClr val="tx1"/>
                </a:solidFill>
              </a:rPr>
              <a:t>Developing Strategies for Negotiations</a:t>
            </a:r>
          </a:p>
          <a:p>
            <a:pPr marL="342900" indent="-342900">
              <a:buSzPct val="90000"/>
              <a:buFont typeface="Wingdings" charset="2"/>
              <a:buChar char="ü"/>
            </a:pPr>
            <a:endParaRPr lang="en-US" sz="2300" dirty="0">
              <a:solidFill>
                <a:schemeClr val="tx1"/>
              </a:solidFill>
            </a:endParaRPr>
          </a:p>
          <a:p>
            <a:pPr marL="342900" indent="-342900">
              <a:buSzPct val="90000"/>
              <a:buFont typeface="Wingdings" charset="2"/>
              <a:buChar char="ü"/>
            </a:pPr>
            <a:r>
              <a:rPr lang="en-US" sz="2300" dirty="0">
                <a:solidFill>
                  <a:schemeClr val="tx1"/>
                </a:solidFill>
              </a:rPr>
              <a:t>Membership – Your Insurance Policy</a:t>
            </a:r>
          </a:p>
          <a:p>
            <a:pPr marL="342900" indent="-342900">
              <a:buSzPct val="90000"/>
              <a:buFont typeface="Wingdings" charset="2"/>
              <a:buChar char="ü"/>
            </a:pPr>
            <a:endParaRPr lang="en-US" sz="2300" dirty="0">
              <a:solidFill>
                <a:schemeClr val="tx1"/>
              </a:solidFill>
            </a:endParaRPr>
          </a:p>
          <a:p>
            <a:pPr marL="342900" indent="-342900">
              <a:buSzPct val="90000"/>
              <a:buFont typeface="Wingdings" charset="2"/>
              <a:buChar char="ü"/>
            </a:pPr>
            <a:r>
              <a:rPr lang="en-US" sz="2300" dirty="0">
                <a:solidFill>
                  <a:schemeClr val="tx1"/>
                </a:solidFill>
              </a:rPr>
              <a:t>What do you need from FARSCCD?</a:t>
            </a:r>
            <a:endParaRPr lang="en-US" sz="2300" dirty="0"/>
          </a:p>
          <a:p>
            <a:pPr marL="800100" lvl="1" indent="-342900">
              <a:buSzPct val="90000"/>
              <a:buFont typeface="Wingdings" charset="2"/>
              <a:buChar char="ü"/>
            </a:pPr>
            <a:endParaRPr sz="19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A6B16D-C183-7678-66C6-00079D713E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958" t="6680"/>
          <a:stretch/>
        </p:blipFill>
        <p:spPr>
          <a:xfrm>
            <a:off x="2488646" y="427493"/>
            <a:ext cx="1003674" cy="101585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152F86-31CA-2E1B-25E0-2DD1A6AB0FD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75754"/>
          <a:stretch/>
        </p:blipFill>
        <p:spPr>
          <a:xfrm>
            <a:off x="5184457" y="417968"/>
            <a:ext cx="1730693" cy="1052830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1639135128"/>
      </p:ext>
    </p:extLst>
  </p:cSld>
  <p:clrMapOvr>
    <a:masterClrMapping/>
  </p:clrMapOvr>
</p:sld>
</file>

<file path=ppt/theme/theme1.xml><?xml version="1.0" encoding="utf-8"?>
<a:theme xmlns:a="http://schemas.openxmlformats.org/drawingml/2006/main" name="Clarity">
  <a:themeElements>
    <a:clrScheme name="NewsPrint">
      <a:dk1>
        <a:srgbClr val="000000"/>
      </a:dk1>
      <a:lt1>
        <a:srgbClr val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A9741AC48E46AEE4941DE1E12C0F" ma:contentTypeVersion="2" ma:contentTypeDescription="Create a new document." ma:contentTypeScope="" ma:versionID="64770a9ad993aec554518785b51db2e6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xmlns:ns3="6f609ce8-7218-4c60-b337-266ea7b1fd45" targetNamespace="http://schemas.microsoft.com/office/2006/metadata/properties" ma:root="true" ma:fieldsID="1dd063ee8e164e8fcdf0fbf71a193719" ns1:_="" ns2:_="" ns3:_="">
    <xsd:import namespace="http://schemas.microsoft.com/sharepoint/v3"/>
    <xsd:import namespace="431189f8-a51b-453f-9f0c-3a0b3b65b12f"/>
    <xsd:import namespace="6f609ce8-7218-4c60-b337-266ea7b1fd4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609ce8-7218-4c60-b337-266ea7b1f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HNYXMCCMVK3K-464-1079</_dlc_DocId>
    <_dlc_DocIdUrl xmlns="431189f8-a51b-453f-9f0c-3a0b3b65b12f">
      <Url>https://sac.edu/President/AcademicSenate/_layouts/15/DocIdRedir.aspx?ID=HNYXMCCMVK3K-464-1079</Url>
      <Description>HNYXMCCMVK3K-464-1079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8C771E3-7D4C-42B1-BE10-7F591A887D1F}"/>
</file>

<file path=customXml/itemProps2.xml><?xml version="1.0" encoding="utf-8"?>
<ds:datastoreItem xmlns:ds="http://schemas.openxmlformats.org/officeDocument/2006/customXml" ds:itemID="{D5678317-AA00-4060-9625-20DAC2290C8C}"/>
</file>

<file path=customXml/itemProps3.xml><?xml version="1.0" encoding="utf-8"?>
<ds:datastoreItem xmlns:ds="http://schemas.openxmlformats.org/officeDocument/2006/customXml" ds:itemID="{78591D2F-14BE-42EC-9F97-CC47BEE0250A}"/>
</file>

<file path=customXml/itemProps4.xml><?xml version="1.0" encoding="utf-8"?>
<ds:datastoreItem xmlns:ds="http://schemas.openxmlformats.org/officeDocument/2006/customXml" ds:itemID="{C972B2F8-9D01-4B38-8F77-62FA54EB9F89}"/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112</Words>
  <Application>Microsoft Office PowerPoint</Application>
  <PresentationFormat>On-screen Show (4:3)</PresentationFormat>
  <Paragraphs>44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Clarity</vt:lpstr>
      <vt:lpstr>FARSCCD Update</vt:lpstr>
      <vt:lpstr>Spring Updates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Spring Updates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Senate/Union Relations</dc:title>
  <dc:creator>Loaner</dc:creator>
  <cp:lastModifiedBy>Grant, Madeline</cp:lastModifiedBy>
  <cp:revision>11</cp:revision>
  <dcterms:modified xsi:type="dcterms:W3CDTF">2025-02-05T03:30:02Z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0x010100D708A9741AC48E46AEE4941DE1E12C0F</vt:lpwstr>
  </property>
  <property fmtid="{D5CDD505-2E9C-101B-9397-08002B2CF9AE}" pid="3" name="_dlc_DocIdItemGuid">
    <vt:lpwstr>42a38cfb-8cfc-441b-9173-c09aad94eecd</vt:lpwstr>
  </property>
</Properties>
</file>