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3448" r:id="rId6"/>
    <p:sldId id="3445" r:id="rId7"/>
    <p:sldId id="3451" r:id="rId8"/>
    <p:sldId id="3446" r:id="rId9"/>
    <p:sldId id="3452" r:id="rId10"/>
    <p:sldId id="3447" r:id="rId11"/>
    <p:sldId id="3449" r:id="rId12"/>
    <p:sldId id="34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CF8"/>
    <a:srgbClr val="FBEAB1"/>
    <a:srgbClr val="EDFEE6"/>
    <a:srgbClr val="E2F1D9"/>
    <a:srgbClr val="58A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9A4DE-E663-2FE8-3129-F30E92ECA84B}" v="16" dt="2024-03-14T21:51:13.280"/>
    <p1510:client id="{1E014CB2-34E0-8978-639C-77E4F1B45872}" v="2086" dt="2024-03-14T02:55:52.379"/>
    <p1510:client id="{33E1A7A5-FC96-81DC-7551-E38BD10EEA7E}" v="69" dt="2024-03-14T16:16:52.829"/>
    <p1510:client id="{3554B40E-083F-9BB8-5B90-F2D581B9F9B0}" v="4" dt="2024-03-14T05:16:31.712"/>
    <p1510:client id="{3E873AB2-45F3-0461-0330-AD13A05E6687}" v="8" dt="2024-03-16T01:12:02.830"/>
    <p1510:client id="{47328345-CBB0-8A9D-A15B-F949330FA7A5}" v="34" dt="2024-03-16T01:10:22.922"/>
    <p1510:client id="{4DF039EB-96D7-6D01-FFB8-32CC8299D185}" v="2" dt="2024-03-14T04:57:02.798"/>
    <p1510:client id="{5B5C938E-8D81-FD17-4448-11D74BC015C3}" v="50" dt="2024-03-14T03:05:47.158"/>
    <p1510:client id="{64C4D2E5-A7E9-8000-0401-297285044DAD}" v="97" dt="2024-03-16T01:07:31.491"/>
    <p1510:client id="{6692D38E-667B-1036-AB57-BDD18C7E8953}" v="129" dt="2024-03-14T21:14:36.684"/>
    <p1510:client id="{83067E24-302D-1079-4B17-8919B9EA7D0E}" v="2" dt="2024-03-14T05:11:26.178"/>
    <p1510:client id="{D0BA56CC-292F-4AA9-4801-EE1F3CB6D9D3}" v="13" dt="2024-03-14T05:13:55.751"/>
    <p1510:client id="{F3084C7B-7F8A-5757-27C9-DB4E1B870E51}" v="379" dt="2024-03-16T00:44:00.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rus, Tanisha" userId="S::burrus_tanisha@sac.edu::60f37e4f-2026-4d96-9c44-6ec3473ff2df" providerId="AD" clId="Web-{47328345-CBB0-8A9D-A15B-F949330FA7A5}"/>
    <pc:docChg chg="delSld modSld">
      <pc:chgData name="Burrus, Tanisha" userId="S::burrus_tanisha@sac.edu::60f37e4f-2026-4d96-9c44-6ec3473ff2df" providerId="AD" clId="Web-{47328345-CBB0-8A9D-A15B-F949330FA7A5}" dt="2024-03-16T01:10:22.922" v="26"/>
      <pc:docMkLst>
        <pc:docMk/>
      </pc:docMkLst>
      <pc:sldChg chg="modSp">
        <pc:chgData name="Burrus, Tanisha" userId="S::burrus_tanisha@sac.edu::60f37e4f-2026-4d96-9c44-6ec3473ff2df" providerId="AD" clId="Web-{47328345-CBB0-8A9D-A15B-F949330FA7A5}" dt="2024-03-16T01:09:22.170" v="6" actId="14100"/>
        <pc:sldMkLst>
          <pc:docMk/>
          <pc:sldMk cId="3577418678" sldId="3447"/>
        </pc:sldMkLst>
        <pc:spChg chg="mod">
          <ac:chgData name="Burrus, Tanisha" userId="S::burrus_tanisha@sac.edu::60f37e4f-2026-4d96-9c44-6ec3473ff2df" providerId="AD" clId="Web-{47328345-CBB0-8A9D-A15B-F949330FA7A5}" dt="2024-03-16T01:08:28.918" v="2"/>
          <ac:spMkLst>
            <pc:docMk/>
            <pc:sldMk cId="3577418678" sldId="3447"/>
            <ac:spMk id="9" creationId="{088C8221-8151-F84B-8AFA-7828D4E99E85}"/>
          </ac:spMkLst>
        </pc:spChg>
        <pc:picChg chg="mod">
          <ac:chgData name="Burrus, Tanisha" userId="S::burrus_tanisha@sac.edu::60f37e4f-2026-4d96-9c44-6ec3473ff2df" providerId="AD" clId="Web-{47328345-CBB0-8A9D-A15B-F949330FA7A5}" dt="2024-03-16T01:09:22.170" v="6" actId="14100"/>
          <ac:picMkLst>
            <pc:docMk/>
            <pc:sldMk cId="3577418678" sldId="3447"/>
            <ac:picMk id="2" creationId="{A61BC3EF-B52A-6689-C11D-37A01F87C311}"/>
          </ac:picMkLst>
        </pc:picChg>
      </pc:sldChg>
      <pc:sldChg chg="modSp">
        <pc:chgData name="Burrus, Tanisha" userId="S::burrus_tanisha@sac.edu::60f37e4f-2026-4d96-9c44-6ec3473ff2df" providerId="AD" clId="Web-{47328345-CBB0-8A9D-A15B-F949330FA7A5}" dt="2024-03-16T01:10:17.828" v="25" actId="14100"/>
        <pc:sldMkLst>
          <pc:docMk/>
          <pc:sldMk cId="3780413894" sldId="3450"/>
        </pc:sldMkLst>
        <pc:spChg chg="mod">
          <ac:chgData name="Burrus, Tanisha" userId="S::burrus_tanisha@sac.edu::60f37e4f-2026-4d96-9c44-6ec3473ff2df" providerId="AD" clId="Web-{47328345-CBB0-8A9D-A15B-F949330FA7A5}" dt="2024-03-16T01:10:17.828" v="25" actId="14100"/>
          <ac:spMkLst>
            <pc:docMk/>
            <pc:sldMk cId="3780413894" sldId="3450"/>
            <ac:spMk id="9" creationId="{088C8221-8151-F84B-8AFA-7828D4E99E85}"/>
          </ac:spMkLst>
        </pc:spChg>
      </pc:sldChg>
      <pc:sldChg chg="modSp del">
        <pc:chgData name="Burrus, Tanisha" userId="S::burrus_tanisha@sac.edu::60f37e4f-2026-4d96-9c44-6ec3473ff2df" providerId="AD" clId="Web-{47328345-CBB0-8A9D-A15B-F949330FA7A5}" dt="2024-03-16T01:10:22.922" v="26"/>
        <pc:sldMkLst>
          <pc:docMk/>
          <pc:sldMk cId="3833161895" sldId="3453"/>
        </pc:sldMkLst>
        <pc:spChg chg="mod">
          <ac:chgData name="Burrus, Tanisha" userId="S::burrus_tanisha@sac.edu::60f37e4f-2026-4d96-9c44-6ec3473ff2df" providerId="AD" clId="Web-{47328345-CBB0-8A9D-A15B-F949330FA7A5}" dt="2024-03-16T01:09:58.343" v="16" actId="20577"/>
          <ac:spMkLst>
            <pc:docMk/>
            <pc:sldMk cId="3833161895" sldId="3453"/>
            <ac:spMk id="9" creationId="{088C8221-8151-F84B-8AFA-7828D4E99E85}"/>
          </ac:spMkLst>
        </pc:spChg>
      </pc:sldChg>
    </pc:docChg>
  </pc:docChgLst>
  <pc:docChgLst>
    <pc:chgData name="Burrus, Tanisha" userId="S::burrus_tanisha@sac.edu::60f37e4f-2026-4d96-9c44-6ec3473ff2df" providerId="AD" clId="Web-{3E873AB2-45F3-0461-0330-AD13A05E6687}"/>
    <pc:docChg chg="modSld">
      <pc:chgData name="Burrus, Tanisha" userId="S::burrus_tanisha@sac.edu::60f37e4f-2026-4d96-9c44-6ec3473ff2df" providerId="AD" clId="Web-{3E873AB2-45F3-0461-0330-AD13A05E6687}" dt="2024-03-16T01:12:02.830" v="7" actId="1076"/>
      <pc:docMkLst>
        <pc:docMk/>
      </pc:docMkLst>
      <pc:sldChg chg="modSp">
        <pc:chgData name="Burrus, Tanisha" userId="S::burrus_tanisha@sac.edu::60f37e4f-2026-4d96-9c44-6ec3473ff2df" providerId="AD" clId="Web-{3E873AB2-45F3-0461-0330-AD13A05E6687}" dt="2024-03-16T01:12:02.830" v="7" actId="1076"/>
        <pc:sldMkLst>
          <pc:docMk/>
          <pc:sldMk cId="3493143338" sldId="3451"/>
        </pc:sldMkLst>
        <pc:picChg chg="mod">
          <ac:chgData name="Burrus, Tanisha" userId="S::burrus_tanisha@sac.edu::60f37e4f-2026-4d96-9c44-6ec3473ff2df" providerId="AD" clId="Web-{3E873AB2-45F3-0461-0330-AD13A05E6687}" dt="2024-03-16T01:11:56.783" v="5" actId="1076"/>
          <ac:picMkLst>
            <pc:docMk/>
            <pc:sldMk cId="3493143338" sldId="3451"/>
            <ac:picMk id="7" creationId="{1DE036DA-727B-F4D8-0272-1AFB51C92B4F}"/>
          </ac:picMkLst>
        </pc:picChg>
        <pc:picChg chg="mod">
          <ac:chgData name="Burrus, Tanisha" userId="S::burrus_tanisha@sac.edu::60f37e4f-2026-4d96-9c44-6ec3473ff2df" providerId="AD" clId="Web-{3E873AB2-45F3-0461-0330-AD13A05E6687}" dt="2024-03-16T01:12:02.830" v="7" actId="1076"/>
          <ac:picMkLst>
            <pc:docMk/>
            <pc:sldMk cId="3493143338" sldId="3451"/>
            <ac:picMk id="11" creationId="{AAFCAA35-DCC7-40D6-7141-975A5E6D0878}"/>
          </ac:picMkLst>
        </pc:picChg>
        <pc:picChg chg="mod">
          <ac:chgData name="Burrus, Tanisha" userId="S::burrus_tanisha@sac.edu::60f37e4f-2026-4d96-9c44-6ec3473ff2df" providerId="AD" clId="Web-{3E873AB2-45F3-0461-0330-AD13A05E6687}" dt="2024-03-16T01:11:59.783" v="6" actId="1076"/>
          <ac:picMkLst>
            <pc:docMk/>
            <pc:sldMk cId="3493143338" sldId="3451"/>
            <ac:picMk id="12" creationId="{D564D009-5633-AEE1-5A23-F7395B498391}"/>
          </ac:picMkLst>
        </pc:picChg>
        <pc:picChg chg="mod">
          <ac:chgData name="Burrus, Tanisha" userId="S::burrus_tanisha@sac.edu::60f37e4f-2026-4d96-9c44-6ec3473ff2df" providerId="AD" clId="Web-{3E873AB2-45F3-0461-0330-AD13A05E6687}" dt="2024-03-16T01:11:49.267" v="2" actId="1076"/>
          <ac:picMkLst>
            <pc:docMk/>
            <pc:sldMk cId="3493143338" sldId="3451"/>
            <ac:picMk id="13" creationId="{5FD0D4AD-6190-B12D-7679-5C3F73DBBF17}"/>
          </ac:picMkLst>
        </pc:picChg>
      </pc:sldChg>
    </pc:docChg>
  </pc:docChgLst>
  <pc:docChgLst>
    <pc:chgData name="Burrus, Tanisha" userId="S::burrus_tanisha@sac.edu::60f37e4f-2026-4d96-9c44-6ec3473ff2df" providerId="AD" clId="Web-{F3084C7B-7F8A-5757-27C9-DB4E1B870E51}"/>
    <pc:docChg chg="delSld modSld">
      <pc:chgData name="Burrus, Tanisha" userId="S::burrus_tanisha@sac.edu::60f37e4f-2026-4d96-9c44-6ec3473ff2df" providerId="AD" clId="Web-{F3084C7B-7F8A-5757-27C9-DB4E1B870E51}" dt="2024-03-16T00:44:00.857" v="269" actId="20577"/>
      <pc:docMkLst>
        <pc:docMk/>
      </pc:docMkLst>
      <pc:sldChg chg="addSp modSp">
        <pc:chgData name="Burrus, Tanisha" userId="S::burrus_tanisha@sac.edu::60f37e4f-2026-4d96-9c44-6ec3473ff2df" providerId="AD" clId="Web-{F3084C7B-7F8A-5757-27C9-DB4E1B870E51}" dt="2024-03-16T00:39:03.674" v="243" actId="1076"/>
        <pc:sldMkLst>
          <pc:docMk/>
          <pc:sldMk cId="3577418678" sldId="3447"/>
        </pc:sldMkLst>
        <pc:spChg chg="add mod">
          <ac:chgData name="Burrus, Tanisha" userId="S::burrus_tanisha@sac.edu::60f37e4f-2026-4d96-9c44-6ec3473ff2df" providerId="AD" clId="Web-{F3084C7B-7F8A-5757-27C9-DB4E1B870E51}" dt="2024-03-16T00:39:03.674" v="243" actId="1076"/>
          <ac:spMkLst>
            <pc:docMk/>
            <pc:sldMk cId="3577418678" sldId="3447"/>
            <ac:spMk id="5" creationId="{345DBA4F-4F3D-DBEF-A9DA-4C64FFB95409}"/>
          </ac:spMkLst>
        </pc:spChg>
        <pc:spChg chg="add mod">
          <ac:chgData name="Burrus, Tanisha" userId="S::burrus_tanisha@sac.edu::60f37e4f-2026-4d96-9c44-6ec3473ff2df" providerId="AD" clId="Web-{F3084C7B-7F8A-5757-27C9-DB4E1B870E51}" dt="2024-03-16T00:38:55.706" v="241" actId="1076"/>
          <ac:spMkLst>
            <pc:docMk/>
            <pc:sldMk cId="3577418678" sldId="3447"/>
            <ac:spMk id="6" creationId="{ECB99DC7-3FAE-2053-766B-7883FA73AFD3}"/>
          </ac:spMkLst>
        </pc:spChg>
        <pc:spChg chg="mod">
          <ac:chgData name="Burrus, Tanisha" userId="S::burrus_tanisha@sac.edu::60f37e4f-2026-4d96-9c44-6ec3473ff2df" providerId="AD" clId="Web-{F3084C7B-7F8A-5757-27C9-DB4E1B870E51}" dt="2024-03-16T00:38:10.345" v="232" actId="1076"/>
          <ac:spMkLst>
            <pc:docMk/>
            <pc:sldMk cId="3577418678" sldId="3447"/>
            <ac:spMk id="9" creationId="{088C8221-8151-F84B-8AFA-7828D4E99E85}"/>
          </ac:spMkLst>
        </pc:spChg>
        <pc:picChg chg="add mod">
          <ac:chgData name="Burrus, Tanisha" userId="S::burrus_tanisha@sac.edu::60f37e4f-2026-4d96-9c44-6ec3473ff2df" providerId="AD" clId="Web-{F3084C7B-7F8A-5757-27C9-DB4E1B870E51}" dt="2024-03-16T00:38:57.659" v="242" actId="1076"/>
          <ac:picMkLst>
            <pc:docMk/>
            <pc:sldMk cId="3577418678" sldId="3447"/>
            <ac:picMk id="2" creationId="{A61BC3EF-B52A-6689-C11D-37A01F87C311}"/>
          </ac:picMkLst>
        </pc:picChg>
      </pc:sldChg>
      <pc:sldChg chg="modSp">
        <pc:chgData name="Burrus, Tanisha" userId="S::burrus_tanisha@sac.edu::60f37e4f-2026-4d96-9c44-6ec3473ff2df" providerId="AD" clId="Web-{F3084C7B-7F8A-5757-27C9-DB4E1B870E51}" dt="2024-03-16T00:03:54.234" v="10" actId="20577"/>
        <pc:sldMkLst>
          <pc:docMk/>
          <pc:sldMk cId="3493143338" sldId="3451"/>
        </pc:sldMkLst>
        <pc:spChg chg="mod">
          <ac:chgData name="Burrus, Tanisha" userId="S::burrus_tanisha@sac.edu::60f37e4f-2026-4d96-9c44-6ec3473ff2df" providerId="AD" clId="Web-{F3084C7B-7F8A-5757-27C9-DB4E1B870E51}" dt="2024-03-16T00:03:54.234" v="10" actId="20577"/>
          <ac:spMkLst>
            <pc:docMk/>
            <pc:sldMk cId="3493143338" sldId="3451"/>
            <ac:spMk id="9" creationId="{088C8221-8151-F84B-8AFA-7828D4E99E85}"/>
          </ac:spMkLst>
        </pc:spChg>
      </pc:sldChg>
      <pc:sldChg chg="addSp delSp modSp">
        <pc:chgData name="Burrus, Tanisha" userId="S::burrus_tanisha@sac.edu::60f37e4f-2026-4d96-9c44-6ec3473ff2df" providerId="AD" clId="Web-{F3084C7B-7F8A-5757-27C9-DB4E1B870E51}" dt="2024-03-16T00:44:00.857" v="269" actId="20577"/>
        <pc:sldMkLst>
          <pc:docMk/>
          <pc:sldMk cId="3278381044" sldId="3452"/>
        </pc:sldMkLst>
        <pc:spChg chg="add del mod">
          <ac:chgData name="Burrus, Tanisha" userId="S::burrus_tanisha@sac.edu::60f37e4f-2026-4d96-9c44-6ec3473ff2df" providerId="AD" clId="Web-{F3084C7B-7F8A-5757-27C9-DB4E1B870E51}" dt="2024-03-16T00:27:57.971" v="129"/>
          <ac:spMkLst>
            <pc:docMk/>
            <pc:sldMk cId="3278381044" sldId="3452"/>
            <ac:spMk id="5" creationId="{ECB99DC7-3FAE-2053-766B-7883FA73AFD3}"/>
          </ac:spMkLst>
        </pc:spChg>
        <pc:spChg chg="mod">
          <ac:chgData name="Burrus, Tanisha" userId="S::burrus_tanisha@sac.edu::60f37e4f-2026-4d96-9c44-6ec3473ff2df" providerId="AD" clId="Web-{F3084C7B-7F8A-5757-27C9-DB4E1B870E51}" dt="2024-03-16T00:44:00.857" v="269" actId="20577"/>
          <ac:spMkLst>
            <pc:docMk/>
            <pc:sldMk cId="3278381044" sldId="3452"/>
            <ac:spMk id="9" creationId="{088C8221-8151-F84B-8AFA-7828D4E99E85}"/>
          </ac:spMkLst>
        </pc:spChg>
        <pc:picChg chg="add mod">
          <ac:chgData name="Burrus, Tanisha" userId="S::burrus_tanisha@sac.edu::60f37e4f-2026-4d96-9c44-6ec3473ff2df" providerId="AD" clId="Web-{F3084C7B-7F8A-5757-27C9-DB4E1B870E51}" dt="2024-03-16T00:42:48.887" v="267" actId="1076"/>
          <ac:picMkLst>
            <pc:docMk/>
            <pc:sldMk cId="3278381044" sldId="3452"/>
            <ac:picMk id="6" creationId="{92B2F89E-414E-5500-04E4-E31D373C6FEE}"/>
          </ac:picMkLst>
        </pc:picChg>
        <pc:picChg chg="mod">
          <ac:chgData name="Burrus, Tanisha" userId="S::burrus_tanisha@sac.edu::60f37e4f-2026-4d96-9c44-6ec3473ff2df" providerId="AD" clId="Web-{F3084C7B-7F8A-5757-27C9-DB4E1B870E51}" dt="2024-03-16T00:42:44.402" v="265" actId="1076"/>
          <ac:picMkLst>
            <pc:docMk/>
            <pc:sldMk cId="3278381044" sldId="3452"/>
            <ac:picMk id="10" creationId="{B1679E09-F605-19D4-3B33-C8BB04151017}"/>
          </ac:picMkLst>
        </pc:picChg>
      </pc:sldChg>
      <pc:sldChg chg="del">
        <pc:chgData name="Burrus, Tanisha" userId="S::burrus_tanisha@sac.edu::60f37e4f-2026-4d96-9c44-6ec3473ff2df" providerId="AD" clId="Web-{F3084C7B-7F8A-5757-27C9-DB4E1B870E51}" dt="2024-03-16T00:16:48.864" v="41"/>
        <pc:sldMkLst>
          <pc:docMk/>
          <pc:sldMk cId="2073052837" sldId="3454"/>
        </pc:sldMkLst>
      </pc:sldChg>
    </pc:docChg>
  </pc:docChgLst>
  <pc:docChgLst>
    <pc:chgData name="Burrus, Tanisha" userId="S::burrus_tanisha@sac.edu::60f37e4f-2026-4d96-9c44-6ec3473ff2df" providerId="AD" clId="Web-{64C4D2E5-A7E9-8000-0401-297285044DAD}"/>
    <pc:docChg chg="modSld">
      <pc:chgData name="Burrus, Tanisha" userId="S::burrus_tanisha@sac.edu::60f37e4f-2026-4d96-9c44-6ec3473ff2df" providerId="AD" clId="Web-{64C4D2E5-A7E9-8000-0401-297285044DAD}" dt="2024-03-16T01:07:31.491" v="78" actId="1076"/>
      <pc:docMkLst>
        <pc:docMk/>
      </pc:docMkLst>
      <pc:sldChg chg="addSp delSp modSp">
        <pc:chgData name="Burrus, Tanisha" userId="S::burrus_tanisha@sac.edu::60f37e4f-2026-4d96-9c44-6ec3473ff2df" providerId="AD" clId="Web-{64C4D2E5-A7E9-8000-0401-297285044DAD}" dt="2024-03-16T01:07:31.491" v="78" actId="1076"/>
        <pc:sldMkLst>
          <pc:docMk/>
          <pc:sldMk cId="3493143338" sldId="3451"/>
        </pc:sldMkLst>
        <pc:spChg chg="mod">
          <ac:chgData name="Burrus, Tanisha" userId="S::burrus_tanisha@sac.edu::60f37e4f-2026-4d96-9c44-6ec3473ff2df" providerId="AD" clId="Web-{64C4D2E5-A7E9-8000-0401-297285044DAD}" dt="2024-03-16T01:07:31.491" v="78" actId="1076"/>
          <ac:spMkLst>
            <pc:docMk/>
            <pc:sldMk cId="3493143338" sldId="3451"/>
            <ac:spMk id="9" creationId="{088C8221-8151-F84B-8AFA-7828D4E99E85}"/>
          </ac:spMkLst>
        </pc:spChg>
        <pc:picChg chg="add del mod">
          <ac:chgData name="Burrus, Tanisha" userId="S::burrus_tanisha@sac.edu::60f37e4f-2026-4d96-9c44-6ec3473ff2df" providerId="AD" clId="Web-{64C4D2E5-A7E9-8000-0401-297285044DAD}" dt="2024-03-16T01:01:32.733" v="43"/>
          <ac:picMkLst>
            <pc:docMk/>
            <pc:sldMk cId="3493143338" sldId="3451"/>
            <ac:picMk id="2" creationId="{09959556-DABC-DC84-A253-5F6E01010512}"/>
          </ac:picMkLst>
        </pc:picChg>
        <pc:picChg chg="add del mod">
          <ac:chgData name="Burrus, Tanisha" userId="S::burrus_tanisha@sac.edu::60f37e4f-2026-4d96-9c44-6ec3473ff2df" providerId="AD" clId="Web-{64C4D2E5-A7E9-8000-0401-297285044DAD}" dt="2024-03-16T01:01:34.811" v="44"/>
          <ac:picMkLst>
            <pc:docMk/>
            <pc:sldMk cId="3493143338" sldId="3451"/>
            <ac:picMk id="5" creationId="{0EAA769B-3981-F385-8BF4-2A31B93760FE}"/>
          </ac:picMkLst>
        </pc:picChg>
        <pc:picChg chg="mod">
          <ac:chgData name="Burrus, Tanisha" userId="S::burrus_tanisha@sac.edu::60f37e4f-2026-4d96-9c44-6ec3473ff2df" providerId="AD" clId="Web-{64C4D2E5-A7E9-8000-0401-297285044DAD}" dt="2024-03-16T01:07:19.772" v="76" actId="1076"/>
          <ac:picMkLst>
            <pc:docMk/>
            <pc:sldMk cId="3493143338" sldId="3451"/>
            <ac:picMk id="6" creationId="{71542627-15BE-3E56-7E05-2AEEA4ED4886}"/>
          </ac:picMkLst>
        </pc:picChg>
        <pc:picChg chg="add mod">
          <ac:chgData name="Burrus, Tanisha" userId="S::burrus_tanisha@sac.edu::60f37e4f-2026-4d96-9c44-6ec3473ff2df" providerId="AD" clId="Web-{64C4D2E5-A7E9-8000-0401-297285044DAD}" dt="2024-03-16T01:06:53.255" v="73" actId="14100"/>
          <ac:picMkLst>
            <pc:docMk/>
            <pc:sldMk cId="3493143338" sldId="3451"/>
            <ac:picMk id="7" creationId="{1DE036DA-727B-F4D8-0272-1AFB51C92B4F}"/>
          </ac:picMkLst>
        </pc:picChg>
        <pc:picChg chg="add del mod">
          <ac:chgData name="Burrus, Tanisha" userId="S::burrus_tanisha@sac.edu::60f37e4f-2026-4d96-9c44-6ec3473ff2df" providerId="AD" clId="Web-{64C4D2E5-A7E9-8000-0401-297285044DAD}" dt="2024-03-16T01:01:30.342" v="42"/>
          <ac:picMkLst>
            <pc:docMk/>
            <pc:sldMk cId="3493143338" sldId="3451"/>
            <ac:picMk id="8" creationId="{7502EDC7-7394-8706-DFD7-7D885F9FC74D}"/>
          </ac:picMkLst>
        </pc:picChg>
        <pc:picChg chg="del">
          <ac:chgData name="Burrus, Tanisha" userId="S::burrus_tanisha@sac.edu::60f37e4f-2026-4d96-9c44-6ec3473ff2df" providerId="AD" clId="Web-{64C4D2E5-A7E9-8000-0401-297285044DAD}" dt="2024-03-16T00:50:43.031" v="11"/>
          <ac:picMkLst>
            <pc:docMk/>
            <pc:sldMk cId="3493143338" sldId="3451"/>
            <ac:picMk id="10" creationId="{44D00E2A-2FF6-86CD-0219-0911DF2FEFAF}"/>
          </ac:picMkLst>
        </pc:picChg>
        <pc:picChg chg="add mod">
          <ac:chgData name="Burrus, Tanisha" userId="S::burrus_tanisha@sac.edu::60f37e4f-2026-4d96-9c44-6ec3473ff2df" providerId="AD" clId="Web-{64C4D2E5-A7E9-8000-0401-297285044DAD}" dt="2024-03-16T01:06:59.287" v="75" actId="14100"/>
          <ac:picMkLst>
            <pc:docMk/>
            <pc:sldMk cId="3493143338" sldId="3451"/>
            <ac:picMk id="11" creationId="{AAFCAA35-DCC7-40D6-7141-975A5E6D0878}"/>
          </ac:picMkLst>
        </pc:picChg>
        <pc:picChg chg="add mod">
          <ac:chgData name="Burrus, Tanisha" userId="S::burrus_tanisha@sac.edu::60f37e4f-2026-4d96-9c44-6ec3473ff2df" providerId="AD" clId="Web-{64C4D2E5-A7E9-8000-0401-297285044DAD}" dt="2024-03-16T01:06:56.162" v="74" actId="14100"/>
          <ac:picMkLst>
            <pc:docMk/>
            <pc:sldMk cId="3493143338" sldId="3451"/>
            <ac:picMk id="12" creationId="{D564D009-5633-AEE1-5A23-F7395B498391}"/>
          </ac:picMkLst>
        </pc:picChg>
        <pc:picChg chg="add mod">
          <ac:chgData name="Burrus, Tanisha" userId="S::burrus_tanisha@sac.edu::60f37e4f-2026-4d96-9c44-6ec3473ff2df" providerId="AD" clId="Web-{64C4D2E5-A7E9-8000-0401-297285044DAD}" dt="2024-03-16T01:06:47.333" v="71" actId="14100"/>
          <ac:picMkLst>
            <pc:docMk/>
            <pc:sldMk cId="3493143338" sldId="3451"/>
            <ac:picMk id="13" creationId="{5FD0D4AD-6190-B12D-7679-5C3F73DBBF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95463-7953-A84E-BCDC-411B021D936D}"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2737D-8062-B946-8504-A346C84845F2}" type="slidenum">
              <a:rPr lang="en-US" smtClean="0"/>
              <a:t>‹#›</a:t>
            </a:fld>
            <a:endParaRPr lang="en-US"/>
          </a:p>
        </p:txBody>
      </p:sp>
    </p:spTree>
    <p:extLst>
      <p:ext uri="{BB962C8B-B14F-4D97-AF65-F5344CB8AC3E}">
        <p14:creationId xmlns:p14="http://schemas.microsoft.com/office/powerpoint/2010/main" val="142984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Accomplishment One: </a:t>
            </a:r>
          </a:p>
          <a:p>
            <a:pPr lvl="2"/>
            <a:r>
              <a:rPr lang="en-US"/>
              <a:t>•The Beginning (2017-2022):</a:t>
            </a:r>
            <a:endParaRPr lang="en-US">
              <a:cs typeface="Calibri" panose="020F0502020204030204"/>
            </a:endParaRPr>
          </a:p>
          <a:p>
            <a:pPr lvl="2"/>
            <a:r>
              <a:rPr lang="en-US"/>
              <a:t>•A redesign of SAC programs that is student-centered</a:t>
            </a:r>
            <a:endParaRPr lang="en-US">
              <a:cs typeface="Calibri" panose="020F0502020204030204"/>
            </a:endParaRPr>
          </a:p>
          <a:p>
            <a:pPr lvl="2"/>
            <a:r>
              <a:rPr lang="en-US"/>
              <a:t>•SAC selected as 1 of 20 GP demonstration colleges</a:t>
            </a:r>
            <a:endParaRPr lang="en-US">
              <a:cs typeface="Calibri"/>
            </a:endParaRPr>
          </a:p>
          <a:p>
            <a:pPr lvl="2"/>
            <a:r>
              <a:rPr lang="en-US"/>
              <a:t>•Began a five-year implementation Fall 2017</a:t>
            </a:r>
            <a:endParaRPr lang="en-US">
              <a:cs typeface="Calibri"/>
            </a:endParaRPr>
          </a:p>
          <a:p>
            <a:pPr lvl="2"/>
            <a:r>
              <a:rPr lang="en-US"/>
              <a:t>•GP Steering Committee (cross-functional)</a:t>
            </a:r>
            <a:endParaRPr lang="en-US">
              <a:cs typeface="Calibri" panose="020F0502020204030204"/>
            </a:endParaRPr>
          </a:p>
          <a:p>
            <a:pPr marL="1085850" lvl="2" indent="-171450">
              <a:buFont typeface="Arial"/>
              <a:buChar char="•"/>
            </a:pPr>
            <a:r>
              <a:rPr lang="en-US">
                <a:cs typeface="Calibri" panose="020F0502020204030204"/>
              </a:rPr>
              <a:t>Creation of 4 Pillar focuses</a:t>
            </a:r>
          </a:p>
          <a:p>
            <a:pPr lvl="1"/>
            <a:r>
              <a:rPr lang="en-US">
                <a:cs typeface="Calibri" panose="020F0502020204030204"/>
              </a:rPr>
              <a:t>Accomplish Two:</a:t>
            </a:r>
          </a:p>
          <a:p>
            <a:pPr lvl="2">
              <a:spcBef>
                <a:spcPts val="1200"/>
              </a:spcBef>
            </a:pPr>
            <a:r>
              <a:rPr lang="en-US"/>
              <a:t>Starfish is used for our Early Alert/Progress Survey. Starfish empowers faculty to relay student concerns to the Success Coaches, academic/attendance concerns, collaborate with counselors and support services, and connect students with essential campus resources. recognize achievements with kudos, address academic/attendance concerns, collaborate with counselors and support services, and connect students with essential campus resources.</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F02737D-8062-B946-8504-A346C84845F2}" type="slidenum">
              <a:rPr lang="en-US" smtClean="0"/>
              <a:t>3</a:t>
            </a:fld>
            <a:endParaRPr lang="en-US"/>
          </a:p>
        </p:txBody>
      </p:sp>
    </p:spTree>
    <p:extLst>
      <p:ext uri="{BB962C8B-B14F-4D97-AF65-F5344CB8AC3E}">
        <p14:creationId xmlns:p14="http://schemas.microsoft.com/office/powerpoint/2010/main" val="81452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#3: Previous model was Executive Team and Core Team </a:t>
            </a:r>
          </a:p>
          <a:p>
            <a:r>
              <a:rPr lang="en-US"/>
              <a:t>Following campus-wide discussions and input for the GP workplan 2022-2026, Santa Ana College temporarily delayed the submission of the next plan to ensure the establishment of transformative practices in this work. Through a deeper evaluation of our Guided Pathways implementation plan, the recommendation emerged to form a Guided Pathways Steering Committee in fall 2023. This committee serves as the participatory governance body responsible for developing and implementing college planning efforts, along with making recommendations to the College Council regarding the Guided Pathways workplan and commitments.</a:t>
            </a:r>
            <a:endParaRPr lang="en-US">
              <a:ea typeface="Calibri"/>
              <a:cs typeface="Calibri"/>
            </a:endParaRPr>
          </a:p>
        </p:txBody>
      </p:sp>
      <p:sp>
        <p:nvSpPr>
          <p:cNvPr id="4" name="Slide Number Placeholder 3"/>
          <p:cNvSpPr>
            <a:spLocks noGrp="1"/>
          </p:cNvSpPr>
          <p:nvPr>
            <p:ph type="sldNum" sz="quarter" idx="5"/>
          </p:nvPr>
        </p:nvSpPr>
        <p:spPr/>
        <p:txBody>
          <a:bodyPr/>
          <a:lstStyle/>
          <a:p>
            <a:fld id="{1F02737D-8062-B946-8504-A346C84845F2}" type="slidenum">
              <a:rPr lang="en-US" smtClean="0"/>
              <a:t>4</a:t>
            </a:fld>
            <a:endParaRPr lang="en-US"/>
          </a:p>
        </p:txBody>
      </p:sp>
    </p:spTree>
    <p:extLst>
      <p:ext uri="{BB962C8B-B14F-4D97-AF65-F5344CB8AC3E}">
        <p14:creationId xmlns:p14="http://schemas.microsoft.com/office/powerpoint/2010/main" val="289859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a:t>
            </a:r>
          </a:p>
          <a:p>
            <a:r>
              <a:rPr lang="en-US">
                <a:cs typeface="Calibri"/>
              </a:rPr>
              <a:t>#4: CAP Discovery Day (Coordination led by Career Center)</a:t>
            </a:r>
          </a:p>
        </p:txBody>
      </p:sp>
      <p:sp>
        <p:nvSpPr>
          <p:cNvPr id="4" name="Slide Number Placeholder 3"/>
          <p:cNvSpPr>
            <a:spLocks noGrp="1"/>
          </p:cNvSpPr>
          <p:nvPr>
            <p:ph type="sldNum" sz="quarter" idx="5"/>
          </p:nvPr>
        </p:nvSpPr>
        <p:spPr/>
        <p:txBody>
          <a:bodyPr/>
          <a:lstStyle/>
          <a:p>
            <a:fld id="{1F02737D-8062-B946-8504-A346C84845F2}" type="slidenum">
              <a:rPr lang="en-US" smtClean="0"/>
              <a:t>6</a:t>
            </a:fld>
            <a:endParaRPr lang="en-US"/>
          </a:p>
        </p:txBody>
      </p:sp>
    </p:spTree>
    <p:extLst>
      <p:ext uri="{BB962C8B-B14F-4D97-AF65-F5344CB8AC3E}">
        <p14:creationId xmlns:p14="http://schemas.microsoft.com/office/powerpoint/2010/main" val="262678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Inquiry #2 Describe both events: CAP Discovery Day and SAC Days</a:t>
            </a:r>
          </a:p>
        </p:txBody>
      </p:sp>
      <p:sp>
        <p:nvSpPr>
          <p:cNvPr id="4" name="Slide Number Placeholder 3"/>
          <p:cNvSpPr>
            <a:spLocks noGrp="1"/>
          </p:cNvSpPr>
          <p:nvPr>
            <p:ph type="sldNum" sz="quarter" idx="5"/>
          </p:nvPr>
        </p:nvSpPr>
        <p:spPr/>
        <p:txBody>
          <a:bodyPr/>
          <a:lstStyle/>
          <a:p>
            <a:fld id="{1F02737D-8062-B946-8504-A346C84845F2}" type="slidenum">
              <a:rPr lang="en-US" smtClean="0"/>
              <a:t>8</a:t>
            </a:fld>
            <a:endParaRPr lang="en-US"/>
          </a:p>
        </p:txBody>
      </p:sp>
    </p:spTree>
    <p:extLst>
      <p:ext uri="{BB962C8B-B14F-4D97-AF65-F5344CB8AC3E}">
        <p14:creationId xmlns:p14="http://schemas.microsoft.com/office/powerpoint/2010/main" val="291373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BEBA-81F6-824F-B36B-F9153B55B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26B0B-7A8F-1747-8D38-719B22157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FB252C-AAF6-9C4A-A98C-EF4FA0DBDEF1}"/>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5" name="Footer Placeholder 4">
            <a:extLst>
              <a:ext uri="{FF2B5EF4-FFF2-40B4-BE49-F238E27FC236}">
                <a16:creationId xmlns:a16="http://schemas.microsoft.com/office/drawing/2014/main" id="{C638C96E-8F8C-AD40-AD79-836B11569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983DB-BC0F-3749-8316-D61BF7D47EAB}"/>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329640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0788-76E9-D848-8B12-C0A3E91E6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AB0D7-0CD5-E84F-AE70-0D2034DADA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E56F-5508-7C4E-A31F-1394C766F59B}"/>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5" name="Footer Placeholder 4">
            <a:extLst>
              <a:ext uri="{FF2B5EF4-FFF2-40B4-BE49-F238E27FC236}">
                <a16:creationId xmlns:a16="http://schemas.microsoft.com/office/drawing/2014/main" id="{934E24D2-7F99-0E45-8C9F-140E2495C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D9A24-BA5E-F440-AF0F-E8AAFE0DFFE0}"/>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335153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57B5D-822C-8C42-82F5-EC53762686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556BB0-576D-AC42-B4B5-6092B7E80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9A9F4-6052-8843-80D2-EEFBB6D724D1}"/>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5" name="Footer Placeholder 4">
            <a:extLst>
              <a:ext uri="{FF2B5EF4-FFF2-40B4-BE49-F238E27FC236}">
                <a16:creationId xmlns:a16="http://schemas.microsoft.com/office/drawing/2014/main" id="{C00BCFA1-9568-314F-90E5-A5ACEA9E6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CF65B-3205-654B-87DB-E94ADBCE7A23}"/>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45721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7883-5102-8540-B15B-DEF9F0F8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CC299-A20E-B642-A4C7-A65C8BB058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F2C8D-DE99-2543-9065-7074FA63F778}"/>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5" name="Footer Placeholder 4">
            <a:extLst>
              <a:ext uri="{FF2B5EF4-FFF2-40B4-BE49-F238E27FC236}">
                <a16:creationId xmlns:a16="http://schemas.microsoft.com/office/drawing/2014/main" id="{2D15F5D5-E108-A74D-A134-42F4664AD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8AD83-2B57-8B43-8F1D-20434B602AE9}"/>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58118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8035-FBC0-8B4B-A9C2-C7A3DB48D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798AA-A645-B64E-ABE5-F14CB6615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12C71-35BC-E543-8E0F-A4973B447103}"/>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5" name="Footer Placeholder 4">
            <a:extLst>
              <a:ext uri="{FF2B5EF4-FFF2-40B4-BE49-F238E27FC236}">
                <a16:creationId xmlns:a16="http://schemas.microsoft.com/office/drawing/2014/main" id="{87101EDA-83CA-F24E-BD70-774EA0C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8560D-CC90-984A-B363-536EF155A7D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70415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6F44-2C3D-414A-A4DB-7FE04E09C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F7FAF8-2D4D-8146-8097-D4A20B8DD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45D0F1-1088-524F-ABF5-3884C79F6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8FBE3-37B2-FE48-AF1B-ADD2D6D9CEA4}"/>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6" name="Footer Placeholder 5">
            <a:extLst>
              <a:ext uri="{FF2B5EF4-FFF2-40B4-BE49-F238E27FC236}">
                <a16:creationId xmlns:a16="http://schemas.microsoft.com/office/drawing/2014/main" id="{D3D77ED9-E6B0-2640-822B-E51097B7E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40EBB-9287-694C-ABE1-D892431054F4}"/>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8152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8837-48AF-F041-A421-08D890A63D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EE434-C5B0-2A42-9664-B7D5CFC7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5E367B-BB8E-A342-8A85-6C08F8D05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A3BA4-9236-6C42-B1DD-BCA850112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F8C5E-051B-8845-9F07-7754152920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BE630-8C44-2846-9BE0-4AE78D961930}"/>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8" name="Footer Placeholder 7">
            <a:extLst>
              <a:ext uri="{FF2B5EF4-FFF2-40B4-BE49-F238E27FC236}">
                <a16:creationId xmlns:a16="http://schemas.microsoft.com/office/drawing/2014/main" id="{F392BF67-8980-1749-A950-298970D92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79AC6-CE68-A64E-B13F-2B2B4D1C5585}"/>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97668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E97D-1719-AC42-B2C6-34741FA0C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47E67F-A8F3-BB44-B445-15750FD5AB30}"/>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4" name="Footer Placeholder 3">
            <a:extLst>
              <a:ext uri="{FF2B5EF4-FFF2-40B4-BE49-F238E27FC236}">
                <a16:creationId xmlns:a16="http://schemas.microsoft.com/office/drawing/2014/main" id="{0826AA3D-09D1-EF42-8DD2-2DCE84DB31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43AA1-E9C6-944A-A9D6-763AB1D7D09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45652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9E02D-C46E-454D-9B36-CB6B02956DDC}"/>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3" name="Footer Placeholder 2">
            <a:extLst>
              <a:ext uri="{FF2B5EF4-FFF2-40B4-BE49-F238E27FC236}">
                <a16:creationId xmlns:a16="http://schemas.microsoft.com/office/drawing/2014/main" id="{C571AC84-4E21-8341-82C0-EFBF1C0CF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6B8C9-ED13-AF48-B8AE-D9F313E592B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350367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90A1-06DF-B04F-A674-39374136A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645CE-3C56-0349-A5CC-F8F641F1C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BF02F-9C8D-6B4E-A2C7-8E9AC87FC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0DDA9-DE17-BD4B-93A5-250278A93201}"/>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6" name="Footer Placeholder 5">
            <a:extLst>
              <a:ext uri="{FF2B5EF4-FFF2-40B4-BE49-F238E27FC236}">
                <a16:creationId xmlns:a16="http://schemas.microsoft.com/office/drawing/2014/main" id="{E346CECE-6A76-F14A-AD29-C37440CB8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3BB09-D1FE-CC45-81B0-E0EE52066ACA}"/>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34235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2B95-A66B-5849-BAA5-3244BFE77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F63BD-2B4C-3741-AEC1-ECB001B0A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75BD4-5B1C-9343-9BF1-6BFCBF596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7AF9D-1361-2F44-A539-58A423D55E67}"/>
              </a:ext>
            </a:extLst>
          </p:cNvPr>
          <p:cNvSpPr>
            <a:spLocks noGrp="1"/>
          </p:cNvSpPr>
          <p:nvPr>
            <p:ph type="dt" sz="half" idx="10"/>
          </p:nvPr>
        </p:nvSpPr>
        <p:spPr/>
        <p:txBody>
          <a:bodyPr/>
          <a:lstStyle/>
          <a:p>
            <a:fld id="{49B6B4E0-B737-414A-8C19-2D7D1EBF09CB}" type="datetimeFigureOut">
              <a:rPr lang="en-US" smtClean="0"/>
              <a:t>3/15/2024</a:t>
            </a:fld>
            <a:endParaRPr lang="en-US"/>
          </a:p>
        </p:txBody>
      </p:sp>
      <p:sp>
        <p:nvSpPr>
          <p:cNvPr id="6" name="Footer Placeholder 5">
            <a:extLst>
              <a:ext uri="{FF2B5EF4-FFF2-40B4-BE49-F238E27FC236}">
                <a16:creationId xmlns:a16="http://schemas.microsoft.com/office/drawing/2014/main" id="{DF9F0BC2-C9A2-6541-AAD6-31B27A9B0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9506D-384D-D043-B27A-93AED93A17BE}"/>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88308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D3157-2660-0547-A2F7-ACD93F0E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0313A-1102-AB4F-A7CA-4A68D56E1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F4624-D983-DC4E-B2BA-AB8B5EC0F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6B4E0-B737-414A-8C19-2D7D1EBF09CB}" type="datetimeFigureOut">
              <a:rPr lang="en-US" smtClean="0"/>
              <a:t>3/15/2024</a:t>
            </a:fld>
            <a:endParaRPr lang="en-US"/>
          </a:p>
        </p:txBody>
      </p:sp>
      <p:sp>
        <p:nvSpPr>
          <p:cNvPr id="5" name="Footer Placeholder 4">
            <a:extLst>
              <a:ext uri="{FF2B5EF4-FFF2-40B4-BE49-F238E27FC236}">
                <a16:creationId xmlns:a16="http://schemas.microsoft.com/office/drawing/2014/main" id="{C8F01860-2259-5C47-AD1B-E2F243FC1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2C582-261C-344E-B54C-06A3C3423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721B9-3324-C646-936D-4FDE18D2CE83}" type="slidenum">
              <a:rPr lang="en-US" smtClean="0"/>
              <a:t>‹#›</a:t>
            </a:fld>
            <a:endParaRPr lang="en-US"/>
          </a:p>
        </p:txBody>
      </p:sp>
    </p:spTree>
    <p:extLst>
      <p:ext uri="{BB962C8B-B14F-4D97-AF65-F5344CB8AC3E}">
        <p14:creationId xmlns:p14="http://schemas.microsoft.com/office/powerpoint/2010/main" val="157926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sac.edu/pathway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sac.edu/FacultyStaff/GuidedPathways/Pages/default.aspx" TargetMode="External"/><Relationship Id="rId4" Type="http://schemas.openxmlformats.org/officeDocument/2006/relationships/hyperlink" Target="https://eab.com/solutions/starfis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sac.edu/StudentServices/Counseling/UndocuScholars/Pages/default.aspx"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ac.edu/StudentServices/studentaffairs/Pride/Pages/default.aspx" TargetMode="External"/><Relationship Id="rId11" Type="http://schemas.openxmlformats.org/officeDocument/2006/relationships/image" Target="../media/image16.png"/><Relationship Id="rId5" Type="http://schemas.openxmlformats.org/officeDocument/2006/relationships/hyperlink" Target="https://www.sac.edu/StudentServices/studentaffairs/apsp/Pages/default.aspx" TargetMode="External"/><Relationship Id="rId10" Type="http://schemas.openxmlformats.org/officeDocument/2006/relationships/image" Target="../media/image15.png"/><Relationship Id="rId4" Type="http://schemas.openxmlformats.org/officeDocument/2006/relationships/hyperlink" Target="https://www.sac.edu/StudentServices/U2Scholars/Pages/default.aspx"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ocelotbo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sac.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NCII logo. Lightbulb with the following text: &quot;National Center for Inquiry &amp; Improvement.&quot;">
            <a:extLst>
              <a:ext uri="{FF2B5EF4-FFF2-40B4-BE49-F238E27FC236}">
                <a16:creationId xmlns:a16="http://schemas.microsoft.com/office/drawing/2014/main" id="{63725FAC-B75C-3642-A970-FA94960C7DC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324202" y="5071142"/>
            <a:ext cx="2146421" cy="990039"/>
          </a:xfrm>
          <a:prstGeom prst="rect">
            <a:avLst/>
          </a:prstGeom>
        </p:spPr>
      </p:pic>
      <p:sp>
        <p:nvSpPr>
          <p:cNvPr id="6" name="Title 5">
            <a:extLst>
              <a:ext uri="{FF2B5EF4-FFF2-40B4-BE49-F238E27FC236}">
                <a16:creationId xmlns:a16="http://schemas.microsoft.com/office/drawing/2014/main" id="{02B5588C-13DD-854E-87F9-00A5D6BF2151}"/>
              </a:ext>
            </a:extLst>
          </p:cNvPr>
          <p:cNvSpPr>
            <a:spLocks noGrp="1"/>
          </p:cNvSpPr>
          <p:nvPr>
            <p:ph type="ctrTitle"/>
          </p:nvPr>
        </p:nvSpPr>
        <p:spPr>
          <a:xfrm>
            <a:off x="958165" y="3311980"/>
            <a:ext cx="5138083" cy="2672262"/>
          </a:xfrm>
        </p:spPr>
        <p:txBody>
          <a:bodyPr vert="horz" lIns="91440" tIns="45720" rIns="91440" bIns="45720" rtlCol="0" anchor="b">
            <a:noAutofit/>
          </a:bodyPr>
          <a:lstStyle/>
          <a:p>
            <a:r>
              <a:rPr lang="en-US" sz="4400" b="1">
                <a:latin typeface="Gill Sans MT"/>
              </a:rPr>
              <a:t>CAGP Institute #6 Advance Work:</a:t>
            </a:r>
            <a:br>
              <a:rPr lang="en-US" sz="4400" b="1">
                <a:latin typeface="Gill Sans MT"/>
              </a:rPr>
            </a:br>
            <a:r>
              <a:rPr lang="en-US" sz="4000" b="1">
                <a:latin typeface="Gill Sans MT"/>
              </a:rPr>
              <a:t>Quick Overview of Guided Pathways Progress at </a:t>
            </a:r>
            <a:br>
              <a:rPr lang="en-US" sz="4000" b="1">
                <a:latin typeface="Gill Sans MT"/>
              </a:rPr>
            </a:br>
            <a:r>
              <a:rPr lang="en-US" sz="4400" b="1">
                <a:latin typeface="Gill Sans MT"/>
                <a:cs typeface="Calibri"/>
              </a:rPr>
              <a:t>Santa Ana College</a:t>
            </a:r>
          </a:p>
        </p:txBody>
      </p:sp>
      <p:pic>
        <p:nvPicPr>
          <p:cNvPr id="2" name="Picture 1" descr="A black and grey sign with a red line&#10;&#10;Description automatically generated">
            <a:extLst>
              <a:ext uri="{FF2B5EF4-FFF2-40B4-BE49-F238E27FC236}">
                <a16:creationId xmlns:a16="http://schemas.microsoft.com/office/drawing/2014/main" id="{8EA9BC24-3504-C258-D453-79C5AC9E0175}"/>
              </a:ext>
            </a:extLst>
          </p:cNvPr>
          <p:cNvPicPr>
            <a:picLocks noChangeAspect="1"/>
          </p:cNvPicPr>
          <p:nvPr/>
        </p:nvPicPr>
        <p:blipFill>
          <a:blip r:embed="rId3"/>
          <a:stretch>
            <a:fillRect/>
          </a:stretch>
        </p:blipFill>
        <p:spPr>
          <a:xfrm>
            <a:off x="843676" y="682438"/>
            <a:ext cx="4325420" cy="1030348"/>
          </a:xfrm>
          <a:prstGeom prst="rect">
            <a:avLst/>
          </a:prstGeom>
        </p:spPr>
      </p:pic>
      <p:pic>
        <p:nvPicPr>
          <p:cNvPr id="3" name="Picture 2" descr="A group of people standing in front of a crowd&#10;&#10;Description automatically generated">
            <a:extLst>
              <a:ext uri="{FF2B5EF4-FFF2-40B4-BE49-F238E27FC236}">
                <a16:creationId xmlns:a16="http://schemas.microsoft.com/office/drawing/2014/main" id="{78A5DCF0-4550-AC61-FA3D-8F7EA1E75380}"/>
              </a:ext>
            </a:extLst>
          </p:cNvPr>
          <p:cNvPicPr>
            <a:picLocks noChangeAspect="1"/>
          </p:cNvPicPr>
          <p:nvPr/>
        </p:nvPicPr>
        <p:blipFill>
          <a:blip r:embed="rId4"/>
          <a:stretch>
            <a:fillRect/>
          </a:stretch>
        </p:blipFill>
        <p:spPr>
          <a:xfrm>
            <a:off x="7663147" y="650019"/>
            <a:ext cx="3872928" cy="5580101"/>
          </a:xfrm>
          <a:prstGeom prst="rect">
            <a:avLst/>
          </a:prstGeom>
        </p:spPr>
      </p:pic>
    </p:spTree>
    <p:extLst>
      <p:ext uri="{BB962C8B-B14F-4D97-AF65-F5344CB8AC3E}">
        <p14:creationId xmlns:p14="http://schemas.microsoft.com/office/powerpoint/2010/main" val="241624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637-FF98-DA40-A3BA-222D83C4C846}"/>
              </a:ext>
            </a:extLst>
          </p:cNvPr>
          <p:cNvSpPr>
            <a:spLocks noGrp="1"/>
          </p:cNvSpPr>
          <p:nvPr>
            <p:ph type="title"/>
          </p:nvPr>
        </p:nvSpPr>
        <p:spPr>
          <a:xfrm>
            <a:off x="788720" y="3353749"/>
            <a:ext cx="1846614" cy="345849"/>
          </a:xfrm>
        </p:spPr>
        <p:txBody>
          <a:bodyPr>
            <a:normAutofit fontScale="90000"/>
          </a:bodyPr>
          <a:lstStyle/>
          <a:p>
            <a:pPr algn="ctr"/>
            <a:r>
              <a:rPr lang="en-US" sz="1400" b="1">
                <a:latin typeface="Gill Sans MT"/>
                <a:ea typeface="+mj-lt"/>
                <a:cs typeface="Calibri"/>
              </a:rPr>
              <a:t>Dr.  Annebelle Nery</a:t>
            </a:r>
            <a:br>
              <a:rPr lang="en-US" sz="1200" b="1">
                <a:latin typeface="Gill Sans MT"/>
                <a:ea typeface="Calibri"/>
                <a:cs typeface="Calibri"/>
              </a:rPr>
            </a:br>
            <a:r>
              <a:rPr lang="en-US" sz="1400">
                <a:latin typeface="Gill Sans MT"/>
                <a:ea typeface="Calibri"/>
                <a:cs typeface="Calibri"/>
              </a:rPr>
              <a:t>President</a:t>
            </a:r>
            <a:endParaRPr lang="en-US">
              <a:cs typeface="Calibri Light"/>
            </a:endParaRPr>
          </a:p>
        </p:txBody>
      </p:sp>
      <p:sp>
        <p:nvSpPr>
          <p:cNvPr id="3" name="Rectangle 2">
            <a:extLst>
              <a:ext uri="{FF2B5EF4-FFF2-40B4-BE49-F238E27FC236}">
                <a16:creationId xmlns:a16="http://schemas.microsoft.com/office/drawing/2014/main" id="{ECC625DF-5387-C746-AC15-78E96A9DC432}"/>
              </a:ext>
            </a:extLst>
          </p:cNvPr>
          <p:cNvSpPr/>
          <p:nvPr/>
        </p:nvSpPr>
        <p:spPr>
          <a:xfrm>
            <a:off x="0" y="4076"/>
            <a:ext cx="12192000" cy="8753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a:extLst>
              <a:ext uri="{FF2B5EF4-FFF2-40B4-BE49-F238E27FC236}">
                <a16:creationId xmlns:a16="http://schemas.microsoft.com/office/drawing/2014/main" id="{435B41A8-F956-8D41-AE29-DE6159CAACCB}"/>
              </a:ext>
            </a:extLst>
          </p:cNvPr>
          <p:cNvSpPr/>
          <p:nvPr/>
        </p:nvSpPr>
        <p:spPr>
          <a:xfrm>
            <a:off x="1481447" y="172309"/>
            <a:ext cx="8608319" cy="707886"/>
          </a:xfrm>
          <a:prstGeom prst="rect">
            <a:avLst/>
          </a:prstGeom>
        </p:spPr>
        <p:txBody>
          <a:bodyPr wrap="none" lIns="91440" tIns="45720" rIns="91440" bIns="45720" anchor="t">
            <a:spAutoFit/>
          </a:bodyPr>
          <a:lstStyle/>
          <a:p>
            <a:r>
              <a:rPr lang="en-US" sz="4000" b="1">
                <a:latin typeface="Gill Sans MT"/>
              </a:rPr>
              <a:t>Guided Pathways Institute #6 Team</a:t>
            </a:r>
          </a:p>
        </p:txBody>
      </p:sp>
      <p:pic>
        <p:nvPicPr>
          <p:cNvPr id="5" name="Picture 4" descr="A person wearing glasses and a grey suit&#10;&#10;Description automatically generated">
            <a:extLst>
              <a:ext uri="{FF2B5EF4-FFF2-40B4-BE49-F238E27FC236}">
                <a16:creationId xmlns:a16="http://schemas.microsoft.com/office/drawing/2014/main" id="{62E6D9F3-EE39-2B06-421E-9A503BF9C834}"/>
              </a:ext>
            </a:extLst>
          </p:cNvPr>
          <p:cNvPicPr>
            <a:picLocks noChangeAspect="1"/>
          </p:cNvPicPr>
          <p:nvPr/>
        </p:nvPicPr>
        <p:blipFill rotWithShape="1">
          <a:blip r:embed="rId2"/>
          <a:srcRect l="1277" t="1304" r="-741" b="807"/>
          <a:stretch/>
        </p:blipFill>
        <p:spPr>
          <a:xfrm>
            <a:off x="609291" y="1062099"/>
            <a:ext cx="2311790" cy="223144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descr="A close-up of a person smiling&#10;&#10;Description automatically generated">
            <a:extLst>
              <a:ext uri="{FF2B5EF4-FFF2-40B4-BE49-F238E27FC236}">
                <a16:creationId xmlns:a16="http://schemas.microsoft.com/office/drawing/2014/main" id="{D86BDF4B-C0F3-EE8A-EB88-5D0B89451FA3}"/>
              </a:ext>
            </a:extLst>
          </p:cNvPr>
          <p:cNvPicPr>
            <a:picLocks/>
          </p:cNvPicPr>
          <p:nvPr/>
        </p:nvPicPr>
        <p:blipFill rotWithShape="1">
          <a:blip r:embed="rId3"/>
          <a:srcRect l="2582" t="-771" r="3756" b="-1013"/>
          <a:stretch/>
        </p:blipFill>
        <p:spPr>
          <a:xfrm>
            <a:off x="3527454" y="1104409"/>
            <a:ext cx="2188064" cy="22482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9" name="Title 1">
            <a:extLst>
              <a:ext uri="{FF2B5EF4-FFF2-40B4-BE49-F238E27FC236}">
                <a16:creationId xmlns:a16="http://schemas.microsoft.com/office/drawing/2014/main" id="{D538E0C8-9376-B48B-17FC-265D961589E4}"/>
              </a:ext>
            </a:extLst>
          </p:cNvPr>
          <p:cNvSpPr txBox="1">
            <a:spLocks/>
          </p:cNvSpPr>
          <p:nvPr/>
        </p:nvSpPr>
        <p:spPr>
          <a:xfrm>
            <a:off x="3217222" y="3337916"/>
            <a:ext cx="2737262" cy="523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b="1">
                <a:latin typeface="Gill Sans MT"/>
                <a:ea typeface="Calibri"/>
                <a:cs typeface="Calibri"/>
              </a:rPr>
              <a:t>Dr. </a:t>
            </a:r>
            <a:r>
              <a:rPr lang="en-US" sz="1300" b="1" err="1">
                <a:latin typeface="Gill Sans MT"/>
                <a:ea typeface="Calibri"/>
                <a:cs typeface="Calibri"/>
              </a:rPr>
              <a:t>Vaniethia</a:t>
            </a:r>
            <a:r>
              <a:rPr lang="en-US" sz="1300" b="1">
                <a:latin typeface="Gill Sans MT"/>
                <a:ea typeface="Calibri"/>
                <a:cs typeface="Calibri"/>
              </a:rPr>
              <a:t> Hubbard</a:t>
            </a:r>
            <a:br>
              <a:rPr lang="en-US" sz="1300" b="1">
                <a:latin typeface="Gill Sans MT"/>
                <a:ea typeface="Calibri"/>
                <a:cs typeface="Calibri"/>
              </a:rPr>
            </a:br>
            <a:r>
              <a:rPr lang="en-US" sz="1300">
                <a:latin typeface="Gill Sans MT"/>
                <a:ea typeface="Calibri"/>
                <a:cs typeface="Calibri"/>
              </a:rPr>
              <a:t>Vice President, Student Services</a:t>
            </a:r>
            <a:endParaRPr lang="en-US" sz="1300"/>
          </a:p>
        </p:txBody>
      </p:sp>
      <p:sp>
        <p:nvSpPr>
          <p:cNvPr id="11" name="Title 1">
            <a:extLst>
              <a:ext uri="{FF2B5EF4-FFF2-40B4-BE49-F238E27FC236}">
                <a16:creationId xmlns:a16="http://schemas.microsoft.com/office/drawing/2014/main" id="{4623A18F-EF89-8BD8-972E-C307B874E597}"/>
              </a:ext>
            </a:extLst>
          </p:cNvPr>
          <p:cNvSpPr txBox="1">
            <a:spLocks/>
          </p:cNvSpPr>
          <p:nvPr/>
        </p:nvSpPr>
        <p:spPr>
          <a:xfrm>
            <a:off x="6344393" y="3377499"/>
            <a:ext cx="2133601" cy="504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b="1">
                <a:latin typeface="Gill Sans MT"/>
                <a:ea typeface="Calibri"/>
                <a:cs typeface="Calibri"/>
              </a:rPr>
              <a:t>Dr. Gregory Toya</a:t>
            </a:r>
            <a:br>
              <a:rPr lang="en-US" sz="1300" b="1">
                <a:latin typeface="Gill Sans MT"/>
                <a:ea typeface="Calibri"/>
                <a:cs typeface="Calibri"/>
              </a:rPr>
            </a:br>
            <a:r>
              <a:rPr lang="en-US" sz="1300">
                <a:latin typeface="Gill Sans MT"/>
                <a:ea typeface="Calibri"/>
                <a:cs typeface="Calibri"/>
              </a:rPr>
              <a:t>Dean, Student Affairs</a:t>
            </a:r>
            <a:endParaRPr lang="en-US" sz="1300">
              <a:cs typeface="Calibri Light"/>
            </a:endParaRPr>
          </a:p>
        </p:txBody>
      </p:sp>
      <p:pic>
        <p:nvPicPr>
          <p:cNvPr id="13" name="Picture 12" descr="A person in a suit and tie&#10;&#10;Description automatically generated">
            <a:extLst>
              <a:ext uri="{FF2B5EF4-FFF2-40B4-BE49-F238E27FC236}">
                <a16:creationId xmlns:a16="http://schemas.microsoft.com/office/drawing/2014/main" id="{A71C6066-C4EB-1128-3489-9E92FBDC3D57}"/>
              </a:ext>
            </a:extLst>
          </p:cNvPr>
          <p:cNvPicPr>
            <a:picLocks noChangeAspect="1"/>
          </p:cNvPicPr>
          <p:nvPr/>
        </p:nvPicPr>
        <p:blipFill rotWithShape="1">
          <a:blip r:embed="rId4"/>
          <a:srcRect l="5579" t="3319" b="5394"/>
          <a:stretch/>
        </p:blipFill>
        <p:spPr>
          <a:xfrm>
            <a:off x="6345751" y="1104713"/>
            <a:ext cx="2179014" cy="225803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7" name="Picture 16" descr="A person smiling at camera&#10;&#10;Description automatically generated">
            <a:extLst>
              <a:ext uri="{FF2B5EF4-FFF2-40B4-BE49-F238E27FC236}">
                <a16:creationId xmlns:a16="http://schemas.microsoft.com/office/drawing/2014/main" id="{A7A1A57C-20B2-1A68-D211-27888FF83AF3}"/>
              </a:ext>
            </a:extLst>
          </p:cNvPr>
          <p:cNvPicPr>
            <a:picLocks noChangeAspect="1"/>
          </p:cNvPicPr>
          <p:nvPr/>
        </p:nvPicPr>
        <p:blipFill rotWithShape="1">
          <a:blip r:embed="rId5"/>
          <a:srcRect l="-427" t="5370" r="-1282" b="2657"/>
          <a:stretch/>
        </p:blipFill>
        <p:spPr>
          <a:xfrm>
            <a:off x="1636674" y="3999310"/>
            <a:ext cx="2353235" cy="220984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descr="A person in a suit and tie&#10;&#10;Description automatically generated">
            <a:extLst>
              <a:ext uri="{FF2B5EF4-FFF2-40B4-BE49-F238E27FC236}">
                <a16:creationId xmlns:a16="http://schemas.microsoft.com/office/drawing/2014/main" id="{D2A54791-D6F2-D344-0903-33AAFA0407B6}"/>
              </a:ext>
            </a:extLst>
          </p:cNvPr>
          <p:cNvPicPr>
            <a:picLocks noChangeAspect="1"/>
          </p:cNvPicPr>
          <p:nvPr/>
        </p:nvPicPr>
        <p:blipFill rotWithShape="1">
          <a:blip r:embed="rId6"/>
          <a:srcRect l="4681" t="3347" r="1380" b="8009"/>
          <a:stretch/>
        </p:blipFill>
        <p:spPr>
          <a:xfrm>
            <a:off x="9220695" y="1190007"/>
            <a:ext cx="2179992" cy="210094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5" name="Title 1">
            <a:extLst>
              <a:ext uri="{FF2B5EF4-FFF2-40B4-BE49-F238E27FC236}">
                <a16:creationId xmlns:a16="http://schemas.microsoft.com/office/drawing/2014/main" id="{681C61C1-5774-FAA3-74F0-67EA3162EF67}"/>
              </a:ext>
            </a:extLst>
          </p:cNvPr>
          <p:cNvSpPr txBox="1">
            <a:spLocks/>
          </p:cNvSpPr>
          <p:nvPr/>
        </p:nvSpPr>
        <p:spPr>
          <a:xfrm>
            <a:off x="8739249" y="3357706"/>
            <a:ext cx="3232069" cy="523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b="1">
                <a:latin typeface="Gill Sans MT"/>
                <a:ea typeface="Calibri"/>
                <a:cs typeface="Calibri"/>
              </a:rPr>
              <a:t>Dr. Daniel Martinez</a:t>
            </a:r>
            <a:br>
              <a:rPr lang="en-US" sz="1300" b="1">
                <a:latin typeface="Gill Sans MT"/>
                <a:ea typeface="Calibri"/>
                <a:cs typeface="Calibri"/>
              </a:rPr>
            </a:br>
            <a:r>
              <a:rPr lang="en-US" sz="1300">
                <a:latin typeface="Gill Sans MT"/>
                <a:ea typeface="+mj-lt"/>
                <a:cs typeface="+mj-lt"/>
              </a:rPr>
              <a:t>Associate Dean, Research, Institutional Effectiveness &amp; Planning </a:t>
            </a:r>
            <a:endParaRPr lang="en-US" sz="1300">
              <a:latin typeface="Gill Sans MT"/>
              <a:cs typeface="Calibri Light"/>
            </a:endParaRPr>
          </a:p>
        </p:txBody>
      </p:sp>
      <p:sp>
        <p:nvSpPr>
          <p:cNvPr id="16" name="Title 1">
            <a:extLst>
              <a:ext uri="{FF2B5EF4-FFF2-40B4-BE49-F238E27FC236}">
                <a16:creationId xmlns:a16="http://schemas.microsoft.com/office/drawing/2014/main" id="{C72F040F-78DC-7E17-C109-D9D89F43D583}"/>
              </a:ext>
            </a:extLst>
          </p:cNvPr>
          <p:cNvSpPr txBox="1">
            <a:spLocks/>
          </p:cNvSpPr>
          <p:nvPr/>
        </p:nvSpPr>
        <p:spPr>
          <a:xfrm>
            <a:off x="4884718" y="6296849"/>
            <a:ext cx="2529445" cy="494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b="1">
                <a:latin typeface="Gill Sans MT"/>
                <a:cs typeface="Calibri"/>
              </a:rPr>
              <a:t>Chantal </a:t>
            </a:r>
            <a:r>
              <a:rPr lang="en-US" sz="1300" b="1" err="1">
                <a:latin typeface="Gill Sans MT"/>
                <a:cs typeface="Calibri"/>
              </a:rPr>
              <a:t>Lamourelle</a:t>
            </a:r>
            <a:r>
              <a:rPr lang="en-US" sz="1300" b="1">
                <a:latin typeface="Gill Sans MT"/>
                <a:cs typeface="Calibri"/>
              </a:rPr>
              <a:t>  </a:t>
            </a:r>
            <a:r>
              <a:rPr lang="en-US" sz="1300">
                <a:latin typeface="Gill Sans MT"/>
                <a:cs typeface="Calibri"/>
              </a:rPr>
              <a:t>Student Equity Coordinator</a:t>
            </a:r>
          </a:p>
        </p:txBody>
      </p:sp>
      <p:sp>
        <p:nvSpPr>
          <p:cNvPr id="20" name="Title 1">
            <a:extLst>
              <a:ext uri="{FF2B5EF4-FFF2-40B4-BE49-F238E27FC236}">
                <a16:creationId xmlns:a16="http://schemas.microsoft.com/office/drawing/2014/main" id="{5360B2B8-426D-104C-B3D1-D30A79F714A9}"/>
              </a:ext>
            </a:extLst>
          </p:cNvPr>
          <p:cNvSpPr txBox="1">
            <a:spLocks/>
          </p:cNvSpPr>
          <p:nvPr/>
        </p:nvSpPr>
        <p:spPr>
          <a:xfrm>
            <a:off x="7858497" y="6257265"/>
            <a:ext cx="3113314" cy="5338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b="1">
                <a:latin typeface="Gill Sans MT"/>
                <a:ea typeface="Calibri"/>
                <a:cs typeface="Calibri"/>
              </a:rPr>
              <a:t>Tanisha L. Burrus</a:t>
            </a:r>
            <a:endParaRPr lang="en-US" sz="1300">
              <a:latin typeface="Calibri Light" panose="020F0302020204030204"/>
              <a:ea typeface="Calibri"/>
              <a:cs typeface="Calibri Light"/>
            </a:endParaRPr>
          </a:p>
          <a:p>
            <a:pPr algn="ctr"/>
            <a:r>
              <a:rPr lang="en-US" sz="1300">
                <a:latin typeface="Gill Sans MT"/>
                <a:ea typeface="Calibri"/>
                <a:cs typeface="Calibri"/>
              </a:rPr>
              <a:t>Interim Director of Student Success</a:t>
            </a:r>
            <a:endParaRPr lang="en-US" sz="1300">
              <a:latin typeface="Gill Sans MT"/>
              <a:cs typeface="Calibri"/>
            </a:endParaRPr>
          </a:p>
        </p:txBody>
      </p:sp>
      <p:sp>
        <p:nvSpPr>
          <p:cNvPr id="22" name="Title 1">
            <a:extLst>
              <a:ext uri="{FF2B5EF4-FFF2-40B4-BE49-F238E27FC236}">
                <a16:creationId xmlns:a16="http://schemas.microsoft.com/office/drawing/2014/main" id="{7D9F4F53-F412-027C-5235-BEABABC5D12D}"/>
              </a:ext>
            </a:extLst>
          </p:cNvPr>
          <p:cNvSpPr txBox="1">
            <a:spLocks/>
          </p:cNvSpPr>
          <p:nvPr/>
        </p:nvSpPr>
        <p:spPr>
          <a:xfrm>
            <a:off x="1693224" y="6286953"/>
            <a:ext cx="2440381" cy="4744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b="1">
                <a:latin typeface="Gill Sans MT"/>
                <a:ea typeface="Calibri"/>
                <a:cs typeface="Calibri"/>
              </a:rPr>
              <a:t>Claire Coyne</a:t>
            </a:r>
            <a:endParaRPr lang="en-US" sz="1300">
              <a:latin typeface="Calibri Light" panose="020F0302020204030204"/>
              <a:ea typeface="Calibri"/>
              <a:cs typeface="Calibri Light"/>
            </a:endParaRPr>
          </a:p>
          <a:p>
            <a:pPr algn="ctr"/>
            <a:r>
              <a:rPr lang="en-US" sz="1300">
                <a:latin typeface="Gill Sans MT"/>
                <a:cs typeface="Calibri"/>
              </a:rPr>
              <a:t>Academic Senate President</a:t>
            </a:r>
          </a:p>
        </p:txBody>
      </p:sp>
      <p:pic>
        <p:nvPicPr>
          <p:cNvPr id="24" name="Picture 23" descr="A person smiling at the camera&#10;&#10;Description automatically generated">
            <a:extLst>
              <a:ext uri="{FF2B5EF4-FFF2-40B4-BE49-F238E27FC236}">
                <a16:creationId xmlns:a16="http://schemas.microsoft.com/office/drawing/2014/main" id="{8EA1C54E-D2D1-C954-F23B-C3C0A8FA1508}"/>
              </a:ext>
            </a:extLst>
          </p:cNvPr>
          <p:cNvPicPr>
            <a:picLocks noChangeAspect="1"/>
          </p:cNvPicPr>
          <p:nvPr/>
        </p:nvPicPr>
        <p:blipFill rotWithShape="1">
          <a:blip r:embed="rId7"/>
          <a:srcRect t="-2490" r="422" b="-1660"/>
          <a:stretch/>
        </p:blipFill>
        <p:spPr>
          <a:xfrm>
            <a:off x="8183891" y="3859110"/>
            <a:ext cx="2335569" cy="2484616"/>
          </a:xfrm>
          <a:prstGeom prst="rect">
            <a:avLst/>
          </a:prstGeom>
        </p:spPr>
      </p:pic>
      <p:pic>
        <p:nvPicPr>
          <p:cNvPr id="25" name="Picture 24" descr="A person with curly hair wearing a suit&#10;&#10;Description automatically generated">
            <a:extLst>
              <a:ext uri="{FF2B5EF4-FFF2-40B4-BE49-F238E27FC236}">
                <a16:creationId xmlns:a16="http://schemas.microsoft.com/office/drawing/2014/main" id="{F884F7AD-BAAD-4392-C78F-1B80A55E8FCC}"/>
              </a:ext>
            </a:extLst>
          </p:cNvPr>
          <p:cNvPicPr>
            <a:picLocks noChangeAspect="1"/>
          </p:cNvPicPr>
          <p:nvPr/>
        </p:nvPicPr>
        <p:blipFill>
          <a:blip r:embed="rId8"/>
          <a:stretch>
            <a:fillRect/>
          </a:stretch>
        </p:blipFill>
        <p:spPr>
          <a:xfrm>
            <a:off x="4999589" y="3974276"/>
            <a:ext cx="2182928" cy="224443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453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8C8221-8151-F84B-8AFA-7828D4E99E85}"/>
              </a:ext>
            </a:extLst>
          </p:cNvPr>
          <p:cNvSpPr txBox="1"/>
          <p:nvPr/>
        </p:nvSpPr>
        <p:spPr>
          <a:xfrm>
            <a:off x="-2217" y="1092515"/>
            <a:ext cx="12118616" cy="6955750"/>
          </a:xfrm>
          <a:prstGeom prst="rect">
            <a:avLst/>
          </a:prstGeom>
          <a:noFill/>
        </p:spPr>
        <p:txBody>
          <a:bodyPr wrap="square" lIns="91440" tIns="45720" rIns="91440" bIns="45720" rtlCol="0" anchor="t">
            <a:spAutoFit/>
          </a:bodyPr>
          <a:lstStyle/>
          <a:p>
            <a:r>
              <a:rPr lang="en-US" sz="2000" b="1" dirty="0">
                <a:latin typeface="Gill Sans MT"/>
              </a:rPr>
              <a:t>What are your top GP accomplishments in the past four years (2019-2023)?</a:t>
            </a:r>
            <a:endParaRPr lang="en-US" sz="2000" dirty="0">
              <a:latin typeface="Gill Sans MT"/>
              <a:cs typeface="Calibri"/>
            </a:endParaRPr>
          </a:p>
          <a:p>
            <a:endParaRPr lang="en-US" sz="2000" b="1">
              <a:latin typeface="Gill Sans MT"/>
            </a:endParaRPr>
          </a:p>
          <a:p>
            <a:r>
              <a:rPr lang="en-US" sz="2000" b="1" dirty="0">
                <a:latin typeface="Gill Sans MT"/>
              </a:rPr>
              <a:t>Accomplishment #1: </a:t>
            </a:r>
            <a:r>
              <a:rPr lang="en-US" sz="2000" dirty="0">
                <a:latin typeface="Gill Sans MT"/>
              </a:rPr>
              <a:t>Created framework around "Four Pillars"</a:t>
            </a:r>
            <a:endParaRPr lang="en-US" sz="2000" dirty="0">
              <a:latin typeface="Gill Sans MT"/>
              <a:ea typeface="Calibri"/>
              <a:cs typeface="Calibri"/>
            </a:endParaRPr>
          </a:p>
          <a:p>
            <a:pPr marL="1371600" lvl="2" indent="-457200">
              <a:spcBef>
                <a:spcPts val="1200"/>
              </a:spcBef>
              <a:buFont typeface="Wingdings" panose="020B0604020202020204" pitchFamily="34" charset="0"/>
              <a:buChar char="§"/>
            </a:pPr>
            <a:r>
              <a:rPr lang="en-US" sz="2000" dirty="0">
                <a:latin typeface="Gill Sans MT"/>
              </a:rPr>
              <a:t>Pillar One: Enter the Path—Superstrong (Career Assessment Tool)</a:t>
            </a:r>
          </a:p>
          <a:p>
            <a:pPr marL="1371600" lvl="2" indent="-457200">
              <a:spcBef>
                <a:spcPts val="1200"/>
              </a:spcBef>
              <a:buFont typeface="Wingdings" panose="020B0604020202020204" pitchFamily="34" charset="0"/>
              <a:buChar char="§"/>
            </a:pPr>
            <a:r>
              <a:rPr lang="en-US" sz="2000" dirty="0">
                <a:latin typeface="Gill Sans MT"/>
              </a:rPr>
              <a:t>Pillar Two: Clarify the Path—Program Maps/Meta-Majors</a:t>
            </a:r>
          </a:p>
          <a:p>
            <a:pPr marL="1371600" lvl="2" indent="-457200">
              <a:spcBef>
                <a:spcPts val="1200"/>
              </a:spcBef>
              <a:buFont typeface="Wingdings" panose="020B0604020202020204" pitchFamily="34" charset="0"/>
              <a:buChar char="§"/>
            </a:pPr>
            <a:r>
              <a:rPr lang="en-US" sz="2000" dirty="0">
                <a:latin typeface="Gill Sans MT"/>
              </a:rPr>
              <a:t>Pillar Three: Stay on the Path—Success Teams</a:t>
            </a:r>
          </a:p>
          <a:p>
            <a:pPr marL="1371600" lvl="2" indent="-457200">
              <a:spcBef>
                <a:spcPts val="1200"/>
              </a:spcBef>
              <a:buFont typeface="Wingdings" panose="020B0604020202020204" pitchFamily="34" charset="0"/>
              <a:buChar char="§"/>
            </a:pPr>
            <a:r>
              <a:rPr lang="en-US" sz="2000" dirty="0">
                <a:latin typeface="Gill Sans MT"/>
              </a:rPr>
              <a:t>Teaching &amp; Learning—New Faculty Institute </a:t>
            </a:r>
          </a:p>
          <a:p>
            <a:pPr marL="914400" lvl="1" indent="-457200">
              <a:spcBef>
                <a:spcPts val="1200"/>
              </a:spcBef>
              <a:buFont typeface="Wingdings" panose="020B0604020202020204" pitchFamily="34" charset="0"/>
              <a:buChar char="§"/>
            </a:pPr>
            <a:endParaRPr lang="en-US" sz="2400" b="1">
              <a:latin typeface="Gill Sans MT"/>
              <a:ea typeface="Calibri" panose="020F0502020204030204"/>
              <a:cs typeface="Calibri"/>
            </a:endParaRPr>
          </a:p>
          <a:p>
            <a:pPr marL="742950" indent="-285750">
              <a:spcBef>
                <a:spcPts val="1200"/>
              </a:spcBef>
              <a:buFont typeface="Arial" panose="020B0604020202020204" pitchFamily="34" charset="0"/>
              <a:buChar char="•"/>
            </a:pPr>
            <a:r>
              <a:rPr lang="en-US" sz="2000" b="1">
                <a:latin typeface="Gill Sans MT"/>
                <a:ea typeface="Calibri" panose="020F0502020204030204"/>
                <a:cs typeface="Calibri"/>
              </a:rPr>
              <a:t>Accomplishment #2: </a:t>
            </a:r>
            <a:r>
              <a:rPr lang="en-US" sz="2000">
                <a:latin typeface="Gill Sans MT"/>
                <a:ea typeface="Calibri" panose="020F0502020204030204"/>
                <a:cs typeface="Calibri"/>
              </a:rPr>
              <a:t>Launched </a:t>
            </a:r>
            <a:r>
              <a:rPr lang="en-US" sz="2000" dirty="0">
                <a:latin typeface="Gill Sans MT"/>
                <a:ea typeface="Calibri" panose="020F0502020204030204"/>
                <a:cs typeface="Calibri"/>
                <a:hlinkClick r:id="rId3"/>
              </a:rPr>
              <a:t>Career &amp; Academic Pathways (8 CAPS)</a:t>
            </a:r>
            <a:r>
              <a:rPr lang="en-US" sz="2000">
                <a:latin typeface="Gill Sans MT"/>
                <a:ea typeface="Calibri" panose="020F0502020204030204"/>
                <a:cs typeface="Calibri"/>
              </a:rPr>
              <a:t> with Success Teams in fall 2020 which Starfish (student success technology platform). </a:t>
            </a:r>
          </a:p>
          <a:p>
            <a:pPr marL="1257300" lvl="2" indent="-342900">
              <a:spcBef>
                <a:spcPts val="1200"/>
              </a:spcBef>
              <a:buFont typeface="Wingdings,Sans-Serif" panose="020B0604020202020204" pitchFamily="34" charset="0"/>
              <a:buChar char="§"/>
            </a:pPr>
            <a:r>
              <a:rPr lang="en-US" sz="2000" dirty="0">
                <a:latin typeface="Gill Sans MT"/>
                <a:ea typeface="Calibri" panose="020F0502020204030204"/>
                <a:cs typeface="Calibri"/>
                <a:hlinkClick r:id="rId4"/>
              </a:rPr>
              <a:t>Starfish</a:t>
            </a:r>
            <a:r>
              <a:rPr lang="en-US" sz="2000" dirty="0">
                <a:solidFill>
                  <a:srgbClr val="444444"/>
                </a:solidFill>
                <a:latin typeface="Gill Sans MT"/>
                <a:ea typeface="Calibri" panose="020F0502020204030204"/>
                <a:cs typeface="Calibri"/>
              </a:rPr>
              <a:t> connects students, faculty and staff to maximize student success and connection. Supported by pathways Success Teams and Coaches, Starfish is a critical tool supporting </a:t>
            </a:r>
            <a:r>
              <a:rPr lang="en-US" sz="2000" dirty="0">
                <a:latin typeface="Gill Sans MT"/>
                <a:ea typeface="Calibri" panose="020F0502020204030204"/>
                <a:cs typeface="Calibri"/>
                <a:hlinkClick r:id="rId5"/>
              </a:rPr>
              <a:t>Guided Pathways</a:t>
            </a:r>
            <a:r>
              <a:rPr lang="en-US" sz="2000" dirty="0">
                <a:solidFill>
                  <a:srgbClr val="444444"/>
                </a:solidFill>
                <a:latin typeface="Gill Sans MT"/>
                <a:ea typeface="Calibri" panose="020F0502020204030204"/>
                <a:cs typeface="Calibri"/>
              </a:rPr>
              <a:t>. In the first year of usage, Santa Ana College achieved </a:t>
            </a:r>
            <a:r>
              <a:rPr lang="en-US" sz="2000" b="1" dirty="0">
                <a:solidFill>
                  <a:srgbClr val="444444"/>
                </a:solidFill>
                <a:latin typeface="Gill Sans MT"/>
                <a:ea typeface="Calibri" panose="020F0502020204030204"/>
                <a:cs typeface="Calibri"/>
              </a:rPr>
              <a:t>5% higher persistence</a:t>
            </a:r>
            <a:r>
              <a:rPr lang="en-US" sz="2000" dirty="0">
                <a:solidFill>
                  <a:srgbClr val="444444"/>
                </a:solidFill>
                <a:latin typeface="Gill Sans MT"/>
                <a:ea typeface="Calibri" panose="020F0502020204030204"/>
                <a:cs typeface="Calibri"/>
              </a:rPr>
              <a:t> among students whose instructors used Starfish as well as </a:t>
            </a:r>
            <a:r>
              <a:rPr lang="en-US" sz="2000" b="1" dirty="0">
                <a:solidFill>
                  <a:srgbClr val="444444"/>
                </a:solidFill>
                <a:latin typeface="Gill Sans MT"/>
                <a:ea typeface="Calibri" panose="020F0502020204030204"/>
                <a:cs typeface="Calibri"/>
              </a:rPr>
              <a:t>better course outcomes</a:t>
            </a:r>
            <a:r>
              <a:rPr lang="en-US" sz="2000" dirty="0">
                <a:solidFill>
                  <a:srgbClr val="444444"/>
                </a:solidFill>
                <a:latin typeface="Gill Sans MT"/>
                <a:ea typeface="Calibri" panose="020F0502020204030204"/>
                <a:cs typeface="Calibri"/>
              </a:rPr>
              <a:t>.</a:t>
            </a:r>
            <a:endParaRPr lang="en-US" sz="2000" dirty="0">
              <a:latin typeface="Gill Sans MT"/>
              <a:ea typeface="Calibri" panose="020F0502020204030204"/>
              <a:cs typeface="Calibri"/>
            </a:endParaRPr>
          </a:p>
          <a:p>
            <a:pPr marL="914400" lvl="1" indent="-457200">
              <a:spcBef>
                <a:spcPts val="1200"/>
              </a:spcBef>
              <a:buFont typeface="Wingdings" panose="020B0604020202020204" pitchFamily="34" charset="0"/>
              <a:buChar char="§"/>
            </a:pPr>
            <a:endParaRPr lang="en-US" sz="1600" dirty="0">
              <a:ea typeface="Calibri" panose="020F0502020204030204"/>
              <a:cs typeface="Calibri"/>
            </a:endParaRPr>
          </a:p>
          <a:p>
            <a:pPr marL="914400" lvl="1" indent="-457200">
              <a:spcBef>
                <a:spcPts val="1200"/>
              </a:spcBef>
              <a:buFont typeface="Wingdings" panose="020B0604020202020204" pitchFamily="34" charset="0"/>
              <a:buChar char="§"/>
            </a:pPr>
            <a:endParaRPr lang="en-US" sz="2800" b="1">
              <a:ea typeface="Calibri" panose="020F0502020204030204"/>
              <a:cs typeface="Calibri" panose="020F0502020204030204"/>
            </a:endParaRPr>
          </a:p>
          <a:p>
            <a:pPr marL="914400" lvl="1" indent="-457200">
              <a:buFont typeface="Wingdings" panose="020B0604020202020204" pitchFamily="34" charset="0"/>
              <a:buChar char="§"/>
            </a:pPr>
            <a:endParaRPr lang="en-US" sz="2800" b="1">
              <a:ea typeface="Calibri" panose="020F0502020204030204"/>
              <a:cs typeface="Calibri" panose="020F0502020204030204"/>
            </a:endParaRPr>
          </a:p>
        </p:txBody>
      </p:sp>
      <p:sp>
        <p:nvSpPr>
          <p:cNvPr id="3" name="Rectangle 2">
            <a:extLst>
              <a:ext uri="{FF2B5EF4-FFF2-40B4-BE49-F238E27FC236}">
                <a16:creationId xmlns:a16="http://schemas.microsoft.com/office/drawing/2014/main" id="{ECC625DF-5387-C746-AC15-78E96A9DC432}"/>
              </a:ext>
            </a:extLst>
          </p:cNvPr>
          <p:cNvSpPr/>
          <p:nvPr/>
        </p:nvSpPr>
        <p:spPr>
          <a:xfrm>
            <a:off x="-7422" y="-4171"/>
            <a:ext cx="12192000" cy="875382"/>
          </a:xfrm>
          <a:prstGeom prst="rect">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393821" y="110398"/>
            <a:ext cx="10475368" cy="707886"/>
          </a:xfrm>
          <a:prstGeom prst="rect">
            <a:avLst/>
          </a:prstGeom>
        </p:spPr>
        <p:txBody>
          <a:bodyPr wrap="none" lIns="91440" tIns="45720" rIns="91440" bIns="45720" anchor="t">
            <a:spAutoFit/>
          </a:bodyPr>
          <a:lstStyle/>
          <a:p>
            <a:r>
              <a:rPr lang="en-US" sz="4000" b="1">
                <a:latin typeface="Gill Sans MT"/>
              </a:rPr>
              <a:t>#1 - Guided Pathways Accomplishments </a:t>
            </a:r>
            <a:r>
              <a:rPr lang="en-US" sz="4000">
                <a:latin typeface="Gill Sans MT"/>
              </a:rPr>
              <a:t>(1)</a:t>
            </a:r>
          </a:p>
        </p:txBody>
      </p:sp>
      <p:pic>
        <p:nvPicPr>
          <p:cNvPr id="2" name="Picture 1" descr="A screenshot of a screen&#10;&#10;Description automatically generated">
            <a:extLst>
              <a:ext uri="{FF2B5EF4-FFF2-40B4-BE49-F238E27FC236}">
                <a16:creationId xmlns:a16="http://schemas.microsoft.com/office/drawing/2014/main" id="{3E34CEBF-58D2-A4F4-73D5-15E6A9246B98}"/>
              </a:ext>
            </a:extLst>
          </p:cNvPr>
          <p:cNvPicPr>
            <a:picLocks noChangeAspect="1"/>
          </p:cNvPicPr>
          <p:nvPr/>
        </p:nvPicPr>
        <p:blipFill>
          <a:blip r:embed="rId6"/>
          <a:stretch>
            <a:fillRect/>
          </a:stretch>
        </p:blipFill>
        <p:spPr>
          <a:xfrm>
            <a:off x="8379361" y="1715719"/>
            <a:ext cx="3674564" cy="2276932"/>
          </a:xfrm>
          <a:prstGeom prst="rect">
            <a:avLst/>
          </a:prstGeom>
        </p:spPr>
      </p:pic>
    </p:spTree>
    <p:extLst>
      <p:ext uri="{BB962C8B-B14F-4D97-AF65-F5344CB8AC3E}">
        <p14:creationId xmlns:p14="http://schemas.microsoft.com/office/powerpoint/2010/main" val="1388060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8C8221-8151-F84B-8AFA-7828D4E99E85}"/>
              </a:ext>
            </a:extLst>
          </p:cNvPr>
          <p:cNvSpPr txBox="1"/>
          <p:nvPr/>
        </p:nvSpPr>
        <p:spPr>
          <a:xfrm>
            <a:off x="107063" y="1235209"/>
            <a:ext cx="8127015" cy="618630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000" b="1" dirty="0">
                <a:latin typeface="Gill Sans MT"/>
              </a:rPr>
              <a:t>What are your top GP accomplishments in the past four years?</a:t>
            </a:r>
            <a:endParaRPr lang="en-US" sz="2000" b="1" dirty="0">
              <a:latin typeface="Gill Sans MT"/>
              <a:ea typeface="Calibri"/>
              <a:cs typeface="Calibri"/>
            </a:endParaRPr>
          </a:p>
          <a:p>
            <a:pPr lvl="1">
              <a:spcBef>
                <a:spcPts val="1200"/>
              </a:spcBef>
            </a:pPr>
            <a:r>
              <a:rPr lang="en-US" sz="2000" b="1" dirty="0">
                <a:latin typeface="Gill Sans MT"/>
              </a:rPr>
              <a:t>Accomplishment #3: </a:t>
            </a:r>
            <a:r>
              <a:rPr lang="en-US" sz="2000" dirty="0">
                <a:solidFill>
                  <a:srgbClr val="0D0D0D"/>
                </a:solidFill>
                <a:latin typeface="Gill Sans MT"/>
                <a:ea typeface="+mn-lt"/>
                <a:cs typeface="+mn-lt"/>
              </a:rPr>
              <a:t>Guided Pathways Steering Committee started in fall 2023. This committee serves as the participatory governance body responsible for developing and implementing college planning efforts, along with making recommendations to the College Council regarding the Guided Pathways workplan (incorporates Equity plan goals) and commitments.</a:t>
            </a:r>
          </a:p>
          <a:p>
            <a:pPr lvl="1">
              <a:spcBef>
                <a:spcPts val="1200"/>
              </a:spcBef>
            </a:pPr>
            <a:r>
              <a:rPr lang="en-US" sz="2000" b="1" dirty="0">
                <a:latin typeface="Gill Sans MT"/>
                <a:cs typeface="Calibri"/>
              </a:rPr>
              <a:t>Accomplishment #4: </a:t>
            </a:r>
            <a:r>
              <a:rPr lang="en-US" sz="2000" dirty="0">
                <a:solidFill>
                  <a:srgbClr val="0D0D0D"/>
                </a:solidFill>
                <a:latin typeface="Gill Sans MT"/>
                <a:ea typeface="+mn-lt"/>
                <a:cs typeface="+mn-lt"/>
              </a:rPr>
              <a:t>Fostering and Enhancing Collaborative Partnerships Established Throughout the Campus:</a:t>
            </a:r>
            <a:endParaRPr lang="en-US" sz="2000" dirty="0">
              <a:solidFill>
                <a:srgbClr val="000000"/>
              </a:solidFill>
              <a:latin typeface="Gill Sans MT"/>
              <a:ea typeface="+mn-lt"/>
              <a:cs typeface="+mn-lt"/>
            </a:endParaRPr>
          </a:p>
          <a:p>
            <a:pPr marL="800100" lvl="1" indent="-342900">
              <a:spcBef>
                <a:spcPts val="1200"/>
              </a:spcBef>
              <a:buFont typeface="Arial"/>
              <a:buChar char="•"/>
            </a:pPr>
            <a:r>
              <a:rPr lang="en-US" sz="2000" b="1" dirty="0">
                <a:solidFill>
                  <a:srgbClr val="C00000"/>
                </a:solidFill>
                <a:latin typeface="Gill Sans MT"/>
                <a:cs typeface="Calibri" panose="020F0502020204030204"/>
              </a:rPr>
              <a:t>SEAP</a:t>
            </a:r>
            <a:r>
              <a:rPr lang="en-US" sz="2000" dirty="0">
                <a:latin typeface="Gill Sans MT"/>
                <a:cs typeface="Calibri" panose="020F0502020204030204"/>
              </a:rPr>
              <a:t> (Guided Pathways Workplan incorporates equity goals)</a:t>
            </a:r>
            <a:endParaRPr lang="en-US" sz="2000" dirty="0">
              <a:latin typeface="Gill Sans MT"/>
              <a:ea typeface="Calibri" panose="020F0502020204030204"/>
              <a:cs typeface="Calibri" panose="020F0502020204030204"/>
            </a:endParaRPr>
          </a:p>
          <a:p>
            <a:pPr marL="800100" lvl="1" indent="-342900">
              <a:spcBef>
                <a:spcPts val="1200"/>
              </a:spcBef>
              <a:buFont typeface="Arial"/>
              <a:buChar char="•"/>
            </a:pPr>
            <a:r>
              <a:rPr lang="en-US" sz="2000" b="1" dirty="0">
                <a:solidFill>
                  <a:srgbClr val="C00000"/>
                </a:solidFill>
                <a:latin typeface="Gill Sans MT"/>
                <a:cs typeface="Calibri" panose="020F0502020204030204"/>
              </a:rPr>
              <a:t>CAP Discovery Day</a:t>
            </a:r>
            <a:r>
              <a:rPr lang="en-US" sz="2000" dirty="0">
                <a:latin typeface="Gill Sans MT"/>
                <a:cs typeface="Calibri" panose="020F0502020204030204"/>
              </a:rPr>
              <a:t> (Career Center in collaboration w/ Success Teams)</a:t>
            </a:r>
            <a:endParaRPr lang="en-US" sz="2000" dirty="0">
              <a:latin typeface="Gill Sans MT"/>
              <a:ea typeface="Calibri" panose="020F0502020204030204"/>
              <a:cs typeface="Calibri" panose="020F0502020204030204"/>
            </a:endParaRPr>
          </a:p>
          <a:p>
            <a:pPr marL="800100" lvl="1" indent="-342900">
              <a:spcBef>
                <a:spcPts val="1200"/>
              </a:spcBef>
              <a:buFont typeface="Arial"/>
              <a:buChar char="•"/>
            </a:pPr>
            <a:r>
              <a:rPr lang="en-US" sz="2000" b="1">
                <a:solidFill>
                  <a:srgbClr val="C00000"/>
                </a:solidFill>
                <a:latin typeface="Gill Sans MT"/>
                <a:cs typeface="Calibri"/>
              </a:rPr>
              <a:t>Affinity Programs &amp; Centers:</a:t>
            </a:r>
            <a:r>
              <a:rPr lang="en-US" sz="2000" dirty="0">
                <a:latin typeface="Gill Sans MT"/>
                <a:cs typeface="Calibri"/>
              </a:rPr>
              <a:t> </a:t>
            </a:r>
            <a:r>
              <a:rPr lang="en-US" sz="2000" dirty="0">
                <a:latin typeface="Gill Sans MT"/>
                <a:cs typeface="Calibri"/>
                <a:hlinkClick r:id="rId3"/>
              </a:rPr>
              <a:t>Undocu-Scholars</a:t>
            </a:r>
            <a:r>
              <a:rPr lang="en-US" sz="2000">
                <a:latin typeface="Gill Sans MT"/>
                <a:cs typeface="Calibri"/>
              </a:rPr>
              <a:t>, </a:t>
            </a:r>
            <a:r>
              <a:rPr lang="en-US" sz="2000" dirty="0">
                <a:latin typeface="Gill Sans MT"/>
                <a:cs typeface="Calibri"/>
                <a:hlinkClick r:id="rId4"/>
              </a:rPr>
              <a:t>U2 Scholars (Umoja)</a:t>
            </a:r>
            <a:r>
              <a:rPr lang="en-US" sz="2000">
                <a:latin typeface="Gill Sans MT"/>
                <a:cs typeface="Calibri"/>
              </a:rPr>
              <a:t>, </a:t>
            </a:r>
            <a:r>
              <a:rPr lang="en-US" sz="2000" dirty="0">
                <a:latin typeface="Gill Sans MT"/>
                <a:cs typeface="Calibri"/>
                <a:hlinkClick r:id="rId5"/>
              </a:rPr>
              <a:t>Asian Pacific Student Program (APSP)</a:t>
            </a:r>
            <a:r>
              <a:rPr lang="en-US" sz="2000">
                <a:latin typeface="Gill Sans MT"/>
                <a:cs typeface="Calibri"/>
              </a:rPr>
              <a:t>, </a:t>
            </a:r>
            <a:r>
              <a:rPr lang="en-US" sz="2000" dirty="0">
                <a:latin typeface="Gill Sans MT"/>
                <a:cs typeface="Calibri"/>
                <a:hlinkClick r:id="rId6"/>
              </a:rPr>
              <a:t>SAC PRIDE!</a:t>
            </a:r>
          </a:p>
          <a:p>
            <a:pPr marL="971550" lvl="1" indent="-514350">
              <a:spcBef>
                <a:spcPts val="1200"/>
              </a:spcBef>
              <a:buFont typeface="Arial"/>
              <a:buChar char="•"/>
            </a:pPr>
            <a:endParaRPr lang="en-US" sz="2800" b="1">
              <a:cs typeface="Calibri"/>
            </a:endParaRPr>
          </a:p>
          <a:p>
            <a:pPr marL="914400" lvl="1" indent="-457200">
              <a:buFont typeface="Arial"/>
              <a:buChar char="•"/>
            </a:pPr>
            <a:endParaRPr lang="en-US" sz="2800" b="1">
              <a:cs typeface="Calibri"/>
            </a:endParaRPr>
          </a:p>
        </p:txBody>
      </p:sp>
      <p:sp>
        <p:nvSpPr>
          <p:cNvPr id="3" name="Rectangle 2">
            <a:extLst>
              <a:ext uri="{FF2B5EF4-FFF2-40B4-BE49-F238E27FC236}">
                <a16:creationId xmlns:a16="http://schemas.microsoft.com/office/drawing/2014/main" id="{ECC625DF-5387-C746-AC15-78E96A9DC432}"/>
              </a:ext>
            </a:extLst>
          </p:cNvPr>
          <p:cNvSpPr/>
          <p:nvPr/>
        </p:nvSpPr>
        <p:spPr>
          <a:xfrm>
            <a:off x="-1649" y="776"/>
            <a:ext cx="12192000" cy="845694"/>
          </a:xfrm>
          <a:prstGeom prst="rect">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287388" y="73347"/>
            <a:ext cx="11444686" cy="707886"/>
          </a:xfrm>
          <a:prstGeom prst="rect">
            <a:avLst/>
          </a:prstGeom>
        </p:spPr>
        <p:txBody>
          <a:bodyPr wrap="square" lIns="91440" tIns="45720" rIns="91440" bIns="45720" anchor="t">
            <a:spAutoFit/>
          </a:bodyPr>
          <a:lstStyle/>
          <a:p>
            <a:r>
              <a:rPr lang="en-US" sz="4000" b="1">
                <a:latin typeface="Gill Sans MT"/>
              </a:rPr>
              <a:t>#1 - Guided Pathways Accomplishments </a:t>
            </a:r>
            <a:r>
              <a:rPr lang="en-US" sz="4000">
                <a:latin typeface="Gill Sans MT"/>
              </a:rPr>
              <a:t>(2)</a:t>
            </a:r>
          </a:p>
        </p:txBody>
      </p:sp>
      <p:pic>
        <p:nvPicPr>
          <p:cNvPr id="6" name="Picture 5" descr="A diagram of a group of white circles with red circle and white text&#10;&#10;Description automatically generated">
            <a:extLst>
              <a:ext uri="{FF2B5EF4-FFF2-40B4-BE49-F238E27FC236}">
                <a16:creationId xmlns:a16="http://schemas.microsoft.com/office/drawing/2014/main" id="{71542627-15BE-3E56-7E05-2AEEA4ED4886}"/>
              </a:ext>
            </a:extLst>
          </p:cNvPr>
          <p:cNvPicPr>
            <a:picLocks noChangeAspect="1"/>
          </p:cNvPicPr>
          <p:nvPr/>
        </p:nvPicPr>
        <p:blipFill>
          <a:blip r:embed="rId7"/>
          <a:stretch>
            <a:fillRect/>
          </a:stretch>
        </p:blipFill>
        <p:spPr>
          <a:xfrm>
            <a:off x="8613649" y="1269857"/>
            <a:ext cx="2967347" cy="2126303"/>
          </a:xfrm>
          <a:prstGeom prst="rect">
            <a:avLst/>
          </a:prstGeom>
        </p:spPr>
      </p:pic>
      <p:pic>
        <p:nvPicPr>
          <p:cNvPr id="7" name="Picture 6" descr="A black and red text on a black background&#10;&#10;Description automatically generated">
            <a:extLst>
              <a:ext uri="{FF2B5EF4-FFF2-40B4-BE49-F238E27FC236}">
                <a16:creationId xmlns:a16="http://schemas.microsoft.com/office/drawing/2014/main" id="{1DE036DA-727B-F4D8-0272-1AFB51C92B4F}"/>
              </a:ext>
            </a:extLst>
          </p:cNvPr>
          <p:cNvPicPr>
            <a:picLocks noChangeAspect="1"/>
          </p:cNvPicPr>
          <p:nvPr/>
        </p:nvPicPr>
        <p:blipFill>
          <a:blip r:embed="rId8"/>
          <a:stretch>
            <a:fillRect/>
          </a:stretch>
        </p:blipFill>
        <p:spPr>
          <a:xfrm>
            <a:off x="8685481" y="4560988"/>
            <a:ext cx="2730500" cy="592699"/>
          </a:xfrm>
          <a:prstGeom prst="rect">
            <a:avLst/>
          </a:prstGeom>
        </p:spPr>
      </p:pic>
      <p:pic>
        <p:nvPicPr>
          <p:cNvPr id="11" name="Picture 10" descr="A logo with a rainbow circle&#10;&#10;Description automatically generated">
            <a:extLst>
              <a:ext uri="{FF2B5EF4-FFF2-40B4-BE49-F238E27FC236}">
                <a16:creationId xmlns:a16="http://schemas.microsoft.com/office/drawing/2014/main" id="{AAFCAA35-DCC7-40D6-7141-975A5E6D0878}"/>
              </a:ext>
            </a:extLst>
          </p:cNvPr>
          <p:cNvPicPr>
            <a:picLocks noChangeAspect="1"/>
          </p:cNvPicPr>
          <p:nvPr/>
        </p:nvPicPr>
        <p:blipFill>
          <a:blip r:embed="rId9"/>
          <a:stretch>
            <a:fillRect/>
          </a:stretch>
        </p:blipFill>
        <p:spPr>
          <a:xfrm>
            <a:off x="10525754" y="5306125"/>
            <a:ext cx="1302141" cy="1202873"/>
          </a:xfrm>
          <a:prstGeom prst="rect">
            <a:avLst/>
          </a:prstGeom>
        </p:spPr>
      </p:pic>
      <p:pic>
        <p:nvPicPr>
          <p:cNvPr id="12" name="Picture 11" descr="A black and red logo&#10;&#10;Description automatically generated">
            <a:extLst>
              <a:ext uri="{FF2B5EF4-FFF2-40B4-BE49-F238E27FC236}">
                <a16:creationId xmlns:a16="http://schemas.microsoft.com/office/drawing/2014/main" id="{D564D009-5633-AEE1-5A23-F7395B498391}"/>
              </a:ext>
            </a:extLst>
          </p:cNvPr>
          <p:cNvPicPr>
            <a:picLocks noChangeAspect="1"/>
          </p:cNvPicPr>
          <p:nvPr/>
        </p:nvPicPr>
        <p:blipFill>
          <a:blip r:embed="rId10"/>
          <a:stretch>
            <a:fillRect/>
          </a:stretch>
        </p:blipFill>
        <p:spPr>
          <a:xfrm>
            <a:off x="8167583" y="5575870"/>
            <a:ext cx="2276929" cy="654312"/>
          </a:xfrm>
          <a:prstGeom prst="rect">
            <a:avLst/>
          </a:prstGeom>
        </p:spPr>
      </p:pic>
      <p:pic>
        <p:nvPicPr>
          <p:cNvPr id="13" name="Picture 12" descr="A black background with red text&#10;&#10;Description automatically generated">
            <a:extLst>
              <a:ext uri="{FF2B5EF4-FFF2-40B4-BE49-F238E27FC236}">
                <a16:creationId xmlns:a16="http://schemas.microsoft.com/office/drawing/2014/main" id="{5FD0D4AD-6190-B12D-7679-5C3F73DBBF17}"/>
              </a:ext>
            </a:extLst>
          </p:cNvPr>
          <p:cNvPicPr>
            <a:picLocks noChangeAspect="1"/>
          </p:cNvPicPr>
          <p:nvPr/>
        </p:nvPicPr>
        <p:blipFill>
          <a:blip r:embed="rId11"/>
          <a:stretch>
            <a:fillRect/>
          </a:stretch>
        </p:blipFill>
        <p:spPr>
          <a:xfrm>
            <a:off x="8585942" y="3738397"/>
            <a:ext cx="3006271" cy="600075"/>
          </a:xfrm>
          <a:prstGeom prst="rect">
            <a:avLst/>
          </a:prstGeom>
        </p:spPr>
      </p:pic>
    </p:spTree>
    <p:extLst>
      <p:ext uri="{BB962C8B-B14F-4D97-AF65-F5344CB8AC3E}">
        <p14:creationId xmlns:p14="http://schemas.microsoft.com/office/powerpoint/2010/main" val="34931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8C8221-8151-F84B-8AFA-7828D4E99E85}"/>
              </a:ext>
            </a:extLst>
          </p:cNvPr>
          <p:cNvSpPr txBox="1"/>
          <p:nvPr/>
        </p:nvSpPr>
        <p:spPr>
          <a:xfrm>
            <a:off x="44397" y="641457"/>
            <a:ext cx="10913389" cy="5654342"/>
          </a:xfrm>
          <a:prstGeom prst="rect">
            <a:avLst/>
          </a:prstGeom>
          <a:noFill/>
        </p:spPr>
        <p:txBody>
          <a:bodyPr wrap="square" lIns="91440" tIns="45720" rIns="91440" bIns="45720" rtlCol="0" anchor="t">
            <a:spAutoFit/>
          </a:bodyPr>
          <a:lstStyle/>
          <a:p>
            <a:r>
              <a:rPr lang="en-US" sz="2000" b="1" dirty="0">
                <a:latin typeface="Gill Sans MT"/>
              </a:rPr>
              <a:t>How has the student experience changed as a result of these accomplishments?</a:t>
            </a:r>
            <a:endParaRPr lang="en-US" dirty="0"/>
          </a:p>
          <a:p>
            <a:endParaRPr lang="en-US" sz="2000" b="1">
              <a:latin typeface="Gill Sans MT"/>
            </a:endParaRPr>
          </a:p>
          <a:p>
            <a:pPr marL="914400" lvl="1" indent="-457200">
              <a:buFont typeface="Arial" panose="020B0604020202020204" pitchFamily="34" charset="0"/>
              <a:buChar char="•"/>
            </a:pPr>
            <a:r>
              <a:rPr lang="en-US" sz="2000" b="1" dirty="0">
                <a:latin typeface="Gill Sans MT"/>
              </a:rPr>
              <a:t>Student Experience Evolution #1: </a:t>
            </a:r>
            <a:r>
              <a:rPr lang="en-US" sz="2000" dirty="0">
                <a:solidFill>
                  <a:srgbClr val="000000"/>
                </a:solidFill>
                <a:latin typeface="Gill Sans MT"/>
                <a:ea typeface="+mn-lt"/>
                <a:cs typeface="+mn-lt"/>
              </a:rPr>
              <a:t>I</a:t>
            </a:r>
            <a:r>
              <a:rPr lang="en-US" sz="2000" dirty="0">
                <a:solidFill>
                  <a:srgbClr val="0D0D0D"/>
                </a:solidFill>
                <a:latin typeface="Gill Sans MT"/>
                <a:ea typeface="+mn-lt"/>
                <a:cs typeface="+mn-lt"/>
              </a:rPr>
              <a:t>ncreased student understanding of Career &amp; Academic Pathways (CAPS) is facilitated through enhanced direct engagement with program-specific information. This engagement is fostered through regular communication in the following ways:</a:t>
            </a:r>
          </a:p>
          <a:p>
            <a:pPr marL="1828800" lvl="3" indent="-457200">
              <a:buFont typeface="Arial" panose="020B0604020202020204" pitchFamily="34" charset="0"/>
              <a:buChar char="•"/>
            </a:pPr>
            <a:r>
              <a:rPr lang="en-US" sz="2000" dirty="0">
                <a:solidFill>
                  <a:srgbClr val="0D0D0D"/>
                </a:solidFill>
                <a:latin typeface="Gill Sans MT"/>
                <a:ea typeface="+mn-lt"/>
                <a:cs typeface="+mn-lt"/>
              </a:rPr>
              <a:t>Success Team members via Canvas Shell messaging </a:t>
            </a:r>
            <a:endParaRPr lang="en-US" sz="2000" dirty="0">
              <a:solidFill>
                <a:srgbClr val="000000"/>
              </a:solidFill>
              <a:latin typeface="Gill Sans MT"/>
              <a:ea typeface="+mn-lt"/>
              <a:cs typeface="+mn-lt"/>
            </a:endParaRPr>
          </a:p>
          <a:p>
            <a:pPr marL="1828800" lvl="3" indent="-457200">
              <a:buFont typeface="Arial" panose="020B0604020202020204" pitchFamily="34" charset="0"/>
              <a:buChar char="•"/>
            </a:pPr>
            <a:r>
              <a:rPr lang="en-US" sz="2000" dirty="0">
                <a:solidFill>
                  <a:srgbClr val="0D0D0D"/>
                </a:solidFill>
                <a:latin typeface="Gill Sans MT"/>
                <a:ea typeface="+mn-lt"/>
                <a:cs typeface="+mn-lt"/>
              </a:rPr>
              <a:t>CAP Exploration Fair</a:t>
            </a:r>
            <a:endParaRPr lang="en-US" sz="2000" dirty="0">
              <a:solidFill>
                <a:srgbClr val="000000"/>
              </a:solidFill>
              <a:latin typeface="Gill Sans MT"/>
              <a:ea typeface="+mn-lt"/>
              <a:cs typeface="+mn-lt"/>
            </a:endParaRPr>
          </a:p>
          <a:p>
            <a:pPr marL="1828800" lvl="3" indent="-457200">
              <a:buFont typeface="Arial" panose="020B0604020202020204" pitchFamily="34" charset="0"/>
              <a:buChar char="•"/>
            </a:pPr>
            <a:r>
              <a:rPr lang="en-US" sz="2000">
                <a:solidFill>
                  <a:srgbClr val="0D0D0D"/>
                </a:solidFill>
                <a:latin typeface="Gill Sans MT"/>
                <a:ea typeface="+mn-lt"/>
                <a:cs typeface="+mn-lt"/>
              </a:rPr>
              <a:t>CAP Exploration Months</a:t>
            </a:r>
            <a:endParaRPr lang="en-US" sz="2000">
              <a:solidFill>
                <a:srgbClr val="000000"/>
              </a:solidFill>
              <a:latin typeface="Gill Sans MT"/>
              <a:ea typeface="+mn-lt"/>
              <a:cs typeface="+mn-lt"/>
            </a:endParaRPr>
          </a:p>
          <a:p>
            <a:pPr marL="1828800" lvl="3" indent="-457200">
              <a:buFont typeface="Arial" panose="020B0604020202020204" pitchFamily="34" charset="0"/>
              <a:buChar char="•"/>
            </a:pPr>
            <a:r>
              <a:rPr lang="en-US" sz="2000" dirty="0">
                <a:solidFill>
                  <a:srgbClr val="0D0D0D"/>
                </a:solidFill>
                <a:latin typeface="Gill Sans MT"/>
                <a:ea typeface="+mn-lt"/>
                <a:cs typeface="+mn-lt"/>
              </a:rPr>
              <a:t>CAP Discovery Day event</a:t>
            </a:r>
            <a:endParaRPr lang="en-US" sz="2000" dirty="0">
              <a:latin typeface="Gill Sans MT"/>
              <a:ea typeface="Calibri" panose="020F0502020204030204"/>
              <a:cs typeface="Calibri" panose="020F0502020204030204"/>
            </a:endParaRPr>
          </a:p>
          <a:p>
            <a:pPr marL="914400" lvl="1" indent="-457200">
              <a:spcBef>
                <a:spcPts val="1200"/>
              </a:spcBef>
              <a:buFont typeface="Arial" panose="020B0604020202020204" pitchFamily="34" charset="0"/>
              <a:buChar char="•"/>
            </a:pPr>
            <a:r>
              <a:rPr lang="en-US" sz="2000" b="1" dirty="0">
                <a:latin typeface="Gill Sans MT"/>
              </a:rPr>
              <a:t>Student Experience Evolution #2: </a:t>
            </a:r>
            <a:r>
              <a:rPr lang="en-US" sz="2000" dirty="0">
                <a:latin typeface="Gill Sans MT"/>
              </a:rPr>
              <a:t> The formation of the Success Teams directly contributed to the increase in the number of students having comprehensive education plans across all CAPS by </a:t>
            </a:r>
            <a:r>
              <a:rPr lang="en-US" sz="2000" b="1" dirty="0">
                <a:latin typeface="Gill Sans MT"/>
              </a:rPr>
              <a:t>30%.</a:t>
            </a:r>
          </a:p>
          <a:p>
            <a:pPr marL="914400" lvl="1" indent="-457200">
              <a:spcBef>
                <a:spcPts val="1200"/>
              </a:spcBef>
              <a:buFont typeface="Arial" panose="020B0604020202020204" pitchFamily="34" charset="0"/>
              <a:buChar char="•"/>
            </a:pPr>
            <a:endParaRPr lang="en-US" sz="2000">
              <a:latin typeface="Gill Sans MT"/>
            </a:endParaRPr>
          </a:p>
          <a:p>
            <a:pPr lvl="1">
              <a:spcBef>
                <a:spcPts val="1200"/>
              </a:spcBef>
            </a:pPr>
            <a:endParaRPr lang="en-US" sz="2400" b="1">
              <a:latin typeface="Gill Sans MT"/>
              <a:cs typeface="Calibri" panose="020F0502020204030204"/>
            </a:endParaRPr>
          </a:p>
          <a:p>
            <a:pPr lvl="1">
              <a:spcBef>
                <a:spcPts val="1200"/>
              </a:spcBef>
            </a:pPr>
            <a:endParaRPr lang="en-US" sz="2800" b="1">
              <a:ea typeface="Calibri" panose="020F0502020204030204"/>
              <a:cs typeface="Calibri" panose="020F0502020204030204"/>
            </a:endParaRPr>
          </a:p>
        </p:txBody>
      </p:sp>
      <p:sp>
        <p:nvSpPr>
          <p:cNvPr id="3" name="Rectangle 2">
            <a:extLst>
              <a:ext uri="{FF2B5EF4-FFF2-40B4-BE49-F238E27FC236}">
                <a16:creationId xmlns:a16="http://schemas.microsoft.com/office/drawing/2014/main" id="{ECC625DF-5387-C746-AC15-78E96A9DC432}"/>
              </a:ext>
            </a:extLst>
          </p:cNvPr>
          <p:cNvSpPr/>
          <p:nvPr/>
        </p:nvSpPr>
        <p:spPr>
          <a:xfrm>
            <a:off x="2474" y="-7469"/>
            <a:ext cx="12195298" cy="6997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454299" y="45139"/>
            <a:ext cx="11451443" cy="707886"/>
          </a:xfrm>
          <a:prstGeom prst="rect">
            <a:avLst/>
          </a:prstGeom>
        </p:spPr>
        <p:txBody>
          <a:bodyPr wrap="square" lIns="91440" tIns="45720" rIns="91440" bIns="45720" anchor="t">
            <a:spAutoFit/>
          </a:bodyPr>
          <a:lstStyle/>
          <a:p>
            <a:r>
              <a:rPr lang="en-US" sz="4000" b="1">
                <a:latin typeface="Gill Sans MT"/>
              </a:rPr>
              <a:t>#2 – Evolutions to the Student Experience (1)</a:t>
            </a:r>
          </a:p>
        </p:txBody>
      </p:sp>
      <p:pic>
        <p:nvPicPr>
          <p:cNvPr id="2" name="Picture 1" descr="A group of people standing under a tent&#10;&#10;Description automatically generated">
            <a:extLst>
              <a:ext uri="{FF2B5EF4-FFF2-40B4-BE49-F238E27FC236}">
                <a16:creationId xmlns:a16="http://schemas.microsoft.com/office/drawing/2014/main" id="{AF1C2A71-B5F7-3AEA-2665-F37EB0171FE7}"/>
              </a:ext>
            </a:extLst>
          </p:cNvPr>
          <p:cNvPicPr>
            <a:picLocks noChangeAspect="1"/>
          </p:cNvPicPr>
          <p:nvPr/>
        </p:nvPicPr>
        <p:blipFill>
          <a:blip r:embed="rId2"/>
          <a:stretch>
            <a:fillRect/>
          </a:stretch>
        </p:blipFill>
        <p:spPr>
          <a:xfrm>
            <a:off x="4418115" y="4762191"/>
            <a:ext cx="3276600" cy="2143125"/>
          </a:xfrm>
          <a:prstGeom prst="rect">
            <a:avLst/>
          </a:prstGeom>
        </p:spPr>
      </p:pic>
      <p:pic>
        <p:nvPicPr>
          <p:cNvPr id="5" name="Picture 4" descr="A person looking through a microscope at a table with people in the background&#10;&#10;Description automatically generated">
            <a:extLst>
              <a:ext uri="{FF2B5EF4-FFF2-40B4-BE49-F238E27FC236}">
                <a16:creationId xmlns:a16="http://schemas.microsoft.com/office/drawing/2014/main" id="{0A5B14EF-1594-4EDE-84AC-548694F1E07D}"/>
              </a:ext>
            </a:extLst>
          </p:cNvPr>
          <p:cNvPicPr>
            <a:picLocks noChangeAspect="1"/>
          </p:cNvPicPr>
          <p:nvPr/>
        </p:nvPicPr>
        <p:blipFill>
          <a:blip r:embed="rId3"/>
          <a:stretch>
            <a:fillRect/>
          </a:stretch>
        </p:blipFill>
        <p:spPr>
          <a:xfrm>
            <a:off x="8563161" y="4758912"/>
            <a:ext cx="3457575" cy="2228850"/>
          </a:xfrm>
          <a:prstGeom prst="rect">
            <a:avLst/>
          </a:prstGeom>
        </p:spPr>
      </p:pic>
      <p:pic>
        <p:nvPicPr>
          <p:cNvPr id="6" name="Picture 5" descr="A person talking to a person at a table&#10;&#10;Description automatically generated">
            <a:extLst>
              <a:ext uri="{FF2B5EF4-FFF2-40B4-BE49-F238E27FC236}">
                <a16:creationId xmlns:a16="http://schemas.microsoft.com/office/drawing/2014/main" id="{F25ECC1C-BAAF-A6C8-46FE-CBFDFA2DAAA7}"/>
              </a:ext>
            </a:extLst>
          </p:cNvPr>
          <p:cNvPicPr>
            <a:picLocks noChangeAspect="1"/>
          </p:cNvPicPr>
          <p:nvPr/>
        </p:nvPicPr>
        <p:blipFill>
          <a:blip r:embed="rId4"/>
          <a:stretch>
            <a:fillRect/>
          </a:stretch>
        </p:blipFill>
        <p:spPr>
          <a:xfrm>
            <a:off x="598219" y="4801776"/>
            <a:ext cx="3276600" cy="2143125"/>
          </a:xfrm>
          <a:prstGeom prst="rect">
            <a:avLst/>
          </a:prstGeom>
        </p:spPr>
      </p:pic>
    </p:spTree>
    <p:extLst>
      <p:ext uri="{BB962C8B-B14F-4D97-AF65-F5344CB8AC3E}">
        <p14:creationId xmlns:p14="http://schemas.microsoft.com/office/powerpoint/2010/main" val="828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637-FF98-DA40-A3BA-222D83C4C846}"/>
              </a:ext>
            </a:extLst>
          </p:cNvPr>
          <p:cNvSpPr>
            <a:spLocks noGrp="1"/>
          </p:cNvSpPr>
          <p:nvPr>
            <p:ph type="title"/>
          </p:nvPr>
        </p:nvSpPr>
        <p:spPr>
          <a:xfrm>
            <a:off x="1006433" y="7035100"/>
            <a:ext cx="2430484" cy="2047978"/>
          </a:xfrm>
        </p:spPr>
        <p:txBody>
          <a:bodyPr/>
          <a:lstStyle/>
          <a:p>
            <a:endParaRPr lang="en-US" b="1">
              <a:latin typeface="+mn-lt"/>
              <a:cs typeface="Calibri"/>
            </a:endParaRPr>
          </a:p>
        </p:txBody>
      </p:sp>
      <p:sp>
        <p:nvSpPr>
          <p:cNvPr id="9" name="TextBox 8">
            <a:extLst>
              <a:ext uri="{FF2B5EF4-FFF2-40B4-BE49-F238E27FC236}">
                <a16:creationId xmlns:a16="http://schemas.microsoft.com/office/drawing/2014/main" id="{088C8221-8151-F84B-8AFA-7828D4E99E85}"/>
              </a:ext>
            </a:extLst>
          </p:cNvPr>
          <p:cNvSpPr txBox="1"/>
          <p:nvPr/>
        </p:nvSpPr>
        <p:spPr>
          <a:xfrm>
            <a:off x="123844" y="1106767"/>
            <a:ext cx="8434620" cy="532453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000" b="1" dirty="0">
                <a:latin typeface="Gill Sans MT"/>
              </a:rPr>
              <a:t>How has the student experience changed as a result of these accomplishments?</a:t>
            </a:r>
          </a:p>
          <a:p>
            <a:pPr marL="914400" lvl="1" indent="-457200">
              <a:spcBef>
                <a:spcPts val="1200"/>
              </a:spcBef>
              <a:buFont typeface="Arial" panose="020B0604020202020204" pitchFamily="34" charset="0"/>
              <a:buChar char="•"/>
            </a:pPr>
            <a:r>
              <a:rPr lang="en-US" sz="2000" b="1" dirty="0">
                <a:latin typeface="Gill Sans MT"/>
              </a:rPr>
              <a:t>Student Experience Evolution #3: </a:t>
            </a:r>
            <a:r>
              <a:rPr lang="en-US" sz="2000" dirty="0">
                <a:latin typeface="Gill Sans MT"/>
              </a:rPr>
              <a:t>Improved communication with current students and prospective students by adding </a:t>
            </a:r>
            <a:r>
              <a:rPr lang="en-US" sz="2000" dirty="0">
                <a:latin typeface="Gill Sans MT"/>
                <a:hlinkClick r:id="rId3"/>
              </a:rPr>
              <a:t>Ocelot</a:t>
            </a:r>
            <a:r>
              <a:rPr lang="en-US" sz="2000" dirty="0">
                <a:latin typeface="Gill Sans MT"/>
              </a:rPr>
              <a:t> technology to our college website homepage and various student services departments. </a:t>
            </a:r>
            <a:r>
              <a:rPr lang="en-US" sz="2000" dirty="0">
                <a:latin typeface="Gill Sans MT"/>
                <a:hlinkClick r:id="rId4"/>
              </a:rPr>
              <a:t>www.sac.edu</a:t>
            </a:r>
            <a:r>
              <a:rPr lang="en-US" sz="2000" dirty="0">
                <a:latin typeface="Gill Sans MT"/>
              </a:rPr>
              <a:t> </a:t>
            </a:r>
          </a:p>
          <a:p>
            <a:pPr marL="914400" lvl="1" indent="-457200">
              <a:spcBef>
                <a:spcPts val="1200"/>
              </a:spcBef>
              <a:buFont typeface="Arial" panose="020B0604020202020204" pitchFamily="34" charset="0"/>
              <a:buChar char="•"/>
            </a:pPr>
            <a:endParaRPr lang="en-US" sz="2000" dirty="0">
              <a:latin typeface="Gill Sans MT"/>
            </a:endParaRPr>
          </a:p>
          <a:p>
            <a:pPr marL="914400" lvl="1" indent="-457200">
              <a:spcBef>
                <a:spcPts val="1200"/>
              </a:spcBef>
              <a:buFont typeface="Arial" panose="020B0604020202020204" pitchFamily="34" charset="0"/>
              <a:buChar char="•"/>
            </a:pPr>
            <a:r>
              <a:rPr lang="en-US" sz="2000" b="1" dirty="0">
                <a:latin typeface="Gill Sans MT"/>
              </a:rPr>
              <a:t>Student Experience Evolution #4: </a:t>
            </a:r>
            <a:r>
              <a:rPr lang="en-US" sz="2000" dirty="0">
                <a:latin typeface="Gill Sans MT"/>
              </a:rPr>
              <a:t>CAP Discovery Day </a:t>
            </a:r>
            <a:endParaRPr lang="en-US" sz="2000" i="1" dirty="0">
              <a:latin typeface="Gill Sans MT"/>
            </a:endParaRPr>
          </a:p>
          <a:p>
            <a:pPr marL="1371600" lvl="2" indent="-457200">
              <a:spcBef>
                <a:spcPts val="1200"/>
              </a:spcBef>
              <a:buFont typeface="Wingdings" panose="020B0604020202020204" pitchFamily="34" charset="0"/>
              <a:buChar char="§"/>
            </a:pPr>
            <a:r>
              <a:rPr lang="en-US" sz="2000" dirty="0">
                <a:latin typeface="Gill Sans MT"/>
              </a:rPr>
              <a:t>63</a:t>
            </a:r>
            <a:r>
              <a:rPr lang="en-US" sz="2000" dirty="0">
                <a:latin typeface="Gill Sans MT"/>
                <a:ea typeface="+mn-lt"/>
                <a:cs typeface="+mn-lt"/>
              </a:rPr>
              <a:t> total programs, CAPs-credit and non-credit academic programs </a:t>
            </a:r>
          </a:p>
          <a:p>
            <a:pPr marL="1371600" lvl="2" indent="-457200">
              <a:spcBef>
                <a:spcPts val="1200"/>
              </a:spcBef>
              <a:buFont typeface="Wingdings" panose="020B0604020202020204" pitchFamily="34" charset="0"/>
              <a:buChar char="§"/>
            </a:pPr>
            <a:r>
              <a:rPr lang="en-US" sz="2000" dirty="0">
                <a:latin typeface="Gill Sans MT"/>
                <a:ea typeface="+mn-lt"/>
                <a:cs typeface="+mn-lt"/>
              </a:rPr>
              <a:t>Among survey completers, there was a </a:t>
            </a:r>
            <a:r>
              <a:rPr lang="en-US" sz="2000" b="1" dirty="0">
                <a:latin typeface="Gill Sans MT"/>
                <a:ea typeface="+mn-lt"/>
                <a:cs typeface="+mn-lt"/>
              </a:rPr>
              <a:t>46-percentage</a:t>
            </a:r>
            <a:r>
              <a:rPr lang="en-US" sz="2000" dirty="0">
                <a:latin typeface="Gill Sans MT"/>
                <a:ea typeface="+mn-lt"/>
                <a:cs typeface="+mn-lt"/>
              </a:rPr>
              <a:t> point increase in survey respondents knowing what a CAP is after the event.</a:t>
            </a:r>
          </a:p>
          <a:p>
            <a:pPr lvl="2">
              <a:spcBef>
                <a:spcPts val="1200"/>
              </a:spcBef>
            </a:pPr>
            <a:endParaRPr lang="en-US" sz="2000">
              <a:highlight>
                <a:srgbClr val="FFFF00"/>
              </a:highlight>
              <a:latin typeface="Gill Sans MT"/>
              <a:ea typeface="Calibri"/>
              <a:cs typeface="Calibri"/>
            </a:endParaRPr>
          </a:p>
        </p:txBody>
      </p:sp>
      <p:sp>
        <p:nvSpPr>
          <p:cNvPr id="3" name="Rectangle 2">
            <a:extLst>
              <a:ext uri="{FF2B5EF4-FFF2-40B4-BE49-F238E27FC236}">
                <a16:creationId xmlns:a16="http://schemas.microsoft.com/office/drawing/2014/main" id="{ECC625DF-5387-C746-AC15-78E96A9DC432}"/>
              </a:ext>
            </a:extLst>
          </p:cNvPr>
          <p:cNvSpPr/>
          <p:nvPr/>
        </p:nvSpPr>
        <p:spPr>
          <a:xfrm>
            <a:off x="-1649" y="-4171"/>
            <a:ext cx="12192000" cy="8160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284316" y="98744"/>
            <a:ext cx="10621819" cy="707886"/>
          </a:xfrm>
          <a:prstGeom prst="rect">
            <a:avLst/>
          </a:prstGeom>
        </p:spPr>
        <p:txBody>
          <a:bodyPr wrap="none" lIns="91440" tIns="45720" rIns="91440" bIns="45720" anchor="t">
            <a:spAutoFit/>
          </a:bodyPr>
          <a:lstStyle/>
          <a:p>
            <a:r>
              <a:rPr lang="en-US" sz="4000" b="1">
                <a:latin typeface="Gill Sans MT"/>
              </a:rPr>
              <a:t>#2 – Evolutions to the Student Experience</a:t>
            </a:r>
            <a:r>
              <a:rPr lang="en-US" sz="4000" b="1">
                <a:latin typeface="Gill Sans MT"/>
                <a:ea typeface="Calibri"/>
                <a:cs typeface="Calibri"/>
              </a:rPr>
              <a:t> (2)</a:t>
            </a:r>
          </a:p>
        </p:txBody>
      </p:sp>
      <p:pic>
        <p:nvPicPr>
          <p:cNvPr id="10" name="Picture 9" descr="A screenshot of a screen&#10;&#10;Description automatically generated">
            <a:extLst>
              <a:ext uri="{FF2B5EF4-FFF2-40B4-BE49-F238E27FC236}">
                <a16:creationId xmlns:a16="http://schemas.microsoft.com/office/drawing/2014/main" id="{B1679E09-F605-19D4-3B33-C8BB04151017}"/>
              </a:ext>
            </a:extLst>
          </p:cNvPr>
          <p:cNvPicPr>
            <a:picLocks noChangeAspect="1"/>
          </p:cNvPicPr>
          <p:nvPr/>
        </p:nvPicPr>
        <p:blipFill>
          <a:blip r:embed="rId5"/>
          <a:stretch>
            <a:fillRect/>
          </a:stretch>
        </p:blipFill>
        <p:spPr>
          <a:xfrm>
            <a:off x="8500454" y="1716273"/>
            <a:ext cx="3418980" cy="1528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white text with red and black text&#10;&#10;Description automatically generated">
            <a:extLst>
              <a:ext uri="{FF2B5EF4-FFF2-40B4-BE49-F238E27FC236}">
                <a16:creationId xmlns:a16="http://schemas.microsoft.com/office/drawing/2014/main" id="{92B2F89E-414E-5500-04E4-E31D373C6FEE}"/>
              </a:ext>
            </a:extLst>
          </p:cNvPr>
          <p:cNvPicPr>
            <a:picLocks noChangeAspect="1"/>
          </p:cNvPicPr>
          <p:nvPr/>
        </p:nvPicPr>
        <p:blipFill>
          <a:blip r:embed="rId6"/>
          <a:stretch>
            <a:fillRect/>
          </a:stretch>
        </p:blipFill>
        <p:spPr>
          <a:xfrm>
            <a:off x="8495559" y="3897086"/>
            <a:ext cx="3355275" cy="1834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83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8C8221-8151-F84B-8AFA-7828D4E99E85}"/>
              </a:ext>
            </a:extLst>
          </p:cNvPr>
          <p:cNvSpPr txBox="1"/>
          <p:nvPr/>
        </p:nvSpPr>
        <p:spPr>
          <a:xfrm>
            <a:off x="275297" y="893794"/>
            <a:ext cx="11522205" cy="347787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000" b="1" dirty="0">
                <a:latin typeface="Gill Sans MT"/>
              </a:rPr>
              <a:t>What were some epiphanies you had as you engaged in this work?</a:t>
            </a:r>
          </a:p>
          <a:p>
            <a:pPr marL="914400" lvl="1" indent="-457200">
              <a:buFont typeface="Arial" panose="020B0604020202020204" pitchFamily="34" charset="0"/>
              <a:buChar char="•"/>
            </a:pPr>
            <a:r>
              <a:rPr lang="en-US" sz="2000" b="1" dirty="0">
                <a:latin typeface="Gill Sans MT"/>
              </a:rPr>
              <a:t>Epiphany #1: </a:t>
            </a:r>
            <a:r>
              <a:rPr lang="en-US" sz="2000" dirty="0">
                <a:solidFill>
                  <a:srgbClr val="0D0D0D"/>
                </a:solidFill>
                <a:latin typeface="Gill Sans MT"/>
                <a:ea typeface="+mn-lt"/>
                <a:cs typeface="+mn-lt"/>
              </a:rPr>
              <a:t>Collaborating closely with Student Equity Achievement Program (SEAP) committee is essential to avoid duplicating efforts, promote effective collaboration, and to meet our Guided Pathways Work Plan goals.</a:t>
            </a:r>
            <a:endParaRPr lang="en-US" sz="2000">
              <a:solidFill>
                <a:srgbClr val="0D0D0D"/>
              </a:solidFill>
              <a:latin typeface="Gill Sans MT"/>
              <a:ea typeface="+mn-lt"/>
              <a:cs typeface="+mn-lt"/>
            </a:endParaRPr>
          </a:p>
          <a:p>
            <a:pPr marL="914400" lvl="1" indent="-457200">
              <a:buFont typeface="Arial" panose="020B0604020202020204" pitchFamily="34" charset="0"/>
              <a:buChar char="•"/>
            </a:pPr>
            <a:endParaRPr lang="en-US" sz="2000" b="1">
              <a:latin typeface="Gill Sans MT"/>
            </a:endParaRPr>
          </a:p>
          <a:p>
            <a:pPr marL="914400" lvl="1" indent="-457200">
              <a:buFont typeface="Arial" panose="020B0604020202020204" pitchFamily="34" charset="0"/>
              <a:buChar char="•"/>
            </a:pPr>
            <a:r>
              <a:rPr lang="en-US" sz="2000" b="1" dirty="0">
                <a:latin typeface="Gill Sans MT"/>
              </a:rPr>
              <a:t>Epiphany #2: </a:t>
            </a:r>
            <a:r>
              <a:rPr lang="en-US" sz="2000" dirty="0">
                <a:solidFill>
                  <a:srgbClr val="0D0D0D"/>
                </a:solidFill>
                <a:latin typeface="Gill Sans MT"/>
                <a:ea typeface="+mn-lt"/>
                <a:cs typeface="+mn-lt"/>
              </a:rPr>
              <a:t>When campus practitioners grasp the significance of the transformative nature of this work, they are willingly to offer their time and expertise.</a:t>
            </a:r>
            <a:endParaRPr lang="en-US" sz="2000">
              <a:solidFill>
                <a:srgbClr val="0D0D0D"/>
              </a:solidFill>
              <a:latin typeface="Gill Sans MT"/>
              <a:ea typeface="+mn-lt"/>
              <a:cs typeface="+mn-lt"/>
            </a:endParaRPr>
          </a:p>
          <a:p>
            <a:pPr marL="914400" lvl="1" indent="-457200">
              <a:buFont typeface="Arial" panose="020B0604020202020204" pitchFamily="34" charset="0"/>
              <a:buChar char="•"/>
            </a:pPr>
            <a:endParaRPr lang="en-US" sz="2000" b="1">
              <a:latin typeface="Gill Sans MT"/>
            </a:endParaRPr>
          </a:p>
          <a:p>
            <a:pPr marL="914400" lvl="1" indent="-457200">
              <a:buFont typeface="Arial" panose="020B0604020202020204" pitchFamily="34" charset="0"/>
              <a:buChar char="•"/>
            </a:pPr>
            <a:r>
              <a:rPr lang="en-US" sz="2000" b="1" dirty="0">
                <a:latin typeface="Gill Sans MT"/>
              </a:rPr>
              <a:t>Epiphany #3: </a:t>
            </a:r>
            <a:r>
              <a:rPr lang="en-US" sz="2000" dirty="0">
                <a:latin typeface="Gill Sans MT"/>
              </a:rPr>
              <a:t>We must increase ways students are able to develop relationships with their peers, classified professionals and faculty members in efforts to best support their learning experience at Santa Ana College. </a:t>
            </a:r>
          </a:p>
        </p:txBody>
      </p:sp>
      <p:sp>
        <p:nvSpPr>
          <p:cNvPr id="3" name="Rectangle 2">
            <a:extLst>
              <a:ext uri="{FF2B5EF4-FFF2-40B4-BE49-F238E27FC236}">
                <a16:creationId xmlns:a16="http://schemas.microsoft.com/office/drawing/2014/main" id="{ECC625DF-5387-C746-AC15-78E96A9DC432}"/>
              </a:ext>
            </a:extLst>
          </p:cNvPr>
          <p:cNvSpPr/>
          <p:nvPr/>
        </p:nvSpPr>
        <p:spPr>
          <a:xfrm>
            <a:off x="-278" y="559"/>
            <a:ext cx="12192000" cy="875382"/>
          </a:xfrm>
          <a:prstGeom prst="rect">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130115" y="99738"/>
            <a:ext cx="9879897" cy="707886"/>
          </a:xfrm>
          <a:prstGeom prst="rect">
            <a:avLst/>
          </a:prstGeom>
        </p:spPr>
        <p:txBody>
          <a:bodyPr wrap="square" lIns="91440" tIns="45720" rIns="91440" bIns="45720" anchor="t">
            <a:spAutoFit/>
          </a:bodyPr>
          <a:lstStyle/>
          <a:p>
            <a:r>
              <a:rPr lang="en-US" sz="4000" b="1">
                <a:latin typeface="Gill Sans MT"/>
              </a:rPr>
              <a:t>#3 - Key Epiphanies</a:t>
            </a:r>
            <a:endParaRPr lang="en-US" sz="4000">
              <a:latin typeface="Gill Sans MT"/>
            </a:endParaRPr>
          </a:p>
        </p:txBody>
      </p:sp>
      <p:pic>
        <p:nvPicPr>
          <p:cNvPr id="2" name="Picture 1" descr="A collage of people smiling&#10;&#10;Description automatically generated">
            <a:extLst>
              <a:ext uri="{FF2B5EF4-FFF2-40B4-BE49-F238E27FC236}">
                <a16:creationId xmlns:a16="http://schemas.microsoft.com/office/drawing/2014/main" id="{A61BC3EF-B52A-6689-C11D-37A01F87C311}"/>
              </a:ext>
            </a:extLst>
          </p:cNvPr>
          <p:cNvPicPr>
            <a:picLocks noChangeAspect="1"/>
          </p:cNvPicPr>
          <p:nvPr/>
        </p:nvPicPr>
        <p:blipFill>
          <a:blip r:embed="rId2"/>
          <a:stretch>
            <a:fillRect/>
          </a:stretch>
        </p:blipFill>
        <p:spPr>
          <a:xfrm>
            <a:off x="3365717" y="4502587"/>
            <a:ext cx="5541819" cy="2085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45DBA4F-4F3D-DBEF-A9DA-4C64FFB95409}"/>
              </a:ext>
            </a:extLst>
          </p:cNvPr>
          <p:cNvSpPr txBox="1"/>
          <p:nvPr/>
        </p:nvSpPr>
        <p:spPr>
          <a:xfrm>
            <a:off x="203053" y="4373478"/>
            <a:ext cx="3017040" cy="2392963"/>
          </a:xfrm>
          <a:prstGeom prst="rect">
            <a:avLst/>
          </a:prstGeom>
          <a:noFill/>
          <a:ln w="2857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i="1" dirty="0">
                <a:solidFill>
                  <a:srgbClr val="242424"/>
                </a:solidFill>
                <a:latin typeface="Gill Sans MT"/>
                <a:ea typeface="Calibri Light"/>
                <a:cs typeface="Calibri Light"/>
              </a:rPr>
              <a:t>“I have felt welcomed and included, and I’m treated just like any other full time college student.</a:t>
            </a:r>
            <a:endParaRPr lang="en-US" sz="1350" b="1">
              <a:solidFill>
                <a:srgbClr val="000000"/>
              </a:solidFill>
              <a:latin typeface="Gill Sans MT"/>
              <a:ea typeface="Calibri Light"/>
              <a:cs typeface="Calibri Light"/>
            </a:endParaRPr>
          </a:p>
          <a:p>
            <a:r>
              <a:rPr lang="en-US" sz="1350" b="1" i="1" dirty="0">
                <a:solidFill>
                  <a:srgbClr val="242424"/>
                </a:solidFill>
                <a:latin typeface="Gill Sans MT"/>
                <a:ea typeface="Calibri Light"/>
                <a:cs typeface="Calibri Light"/>
              </a:rPr>
              <a:t>While attending SAC, faculty is always helping me prepare for my future, even as a sophomore in high school. Because of the dual-enrollment program at SAC I feel ready and excited to continue my college experience.”</a:t>
            </a:r>
            <a:r>
              <a:rPr lang="en-US" sz="1400" b="1" dirty="0">
                <a:solidFill>
                  <a:srgbClr val="242424"/>
                </a:solidFill>
                <a:latin typeface="Gill Sans MT"/>
                <a:ea typeface="Calibri Light"/>
                <a:cs typeface="Calibri Light"/>
              </a:rPr>
              <a:t> -</a:t>
            </a:r>
            <a:r>
              <a:rPr lang="en-US" sz="1400" dirty="0">
                <a:solidFill>
                  <a:srgbClr val="242424"/>
                </a:solidFill>
                <a:latin typeface="Gill Sans MT"/>
                <a:ea typeface="Calibri Light"/>
                <a:cs typeface="Calibri Light"/>
              </a:rPr>
              <a:t>KS, DE student</a:t>
            </a:r>
            <a:endParaRPr lang="en-US" sz="1400">
              <a:latin typeface="Gill Sans MT"/>
            </a:endParaRPr>
          </a:p>
        </p:txBody>
      </p:sp>
      <p:sp>
        <p:nvSpPr>
          <p:cNvPr id="6" name="TextBox 4">
            <a:extLst>
              <a:ext uri="{FF2B5EF4-FFF2-40B4-BE49-F238E27FC236}">
                <a16:creationId xmlns:a16="http://schemas.microsoft.com/office/drawing/2014/main" id="{ECB99DC7-3FAE-2053-766B-7883FA73AFD3}"/>
              </a:ext>
            </a:extLst>
          </p:cNvPr>
          <p:cNvSpPr txBox="1"/>
          <p:nvPr/>
        </p:nvSpPr>
        <p:spPr>
          <a:xfrm>
            <a:off x="9053815" y="4424781"/>
            <a:ext cx="2953885" cy="2246769"/>
          </a:xfrm>
          <a:prstGeom prst="rect">
            <a:avLst/>
          </a:prstGeom>
          <a:no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solidFill>
                  <a:srgbClr val="242424"/>
                </a:solidFill>
                <a:latin typeface="Gill Sans MT"/>
                <a:ea typeface="Calibri Light"/>
                <a:cs typeface="Calibri Light"/>
              </a:rPr>
              <a:t> “​​What a privilege it is to educate yourself. I never thought I’d be back in school studying something I’m passionate about. I encourage others to push through their fears and go after your heart’s desires, especially being supported by a great school like Santa Ana College.</a:t>
            </a:r>
            <a:r>
              <a:rPr lang="en-US" sz="1400" b="1" dirty="0">
                <a:solidFill>
                  <a:srgbClr val="242424"/>
                </a:solidFill>
                <a:latin typeface="Gill Sans MT"/>
                <a:ea typeface="Calibri Light"/>
                <a:cs typeface="Calibri Light"/>
              </a:rPr>
              <a:t>”</a:t>
            </a:r>
            <a:r>
              <a:rPr lang="en-US" sz="1400" dirty="0">
                <a:solidFill>
                  <a:srgbClr val="242424"/>
                </a:solidFill>
                <a:latin typeface="Gill Sans MT"/>
                <a:ea typeface="Calibri Light"/>
                <a:cs typeface="Calibri Light"/>
              </a:rPr>
              <a:t>--</a:t>
            </a:r>
            <a:r>
              <a:rPr lang="en-US" sz="1400" i="1" dirty="0">
                <a:solidFill>
                  <a:srgbClr val="242424"/>
                </a:solidFill>
                <a:latin typeface="Gill Sans MT"/>
                <a:ea typeface="Calibri Light"/>
                <a:cs typeface="Calibri Light"/>
              </a:rPr>
              <a:t>K.D. People, Ideas &amp; Culture CAP/Fine Arts Student</a:t>
            </a:r>
            <a:endParaRPr lang="en-US" sz="1400" i="1">
              <a:latin typeface="Gill Sans MT"/>
              <a:ea typeface="Calibri"/>
              <a:cs typeface="Calibri"/>
            </a:endParaRPr>
          </a:p>
        </p:txBody>
      </p:sp>
    </p:spTree>
    <p:extLst>
      <p:ext uri="{BB962C8B-B14F-4D97-AF65-F5344CB8AC3E}">
        <p14:creationId xmlns:p14="http://schemas.microsoft.com/office/powerpoint/2010/main" val="357741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8C8221-8151-F84B-8AFA-7828D4E99E85}"/>
              </a:ext>
            </a:extLst>
          </p:cNvPr>
          <p:cNvSpPr txBox="1"/>
          <p:nvPr/>
        </p:nvSpPr>
        <p:spPr>
          <a:xfrm>
            <a:off x="3167" y="1181933"/>
            <a:ext cx="11076055" cy="5170646"/>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000" b="1" dirty="0">
                <a:latin typeface="Gill Sans MT"/>
              </a:rPr>
              <a:t>What areas of inquiry and future work are next for the college as you continue this work to improve the student experience and make outcomes more equitable?</a:t>
            </a:r>
          </a:p>
          <a:p>
            <a:pPr marL="914400" lvl="1" indent="-457200">
              <a:buFont typeface="Arial" panose="020B0604020202020204" pitchFamily="34" charset="0"/>
              <a:buChar char="•"/>
            </a:pPr>
            <a:endParaRPr lang="en-US" sz="2000" b="1">
              <a:latin typeface="Gill Sans MT"/>
            </a:endParaRPr>
          </a:p>
          <a:p>
            <a:pPr marL="914400" lvl="1" indent="-457200">
              <a:buFont typeface="Arial" panose="020B0604020202020204" pitchFamily="34" charset="0"/>
              <a:buChar char="•"/>
            </a:pPr>
            <a:r>
              <a:rPr lang="en-US" sz="2000" b="1" dirty="0">
                <a:latin typeface="Gill Sans MT"/>
              </a:rPr>
              <a:t>Future Area of Inquiry #1 </a:t>
            </a:r>
            <a:r>
              <a:rPr lang="en-US" sz="2000" dirty="0">
                <a:latin typeface="Gill Sans MT"/>
              </a:rPr>
              <a:t>Create a </a:t>
            </a:r>
            <a:r>
              <a:rPr lang="en-US" sz="2000" dirty="0">
                <a:solidFill>
                  <a:srgbClr val="0D0D0D"/>
                </a:solidFill>
                <a:latin typeface="Gill Sans MT"/>
              </a:rPr>
              <a:t>marketing campaign in key student spaces across campus. Specifically, we should focus on strategic locations such as the Welcome Desk in S-Building, Science Center, JSC, Bookstore, Math Center, and Learning Center.  These spaces serve as focal points for student engagement and activity, </a:t>
            </a:r>
            <a:r>
              <a:rPr lang="en-US" sz="2000" dirty="0">
                <a:solidFill>
                  <a:srgbClr val="0D0D0D"/>
                </a:solidFill>
                <a:latin typeface="Gill Sans MT"/>
                <a:cs typeface="Calibri"/>
              </a:rPr>
              <a:t>awareness of Career &amp; Academic Program (CAP) and the Success Team support</a:t>
            </a:r>
            <a:r>
              <a:rPr lang="en-US" sz="2000" dirty="0">
                <a:solidFill>
                  <a:srgbClr val="0D0D0D"/>
                </a:solidFill>
                <a:latin typeface="Gill Sans MT"/>
              </a:rPr>
              <a:t>.</a:t>
            </a:r>
            <a:endParaRPr lang="en-US" sz="2000" dirty="0">
              <a:latin typeface="Gill Sans MT"/>
            </a:endParaRPr>
          </a:p>
          <a:p>
            <a:pPr marL="914400" lvl="1" indent="-457200">
              <a:buFont typeface="Arial" panose="020B0604020202020204" pitchFamily="34" charset="0"/>
              <a:buChar char="•"/>
            </a:pPr>
            <a:endParaRPr lang="en-US" sz="2000" dirty="0">
              <a:solidFill>
                <a:srgbClr val="0D0D0D"/>
              </a:solidFill>
              <a:latin typeface="Gill Sans MT"/>
            </a:endParaRPr>
          </a:p>
          <a:p>
            <a:pPr marL="914400" lvl="1" indent="-457200">
              <a:spcBef>
                <a:spcPts val="1200"/>
              </a:spcBef>
              <a:buFont typeface="Arial" panose="020B0604020202020204" pitchFamily="34" charset="0"/>
              <a:buChar char="•"/>
            </a:pPr>
            <a:r>
              <a:rPr lang="en-US" sz="2000" b="1" dirty="0">
                <a:latin typeface="Gill Sans MT"/>
              </a:rPr>
              <a:t>Future Area of Inquiry #2: </a:t>
            </a:r>
            <a:r>
              <a:rPr lang="en-US" sz="2000" dirty="0">
                <a:latin typeface="Gill Sans MT"/>
              </a:rPr>
              <a:t>Combine CAP Discovery Day with SAC Days campus events to increase awareness of all programs and degrees across all pathways.</a:t>
            </a:r>
            <a:endParaRPr lang="en-US" sz="2000" dirty="0">
              <a:latin typeface="Gill Sans MT"/>
              <a:cs typeface="Calibri"/>
            </a:endParaRPr>
          </a:p>
          <a:p>
            <a:pPr marL="914400" lvl="1" indent="-457200">
              <a:spcBef>
                <a:spcPts val="1200"/>
              </a:spcBef>
              <a:buFont typeface="Arial" panose="020B0604020202020204" pitchFamily="34" charset="0"/>
              <a:buChar char="•"/>
            </a:pPr>
            <a:endParaRPr lang="en-US" sz="2000" dirty="0">
              <a:latin typeface="Gill Sans MT"/>
            </a:endParaRPr>
          </a:p>
          <a:p>
            <a:pPr marL="914400" lvl="1" indent="-457200">
              <a:spcBef>
                <a:spcPts val="1200"/>
              </a:spcBef>
              <a:buFont typeface="Arial" panose="020B0604020202020204" pitchFamily="34" charset="0"/>
              <a:buChar char="•"/>
            </a:pPr>
            <a:r>
              <a:rPr lang="en-US" sz="2000" b="1" dirty="0">
                <a:latin typeface="Gill Sans MT"/>
              </a:rPr>
              <a:t>Future Area of Inquiry #3: </a:t>
            </a:r>
            <a:r>
              <a:rPr lang="en-US" sz="2000" dirty="0">
                <a:latin typeface="Gill Sans MT"/>
              </a:rPr>
              <a:t>Enhance</a:t>
            </a:r>
            <a:r>
              <a:rPr lang="en-US" sz="2000" dirty="0">
                <a:solidFill>
                  <a:srgbClr val="000000"/>
                </a:solidFill>
                <a:latin typeface="Gill Sans MT"/>
                <a:ea typeface="+mn-lt"/>
                <a:cs typeface="+mn-lt"/>
              </a:rPr>
              <a:t> the</a:t>
            </a:r>
            <a:r>
              <a:rPr lang="en-US" sz="2000" dirty="0">
                <a:solidFill>
                  <a:srgbClr val="0D0D0D"/>
                </a:solidFill>
                <a:latin typeface="Gill Sans MT"/>
                <a:ea typeface="+mn-lt"/>
                <a:cs typeface="+mn-lt"/>
              </a:rPr>
              <a:t> position of Success Coaches by adding Guided Pathway related duties to Classified professionals' job descriptions and transitioning to a case management model. </a:t>
            </a:r>
          </a:p>
        </p:txBody>
      </p:sp>
      <p:sp>
        <p:nvSpPr>
          <p:cNvPr id="3" name="Rectangle 2">
            <a:extLst>
              <a:ext uri="{FF2B5EF4-FFF2-40B4-BE49-F238E27FC236}">
                <a16:creationId xmlns:a16="http://schemas.microsoft.com/office/drawing/2014/main" id="{ECC625DF-5387-C746-AC15-78E96A9DC432}"/>
              </a:ext>
            </a:extLst>
          </p:cNvPr>
          <p:cNvSpPr/>
          <p:nvPr/>
        </p:nvSpPr>
        <p:spPr>
          <a:xfrm>
            <a:off x="0" y="30937"/>
            <a:ext cx="12192000" cy="855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768927" y="93140"/>
            <a:ext cx="6878293" cy="707886"/>
          </a:xfrm>
          <a:prstGeom prst="rect">
            <a:avLst/>
          </a:prstGeom>
        </p:spPr>
        <p:txBody>
          <a:bodyPr wrap="none" lIns="91440" tIns="45720" rIns="91440" bIns="45720" anchor="t">
            <a:spAutoFit/>
          </a:bodyPr>
          <a:lstStyle/>
          <a:p>
            <a:r>
              <a:rPr lang="en-US" sz="4000" b="1">
                <a:latin typeface="Gill Sans MT"/>
              </a:rPr>
              <a:t>#4 – Future Areas of Inquiry</a:t>
            </a:r>
          </a:p>
        </p:txBody>
      </p:sp>
    </p:spTree>
    <p:extLst>
      <p:ext uri="{BB962C8B-B14F-4D97-AF65-F5344CB8AC3E}">
        <p14:creationId xmlns:p14="http://schemas.microsoft.com/office/powerpoint/2010/main" val="193083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8C8221-8151-F84B-8AFA-7828D4E99E85}"/>
              </a:ext>
            </a:extLst>
          </p:cNvPr>
          <p:cNvSpPr txBox="1"/>
          <p:nvPr/>
        </p:nvSpPr>
        <p:spPr>
          <a:xfrm>
            <a:off x="390751" y="1072749"/>
            <a:ext cx="10552386" cy="532453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000" b="1" dirty="0">
                <a:latin typeface="Gill Sans MT"/>
              </a:rPr>
              <a:t>As you view the path ahead, what are one or two challenges / issues for which you’d like to access the expertise and experience of your peers in the room?</a:t>
            </a:r>
            <a:endParaRPr lang="en-US" sz="2000" b="1" dirty="0">
              <a:latin typeface="Gill Sans MT"/>
              <a:ea typeface="Calibri"/>
              <a:cs typeface="Calibri"/>
            </a:endParaRPr>
          </a:p>
          <a:p>
            <a:pPr marL="914400" lvl="1" indent="-457200">
              <a:buFont typeface="Arial" panose="020B0604020202020204" pitchFamily="34" charset="0"/>
              <a:buChar char="•"/>
            </a:pPr>
            <a:endParaRPr lang="en-US" sz="2000" b="1">
              <a:latin typeface="Gill Sans MT"/>
              <a:ea typeface="Calibri"/>
              <a:cs typeface="Calibri"/>
            </a:endParaRPr>
          </a:p>
          <a:p>
            <a:pPr marL="914400" lvl="1" indent="-457200">
              <a:buFont typeface="Arial" panose="020B0604020202020204" pitchFamily="34" charset="0"/>
              <a:buChar char="•"/>
            </a:pPr>
            <a:r>
              <a:rPr lang="en-US" sz="2000" b="1" dirty="0">
                <a:latin typeface="Gill Sans MT"/>
              </a:rPr>
              <a:t>Challenge #1: </a:t>
            </a:r>
            <a:r>
              <a:rPr lang="en-US" sz="2000" dirty="0">
                <a:solidFill>
                  <a:srgbClr val="0D0D0D"/>
                </a:solidFill>
                <a:latin typeface="Gill Sans MT"/>
                <a:ea typeface="+mn-lt"/>
                <a:cs typeface="+mn-lt"/>
              </a:rPr>
              <a:t>Dissemination of updates on the advancement of Guided Pathways throughout the campus.</a:t>
            </a:r>
          </a:p>
          <a:p>
            <a:pPr marL="914400" lvl="1" indent="-457200">
              <a:buFont typeface="Arial" panose="020B0604020202020204" pitchFamily="34" charset="0"/>
              <a:buChar char="•"/>
            </a:pPr>
            <a:endParaRPr lang="en-US" sz="2000" b="1">
              <a:latin typeface="Gill Sans MT"/>
            </a:endParaRPr>
          </a:p>
          <a:p>
            <a:pPr marL="914400" lvl="1" indent="-457200">
              <a:buFont typeface="Arial" panose="020B0604020202020204" pitchFamily="34" charset="0"/>
              <a:buChar char="•"/>
            </a:pPr>
            <a:r>
              <a:rPr lang="en-US" sz="2000" b="1" dirty="0">
                <a:latin typeface="Gill Sans MT"/>
              </a:rPr>
              <a:t>Challenge #2: </a:t>
            </a:r>
            <a:r>
              <a:rPr lang="en-US" sz="2000" dirty="0">
                <a:solidFill>
                  <a:srgbClr val="0D0D0D"/>
                </a:solidFill>
                <a:latin typeface="Gill Sans MT"/>
                <a:ea typeface="+mn-lt"/>
                <a:cs typeface="+mn-lt"/>
              </a:rPr>
              <a:t>Encouraging campus-wide understanding that Guided Pathways initiatives are not merely additional tasks or extra workload, but rather the fundamental groundwork for enhancing the student experience and ultimately promoting student success. </a:t>
            </a:r>
          </a:p>
          <a:p>
            <a:pPr marL="914400" lvl="1" indent="-457200">
              <a:buFont typeface="Arial" panose="020B0604020202020204" pitchFamily="34" charset="0"/>
              <a:buChar char="•"/>
            </a:pPr>
            <a:endParaRPr lang="en-US" sz="2000">
              <a:solidFill>
                <a:srgbClr val="0D0D0D"/>
              </a:solidFill>
              <a:latin typeface="Gill Sans MT"/>
              <a:ea typeface="+mn-lt"/>
              <a:cs typeface="+mn-lt"/>
            </a:endParaRPr>
          </a:p>
          <a:p>
            <a:pPr marL="914400" lvl="1" indent="-457200">
              <a:buFont typeface="Arial,Sans-Serif" panose="020B0604020202020204" pitchFamily="34" charset="0"/>
              <a:buChar char="•"/>
            </a:pPr>
            <a:r>
              <a:rPr lang="en-US" sz="2000" b="1" dirty="0">
                <a:solidFill>
                  <a:srgbClr val="000000"/>
                </a:solidFill>
                <a:latin typeface="Gill Sans MT"/>
                <a:ea typeface="+mn-lt"/>
                <a:cs typeface="+mn-lt"/>
              </a:rPr>
              <a:t>Challenge #3:</a:t>
            </a:r>
            <a:r>
              <a:rPr lang="en-US" sz="2000" dirty="0">
                <a:solidFill>
                  <a:srgbClr val="000000"/>
                </a:solidFill>
                <a:latin typeface="Gill Sans MT"/>
                <a:ea typeface="+mn-lt"/>
                <a:cs typeface="+mn-lt"/>
              </a:rPr>
              <a:t> </a:t>
            </a:r>
            <a:r>
              <a:rPr lang="en-US" sz="2000" dirty="0">
                <a:solidFill>
                  <a:srgbClr val="0D0D0D"/>
                </a:solidFill>
                <a:latin typeface="Gill Sans MT"/>
                <a:ea typeface="+mn-lt"/>
                <a:cs typeface="+mn-lt"/>
              </a:rPr>
              <a:t>GP work is embedded in the work of the faculty, for classified professionals and students to be involved in this work we have had to rely on those who are willing to volunteer their time to reach our goals. </a:t>
            </a:r>
            <a:endParaRPr lang="en-US" sz="2400" dirty="0">
              <a:solidFill>
                <a:srgbClr val="0D0D0D"/>
              </a:solidFill>
              <a:latin typeface="Gill Sans MT"/>
              <a:ea typeface="+mn-lt"/>
              <a:cs typeface="+mn-lt"/>
            </a:endParaRPr>
          </a:p>
          <a:p>
            <a:pPr marL="914400" lvl="1" indent="-457200">
              <a:buFont typeface="Arial,Sans-Serif" panose="020B0604020202020204" pitchFamily="34" charset="0"/>
              <a:buChar char="•"/>
            </a:pPr>
            <a:endParaRPr lang="en-US" sz="2000" dirty="0">
              <a:solidFill>
                <a:srgbClr val="0D0D0D"/>
              </a:solidFill>
              <a:latin typeface="Gill Sans MT"/>
              <a:ea typeface="+mn-lt"/>
              <a:cs typeface="+mn-lt"/>
            </a:endParaRPr>
          </a:p>
          <a:p>
            <a:pPr marL="914400" lvl="1" indent="-457200">
              <a:buFont typeface="Arial,Sans-Serif" panose="020B0604020202020204" pitchFamily="34" charset="0"/>
              <a:buChar char="•"/>
            </a:pPr>
            <a:r>
              <a:rPr lang="en-US" sz="2000" b="1" dirty="0">
                <a:solidFill>
                  <a:srgbClr val="000000"/>
                </a:solidFill>
                <a:latin typeface="Gill Sans MT"/>
                <a:ea typeface="+mn-lt"/>
                <a:cs typeface="+mn-lt"/>
              </a:rPr>
              <a:t>Challenge #4 – </a:t>
            </a:r>
            <a:r>
              <a:rPr lang="en-US" sz="2000" dirty="0">
                <a:solidFill>
                  <a:srgbClr val="000000"/>
                </a:solidFill>
                <a:latin typeface="Gill Sans MT"/>
                <a:ea typeface="+mn-lt"/>
                <a:cs typeface="+mn-lt"/>
              </a:rPr>
              <a:t>Securing on-going funds.  As the one-time funds deplete, what and how are peer institutions securing on-going funds?</a:t>
            </a:r>
            <a:endParaRPr lang="en-US" sz="2000" dirty="0">
              <a:solidFill>
                <a:srgbClr val="0D0D0D"/>
              </a:solidFill>
              <a:latin typeface="Gill Sans MT"/>
              <a:ea typeface="+mn-lt"/>
              <a:cs typeface="+mn-lt"/>
            </a:endParaRPr>
          </a:p>
          <a:p>
            <a:pPr marL="914400" lvl="1" indent="-457200">
              <a:buFont typeface="Arial" panose="020B0604020202020204" pitchFamily="34" charset="0"/>
              <a:buChar char="•"/>
            </a:pPr>
            <a:endParaRPr lang="en-US" sz="2000">
              <a:solidFill>
                <a:srgbClr val="0D0D0D"/>
              </a:solidFill>
              <a:latin typeface="Gill Sans MT"/>
              <a:ea typeface="+mn-lt"/>
              <a:cs typeface="+mn-lt"/>
            </a:endParaRPr>
          </a:p>
        </p:txBody>
      </p:sp>
      <p:sp>
        <p:nvSpPr>
          <p:cNvPr id="3" name="Rectangle 2">
            <a:extLst>
              <a:ext uri="{FF2B5EF4-FFF2-40B4-BE49-F238E27FC236}">
                <a16:creationId xmlns:a16="http://schemas.microsoft.com/office/drawing/2014/main" id="{ECC625DF-5387-C746-AC15-78E96A9DC432}"/>
              </a:ext>
            </a:extLst>
          </p:cNvPr>
          <p:cNvSpPr/>
          <p:nvPr/>
        </p:nvSpPr>
        <p:spPr>
          <a:xfrm>
            <a:off x="0" y="4076"/>
            <a:ext cx="12192000" cy="875382"/>
          </a:xfrm>
          <a:prstGeom prst="rect">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B41A8-F956-8D41-AE29-DE6159CAACCB}"/>
              </a:ext>
            </a:extLst>
          </p:cNvPr>
          <p:cNvSpPr/>
          <p:nvPr/>
        </p:nvSpPr>
        <p:spPr>
          <a:xfrm>
            <a:off x="392361" y="63451"/>
            <a:ext cx="8317405" cy="707886"/>
          </a:xfrm>
          <a:prstGeom prst="rect">
            <a:avLst/>
          </a:prstGeom>
        </p:spPr>
        <p:txBody>
          <a:bodyPr wrap="none" lIns="91440" tIns="45720" rIns="91440" bIns="45720" anchor="t">
            <a:spAutoFit/>
          </a:bodyPr>
          <a:lstStyle/>
          <a:p>
            <a:r>
              <a:rPr lang="en-US" sz="4000" b="1">
                <a:latin typeface="Gill Sans MT"/>
              </a:rPr>
              <a:t>#5 – Challenge for Peer Feedback </a:t>
            </a:r>
            <a:endParaRPr lang="en-US" sz="4000"/>
          </a:p>
        </p:txBody>
      </p:sp>
    </p:spTree>
    <p:extLst>
      <p:ext uri="{BB962C8B-B14F-4D97-AF65-F5344CB8AC3E}">
        <p14:creationId xmlns:p14="http://schemas.microsoft.com/office/powerpoint/2010/main" val="3780413894"/>
      </p:ext>
    </p:extLst>
  </p:cSld>
  <p:clrMapOvr>
    <a:masterClrMapping/>
  </p:clrMapOvr>
</p:sld>
</file>

<file path=ppt/theme/theme1.xml><?xml version="1.0" encoding="utf-8"?>
<a:theme xmlns:a="http://schemas.openxmlformats.org/drawingml/2006/main" name="Office Theme">
  <a:themeElements>
    <a:clrScheme name="Custom 16">
      <a:dk1>
        <a:srgbClr val="000000"/>
      </a:dk1>
      <a:lt1>
        <a:srgbClr val="FFFFFF"/>
      </a:lt1>
      <a:dk2>
        <a:srgbClr val="FFFFFF"/>
      </a:dk2>
      <a:lt2>
        <a:srgbClr val="F9F8FB"/>
      </a:lt2>
      <a:accent1>
        <a:srgbClr val="E4EFDA"/>
      </a:accent1>
      <a:accent2>
        <a:srgbClr val="F9E063"/>
      </a:accent2>
      <a:accent3>
        <a:srgbClr val="F4E177"/>
      </a:accent3>
      <a:accent4>
        <a:srgbClr val="E1F0D8"/>
      </a:accent4>
      <a:accent5>
        <a:srgbClr val="E4EFDA"/>
      </a:accent5>
      <a:accent6>
        <a:srgbClr val="E4EFDA"/>
      </a:accent6>
      <a:hlink>
        <a:srgbClr val="446EB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5C2D8C372265A469A6957A854FB8429" ma:contentTypeVersion="1" ma:contentTypeDescription="Upload an image." ma:contentTypeScope="" ma:versionID="17c7a8b425873db28a0051f4e2ab5407">
  <xsd:schema xmlns:xsd="http://www.w3.org/2001/XMLSchema" xmlns:xs="http://www.w3.org/2001/XMLSchema" xmlns:p="http://schemas.microsoft.com/office/2006/metadata/properties" xmlns:ns1="http://schemas.microsoft.com/sharepoint/v3" xmlns:ns2="DAC71E31-EABC-41AB-A5C9-F2A561E2DE42" xmlns:ns3="http://schemas.microsoft.com/sharepoint/v3/fields" xmlns:ns4="431189f8-a51b-453f-9f0c-3a0b3b65b12f" targetNamespace="http://schemas.microsoft.com/office/2006/metadata/properties" ma:root="true" ma:fieldsID="b1d0fef7ebc0aee946e8f853d244783d" ns1:_="" ns2:_="" ns3:_="" ns4:_="">
    <xsd:import namespace="http://schemas.microsoft.com/sharepoint/v3"/>
    <xsd:import namespace="DAC71E31-EABC-41AB-A5C9-F2A561E2DE42"/>
    <xsd:import namespace="http://schemas.microsoft.com/sharepoint/v3/fields"/>
    <xsd:import namespace="431189f8-a51b-453f-9f0c-3a0b3b65b12f"/>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C71E31-EABC-41AB-A5C9-F2A561E2DE4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DAC71E31-EABC-41AB-A5C9-F2A561E2DE42" xsi:nil="true"/>
    <wic_System_Copyright xmlns="http://schemas.microsoft.com/sharepoint/v3/fields" xsi:nil="true"/>
    <_dlc_DocId xmlns="431189f8-a51b-453f-9f0c-3a0b3b65b12f">HNYXMCCMVK3K-1256306429-81</_dlc_DocId>
    <_dlc_DocIdUrl xmlns="431189f8-a51b-453f-9f0c-3a0b3b65b12f">
      <Url>https://www.sac.edu/FacultyStaff/GuidedPathways/_layouts/15/DocIdRedir.aspx?ID=HNYXMCCMVK3K-1256306429-81</Url>
      <Description>HNYXMCCMVK3K-1256306429-81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2ACF037-3073-4FBF-BA5A-4C8C6B25C803}">
  <ds:schemaRefs>
    <ds:schemaRef ds:uri="http://schemas.microsoft.com/sharepoint/v3/contenttype/forms"/>
  </ds:schemaRefs>
</ds:datastoreItem>
</file>

<file path=customXml/itemProps2.xml><?xml version="1.0" encoding="utf-8"?>
<ds:datastoreItem xmlns:ds="http://schemas.openxmlformats.org/officeDocument/2006/customXml" ds:itemID="{E51FCE76-7FFD-470D-A2E0-DFE0F492ADDF}"/>
</file>

<file path=customXml/itemProps3.xml><?xml version="1.0" encoding="utf-8"?>
<ds:datastoreItem xmlns:ds="http://schemas.openxmlformats.org/officeDocument/2006/customXml" ds:itemID="{AF7EFAD0-FF5A-4092-A2E1-D61B38040BA5}">
  <ds:schemaRefs>
    <ds:schemaRef ds:uri="458e4ab5-d05b-48f2-b2ae-f83cf29b2af7"/>
    <ds:schemaRef ds:uri="6624d855-e52f-4649-bb9a-e8b6ea98b7ff"/>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4.xml><?xml version="1.0" encoding="utf-8"?>
<ds:datastoreItem xmlns:ds="http://schemas.openxmlformats.org/officeDocument/2006/customXml" ds:itemID="{17395CB2-C0E0-44F0-A7FF-81E1B3AF59C8}"/>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4</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CAGP Institute #6 Advance Work: Quick Overview of Guided Pathways Progress at  Santa Ana College</vt:lpstr>
      <vt:lpstr>Dr.  Annebelle Nery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title</dc:title>
  <dc:creator>Hayley Solano</dc:creator>
  <cp:keywords/>
  <dc:description/>
  <cp:revision>281</cp:revision>
  <dcterms:created xsi:type="dcterms:W3CDTF">2021-04-20T18:20:23Z</dcterms:created>
  <dcterms:modified xsi:type="dcterms:W3CDTF">2024-03-16T01:12:05Z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0x0101009148F5A04DDD49CBA7127AADA5FB792B00AADE34325A8B49CDA8BB4DB53328F2140065C2D8C372265A469A6957A854FB8429</vt:lpwstr>
  </property>
  <property fmtid="{D5CDD505-2E9C-101B-9397-08002B2CF9AE}" pid="3" name="MediaServiceImageTags">
    <vt:lpwstr/>
  </property>
  <property fmtid="{D5CDD505-2E9C-101B-9397-08002B2CF9AE}" pid="4" name="_dlc_DocIdItemGuid">
    <vt:lpwstr>ad7324aa-6da0-46f6-843a-22a4881edac3</vt:lpwstr>
  </property>
</Properties>
</file>