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y="5143500" cx="9144000"/>
  <p:notesSz cx="6858000" cy="9144000"/>
  <p:embeddedFontLst>
    <p:embeddedFont>
      <p:font typeface="Roboto"/>
      <p:regular r:id="rId39"/>
      <p:bold r:id="rId40"/>
      <p:italic r:id="rId41"/>
      <p:boldItalic r:id="rId42"/>
    </p:embeddedFont>
    <p:embeddedFont>
      <p:font typeface="Oswald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Sia Smith-Miyazak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3" Type="http://schemas.openxmlformats.org/officeDocument/2006/relationships/slide" Target="slides/slide6.xml"/><Relationship Id="rId39" Type="http://schemas.openxmlformats.org/officeDocument/2006/relationships/font" Target="fonts/Roboto-regular.fntdata"/><Relationship Id="rId18" Type="http://schemas.openxmlformats.org/officeDocument/2006/relationships/slide" Target="slides/slide11.xml"/><Relationship Id="rId42" Type="http://schemas.openxmlformats.org/officeDocument/2006/relationships/font" Target="fonts/Roboto-boldItalic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7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29" Type="http://schemas.openxmlformats.org/officeDocument/2006/relationships/slide" Target="slides/slide22.xml"/><Relationship Id="rId16" Type="http://schemas.openxmlformats.org/officeDocument/2006/relationships/slide" Target="slides/slide9.xml"/><Relationship Id="rId40" Type="http://schemas.openxmlformats.org/officeDocument/2006/relationships/font" Target="fonts/Roboto-bold.fntdata"/><Relationship Id="rId24" Type="http://schemas.openxmlformats.org/officeDocument/2006/relationships/slide" Target="slides/slide17.xml"/><Relationship Id="rId1" Type="http://schemas.openxmlformats.org/officeDocument/2006/relationships/theme" Target="theme/theme2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5" Type="http://schemas.openxmlformats.org/officeDocument/2006/relationships/customXml" Target="../customXml/item1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44" Type="http://schemas.openxmlformats.org/officeDocument/2006/relationships/font" Target="fonts/Oswald-bold.fntdata"/><Relationship Id="rId31" Type="http://schemas.openxmlformats.org/officeDocument/2006/relationships/slide" Target="slides/slide2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22" Type="http://schemas.openxmlformats.org/officeDocument/2006/relationships/slide" Target="slides/slide15.xml"/><Relationship Id="rId43" Type="http://schemas.openxmlformats.org/officeDocument/2006/relationships/font" Target="fonts/Oswald-regular.fntdata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14" Type="http://schemas.openxmlformats.org/officeDocument/2006/relationships/slide" Target="slides/slide7.xml"/><Relationship Id="rId48" Type="http://schemas.openxmlformats.org/officeDocument/2006/relationships/customXml" Target="../customXml/item4.xml"/><Relationship Id="rId8" Type="http://schemas.openxmlformats.org/officeDocument/2006/relationships/slide" Target="slides/slide1.xml"/><Relationship Id="rId3" Type="http://schemas.openxmlformats.org/officeDocument/2006/relationships/presProps" Target="presProps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8" Type="http://schemas.openxmlformats.org/officeDocument/2006/relationships/slide" Target="slides/slide31.xml"/><Relationship Id="rId46" Type="http://schemas.openxmlformats.org/officeDocument/2006/relationships/customXml" Target="../customXml/item2.xml"/><Relationship Id="rId20" Type="http://schemas.openxmlformats.org/officeDocument/2006/relationships/slide" Target="slides/slide13.xml"/><Relationship Id="rId41" Type="http://schemas.openxmlformats.org/officeDocument/2006/relationships/font" Target="fonts/Roboto-italic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4-30T22:29:47.823">
    <p:pos x="287" y="323"/>
    <p:text>Please copy, then edit your slides :)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44697019d_0_19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744697019d_0_19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470991a28_0_49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8470991a28_0_49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470991a28_0_84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8470991a28_0_84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470991a28_0_94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8470991a28_0_94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470991a28_0_104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8470991a28_0_104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470991a28_0_114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8470991a28_0_114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00a1d4bf3_1_0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Steve</a:t>
            </a:r>
            <a:endParaRPr b="1"/>
          </a:p>
        </p:txBody>
      </p:sp>
      <p:sp>
        <p:nvSpPr>
          <p:cNvPr id="297" name="Google Shape;297;g800a1d4bf3_1_0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76449a743_0_9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Steve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English and Math (first year attempt &amp; competition)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Retention (fall-spring)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Assist near-completers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Ensure all students in CAP came to program orientation (program overview)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One contact with discipline faculty lead (didn’t quite operationalize yet)*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Self-assessment for students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To identify interests &amp; needs - drafted with research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Challenge: survey response not as robust (sent 2-3 times)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Early field work experience (courses, jobs, service learning)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Created a student session in fall/spring - importance of field work for students (before service learning orientation); “finding field work”; connect students with field work immediately after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05" name="Google Shape;305;g776449a743_0_9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0279bcb22_8_28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80279bcb22_8_28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780d1bdd9_0_9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7780d1bdd9_0_9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0279bcb22_8_19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80279bcb22_8_19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44697019d_2_81:notes"/>
          <p:cNvSpPr txBox="1"/>
          <p:nvPr>
            <p:ph idx="1" type="body"/>
          </p:nvPr>
        </p:nvSpPr>
        <p:spPr>
          <a:xfrm>
            <a:off x="685645" y="4342777"/>
            <a:ext cx="5486723" cy="4115111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744697019d_2_81:notes"/>
          <p:cNvSpPr/>
          <p:nvPr>
            <p:ph idx="2" type="sldImg"/>
          </p:nvPr>
        </p:nvSpPr>
        <p:spPr>
          <a:xfrm>
            <a:off x="370217" y="686112"/>
            <a:ext cx="611757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00a1d4bf3_3_0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800a1d4bf3_3_0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0279bcb22_8_38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80279bcb22_8_38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76449a743_0_16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Take inventory - Sara 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Stacy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Invited guests: Near completers - counselor who handles students who are near completion; discover more about process - see how team can work together</a:t>
            </a:r>
            <a:endParaRPr sz="10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</a:rPr>
              <a:t>work with near completers: counselor reaches out but may not be aware of course offering; but chair is aware; faculty lead can see where the issues are (e.g a course offered every 3 semesters - everyone knows when those courses are offered)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Early alert - all faculty in dept to make sure they were aware of early alert. Some faculty didn’t know about the process at all; reached out to students struggling in classes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58" name="Google Shape;358;g776449a743_0_16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76449a743_0_23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Tanisha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Communication including: Agenda for meetings, choosing format for internal collaboration/ communication, communication to students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Student communication example: career opportunities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Campaign with student assistants - targeted roster, specialized email, phone call, some text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Connect with specialized programs - where students are, and also database to pull from for targeted campaigning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66" name="Google Shape;366;g776449a743_0_23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776449a743_0_30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Aurea: </a:t>
            </a:r>
            <a:r>
              <a:rPr lang="en" sz="1200"/>
              <a:t>Connect the dots for students &amp; remove barriers 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Employer agreement (recruitment) with SAUSD 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Build solid connection/ access to paraeducator jobs 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Targeted partnerships; Students - first access (“perks” to CAPs) 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Community partnerships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Library, professional associations 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Tanisha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Road to teaching conference (leveraging existing event) 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Used grants to fund </a:t>
            </a:r>
            <a:r>
              <a:rPr lang="en" sz="1200"/>
              <a:t>students</a:t>
            </a:r>
            <a:r>
              <a:rPr lang="en" sz="1200"/>
              <a:t> to attend for free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Opportunity to learn about teaching profession, PD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4" name="Google Shape;374;g776449a743_0_30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449be96fb_0_0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Steve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</a:t>
            </a:r>
            <a:r>
              <a:rPr lang="en" sz="1000">
                <a:solidFill>
                  <a:schemeClr val="dk1"/>
                </a:solidFill>
              </a:rPr>
              <a:t>ccurate CAP info - make sure they are in right major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Pell eligible were receiving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82" name="Google Shape;382;g8449be96fb_0_0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76449a743_0_2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Tanisha</a:t>
            </a:r>
            <a:r>
              <a:rPr lang="en" sz="1000">
                <a:solidFill>
                  <a:schemeClr val="dk1"/>
                </a:solidFill>
              </a:rPr>
              <a:t> - success coach role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Considerations: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Need to establish procedure with lead counselor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 book appt for students (assign someone to do it)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a lot of back and forth = students may not complete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90" name="Google Shape;390;g776449a743_0_2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76449a743_0_37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Tanisha &amp; Sara 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New student communication - </a:t>
            </a:r>
            <a:r>
              <a:rPr lang="en" sz="1200"/>
              <a:t>they are inundated with emails 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Outreach within each CAP - visual branding, streamlined, concise with call to action 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Recognition - instead of getting different emails from different people - it looks familiar &amp; students know it’s coming from their own CAP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More we do to connect as a CAP and with students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Kick-off event for students 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SAC days last fall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What we envision as a grand kick-off 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Who/ what is a success team? Community? Understanding who students can turn to when they need support</a:t>
            </a:r>
            <a:endParaRPr b="1" sz="1200"/>
          </a:p>
        </p:txBody>
      </p:sp>
      <p:sp>
        <p:nvSpPr>
          <p:cNvPr id="398" name="Google Shape;398;g776449a743_0_37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470991a28_0_125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8470991a28_0_125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8470991a28_0_135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8470991a28_0_135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470991a28_0_34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8470991a28_0_34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470991a28_0_142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8470991a28_0_142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744697019d_2_88:notes"/>
          <p:cNvSpPr txBox="1"/>
          <p:nvPr>
            <p:ph idx="1" type="body"/>
          </p:nvPr>
        </p:nvSpPr>
        <p:spPr>
          <a:xfrm>
            <a:off x="685645" y="4342777"/>
            <a:ext cx="5486723" cy="4115111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744697019d_2_88:notes"/>
          <p:cNvSpPr/>
          <p:nvPr>
            <p:ph idx="2" type="sldImg"/>
          </p:nvPr>
        </p:nvSpPr>
        <p:spPr>
          <a:xfrm>
            <a:off x="370217" y="686112"/>
            <a:ext cx="611757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76449a743_2_0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776449a743_2_0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470991a28_0_6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mission: </a:t>
            </a:r>
            <a:r>
              <a:rPr lang="en"/>
              <a:t>Inspire, transform, and empower </a:t>
            </a:r>
            <a:endParaRPr/>
          </a:p>
        </p:txBody>
      </p:sp>
      <p:sp>
        <p:nvSpPr>
          <p:cNvPr id="199" name="Google Shape;199;g8470991a28_0_6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470991a28_0_21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8470991a28_0_21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00a1d4bf3_3_7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800a1d4bf3_3_7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0279bcb22_8_8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80279bcb22_8_8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780d1bdd9_0_0:notes"/>
          <p:cNvSpPr txBox="1"/>
          <p:nvPr>
            <p:ph idx="1" type="body"/>
          </p:nvPr>
        </p:nvSpPr>
        <p:spPr>
          <a:xfrm>
            <a:off x="685645" y="4342777"/>
            <a:ext cx="5486700" cy="4115100"/>
          </a:xfrm>
          <a:prstGeom prst="rect">
            <a:avLst/>
          </a:prstGeom>
        </p:spPr>
        <p:txBody>
          <a:bodyPr anchorCtr="0" anchor="t" bIns="90025" lIns="90025" spcFirstLastPara="1" rIns="90025" wrap="square" tIns="90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7780d1bdd9_0_0:notes"/>
          <p:cNvSpPr/>
          <p:nvPr>
            <p:ph idx="2" type="sldImg"/>
          </p:nvPr>
        </p:nvSpPr>
        <p:spPr>
          <a:xfrm>
            <a:off x="370217" y="686112"/>
            <a:ext cx="611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316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1" y="1369222"/>
            <a:ext cx="7886700" cy="3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6616" lvl="0" marL="4572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016"/>
              <a:buFont typeface="Arial"/>
              <a:buChar char="•"/>
              <a:defRPr b="0" i="0" sz="201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8328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4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0896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Arial"/>
              <a:buChar char="•"/>
              <a:defRPr b="0" i="0" sz="12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0895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Arial"/>
              <a:buChar char="•"/>
              <a:defRPr b="0" i="0" sz="12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0895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Arial"/>
              <a:buChar char="•"/>
              <a:defRPr b="0" i="0" sz="12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0895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Arial"/>
              <a:buChar char="•"/>
              <a:defRPr b="0" i="0" sz="12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0896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96"/>
              <a:buFont typeface="Arial"/>
              <a:buChar char="•"/>
              <a:defRPr b="0" i="0" sz="12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0896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96"/>
              <a:buFont typeface="Arial"/>
              <a:buChar char="•"/>
              <a:defRPr b="0" i="0" sz="12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7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100" lvl="1" marL="4389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02" lvl="2" marL="87780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602" lvl="3" marL="13167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03" lvl="4" marL="17556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05" lvl="5" marL="219450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05" lvl="6" marL="26334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606" lvl="7" marL="3072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008" lvl="8" marL="35112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5" y="476727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100" lvl="1" marL="4389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502" lvl="2" marL="87780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602" lvl="3" marL="13167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03" lvl="4" marL="17556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05" lvl="5" marL="219450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05" lvl="6" marL="26334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606" lvl="7" marL="3072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008" lvl="8" marL="351120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60" y="476727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64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64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64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64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64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64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64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64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64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1pPr>
            <a:lvl2pPr indent="-3238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2pPr>
            <a:lvl3pPr indent="-314325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■"/>
              <a:defRPr sz="135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048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indent="-3048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indent="-3048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indent="-3048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60" name="Google Shape;60;p14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1" name="Google Shape;61;p14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1pPr>
            <a:lvl2pPr indent="-3238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2pPr>
            <a:lvl3pPr indent="-314325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■"/>
              <a:defRPr sz="135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048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indent="-3048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indent="-3048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indent="-3048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762000" y="3429000"/>
            <a:ext cx="6781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762000" y="457201"/>
            <a:ext cx="36576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61950" lvl="0" marL="457200" rtl="0" algn="l">
              <a:spcBef>
                <a:spcPts val="42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23850" lvl="2" marL="1371600" rtl="0" algn="l"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14325" lvl="3" marL="1828800" rtl="0" algn="l">
              <a:spcBef>
                <a:spcPts val="1600"/>
              </a:spcBef>
              <a:spcAft>
                <a:spcPts val="0"/>
              </a:spcAft>
              <a:buSzPts val="1350"/>
              <a:buChar char="●"/>
              <a:defRPr sz="1350"/>
            </a:lvl4pPr>
            <a:lvl5pPr indent="-314325" lvl="4" marL="2286000" rtl="0" algn="l">
              <a:spcBef>
                <a:spcPts val="1600"/>
              </a:spcBef>
              <a:spcAft>
                <a:spcPts val="0"/>
              </a:spcAft>
              <a:buSzPts val="1350"/>
              <a:buChar char="○"/>
              <a:defRPr sz="1350"/>
            </a:lvl5pPr>
            <a:lvl6pPr indent="-314325" lvl="5" marL="2743200" rtl="0" algn="l">
              <a:spcBef>
                <a:spcPts val="160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rtl="0" algn="l">
              <a:spcBef>
                <a:spcPts val="1600"/>
              </a:spcBef>
              <a:spcAft>
                <a:spcPts val="0"/>
              </a:spcAft>
              <a:buSzPts val="1350"/>
              <a:buChar char="●"/>
              <a:defRPr sz="1350"/>
            </a:lvl7pPr>
            <a:lvl8pPr indent="-314325" lvl="7" marL="3657600" rtl="0" algn="l">
              <a:spcBef>
                <a:spcPts val="1600"/>
              </a:spcBef>
              <a:spcAft>
                <a:spcPts val="0"/>
              </a:spcAft>
              <a:buSzPts val="1350"/>
              <a:buChar char="○"/>
              <a:defRPr sz="1350"/>
            </a:lvl8pPr>
            <a:lvl9pPr indent="-314325" lvl="8" marL="4114800" rtl="0" algn="l">
              <a:spcBef>
                <a:spcPts val="1600"/>
              </a:spcBef>
              <a:spcAft>
                <a:spcPts val="160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648200" y="457201"/>
            <a:ext cx="36576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61950" lvl="0" marL="457200" rtl="0" algn="l">
              <a:spcBef>
                <a:spcPts val="42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23850" lvl="2" marL="1371600" rtl="0" algn="l"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14325" lvl="3" marL="1828800" rtl="0" algn="l">
              <a:spcBef>
                <a:spcPts val="1600"/>
              </a:spcBef>
              <a:spcAft>
                <a:spcPts val="0"/>
              </a:spcAft>
              <a:buSzPts val="1350"/>
              <a:buChar char="●"/>
              <a:defRPr sz="1350"/>
            </a:lvl4pPr>
            <a:lvl5pPr indent="-314325" lvl="4" marL="2286000" rtl="0" algn="l">
              <a:spcBef>
                <a:spcPts val="1600"/>
              </a:spcBef>
              <a:spcAft>
                <a:spcPts val="0"/>
              </a:spcAft>
              <a:buSzPts val="1350"/>
              <a:buChar char="○"/>
              <a:defRPr sz="1350"/>
            </a:lvl5pPr>
            <a:lvl6pPr indent="-314325" lvl="5" marL="2743200" rtl="0" algn="l">
              <a:spcBef>
                <a:spcPts val="160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rtl="0" algn="l">
              <a:spcBef>
                <a:spcPts val="1600"/>
              </a:spcBef>
              <a:spcAft>
                <a:spcPts val="0"/>
              </a:spcAft>
              <a:buSzPts val="1350"/>
              <a:buChar char="●"/>
              <a:defRPr sz="1350"/>
            </a:lvl7pPr>
            <a:lvl8pPr indent="-314325" lvl="7" marL="3657600" rtl="0" algn="l">
              <a:spcBef>
                <a:spcPts val="1600"/>
              </a:spcBef>
              <a:spcAft>
                <a:spcPts val="0"/>
              </a:spcAft>
              <a:buSzPts val="1350"/>
              <a:buChar char="○"/>
              <a:defRPr sz="1350"/>
            </a:lvl8pPr>
            <a:lvl9pPr indent="-314325" lvl="8" marL="4114800" rtl="0" algn="l">
              <a:spcBef>
                <a:spcPts val="1600"/>
              </a:spcBef>
              <a:spcAft>
                <a:spcPts val="160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248400" y="46565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762000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800"/>
              <a:buChar char="●"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Impact"/>
              <a:buNone/>
              <a:defRPr>
                <a:solidFill>
                  <a:srgbClr val="262626"/>
                </a:solidFill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Impact"/>
              <a:buNone/>
              <a:defRPr>
                <a:solidFill>
                  <a:srgbClr val="262626"/>
                </a:solidFill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Impact"/>
              <a:buNone/>
              <a:defRPr>
                <a:solidFill>
                  <a:srgbClr val="262626"/>
                </a:solidFill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Impact"/>
              <a:buNone/>
              <a:defRPr>
                <a:solidFill>
                  <a:srgbClr val="262626"/>
                </a:solidFill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Impact"/>
              <a:buNone/>
              <a:defRPr>
                <a:solidFill>
                  <a:srgbClr val="262626"/>
                </a:solidFill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Impact"/>
              <a:buNone/>
              <a:defRPr>
                <a:solidFill>
                  <a:srgbClr val="262626"/>
                </a:solidFill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Impact"/>
              <a:buNone/>
              <a:defRPr>
                <a:solidFill>
                  <a:srgbClr val="262626"/>
                </a:solidFill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Impact"/>
              <a:buNone/>
              <a:defRPr>
                <a:solidFill>
                  <a:srgbClr val="262626"/>
                </a:solidFill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Impact"/>
              <a:buNone/>
              <a:defRPr>
                <a:solidFill>
                  <a:srgbClr val="26262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55556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B8B8D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B8B8D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B8B8D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B8B8D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6" name="Google Shape;86;p17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97" name="Google Shape;97;p19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722313" y="1771650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b="0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722313" y="347014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6" name="Google Shape;106;p20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11" name="Google Shape;111;p21"/>
          <p:cNvSpPr txBox="1"/>
          <p:nvPr>
            <p:ph idx="3" type="body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21"/>
          <p:cNvSpPr txBox="1"/>
          <p:nvPr>
            <p:ph idx="4" type="body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13" name="Google Shape;113;p21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6" name="Google Shape;116;p21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1320" lvl="0" marL="457200" algn="l"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29" name="Google Shape;129;p24"/>
          <p:cNvSpPr txBox="1"/>
          <p:nvPr>
            <p:ph idx="2" type="body"/>
          </p:nvPr>
        </p:nvSpPr>
        <p:spPr>
          <a:xfrm>
            <a:off x="457201" y="1597914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0" name="Google Shape;130;p24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3" name="Google Shape;133;p24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5"/>
          <p:cNvSpPr/>
          <p:nvPr>
            <p:ph idx="2" type="pic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82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25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6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7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3.jpg"/><Relationship Id="rId6" Type="http://schemas.openxmlformats.org/officeDocument/2006/relationships/image" Target="../media/image3.jpg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clark_stephanie@sac.edu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Relationship Id="rId3" Type="http://schemas.openxmlformats.org/officeDocument/2006/relationships/comments" Target="../comments/comment1.xml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0.jp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ctrTitle"/>
          </p:nvPr>
        </p:nvSpPr>
        <p:spPr>
          <a:xfrm>
            <a:off x="685800" y="1028700"/>
            <a:ext cx="7848600" cy="14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600">
                <a:solidFill>
                  <a:srgbClr val="C00000"/>
                </a:solidFill>
              </a:rPr>
              <a:t>Success Team Summit</a:t>
            </a:r>
            <a:endParaRPr sz="36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t/>
            </a:r>
            <a:endParaRPr sz="700">
              <a:solidFill>
                <a:srgbClr val="C00000"/>
              </a:solidFill>
            </a:endParaRPr>
          </a:p>
        </p:txBody>
      </p:sp>
      <p:sp>
        <p:nvSpPr>
          <p:cNvPr id="158" name="Google Shape;158;p28"/>
          <p:cNvSpPr txBox="1"/>
          <p:nvPr>
            <p:ph idx="1" type="subTitle"/>
          </p:nvPr>
        </p:nvSpPr>
        <p:spPr>
          <a:xfrm>
            <a:off x="685800" y="262890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5724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None/>
            </a:pPr>
            <a:r>
              <a:rPr b="1" lang="en" sz="1800">
                <a:solidFill>
                  <a:srgbClr val="1F497D"/>
                </a:solidFill>
              </a:rPr>
              <a:t>Learn from our Pilot Success Team Members </a:t>
            </a:r>
            <a:endParaRPr b="1" sz="1800">
              <a:solidFill>
                <a:srgbClr val="1F497D"/>
              </a:solidFill>
            </a:endParaRPr>
          </a:p>
          <a:p>
            <a:pPr indent="-85724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None/>
            </a:pPr>
            <a:r>
              <a:rPr lang="en" sz="1800">
                <a:solidFill>
                  <a:srgbClr val="1F497D"/>
                </a:solidFill>
              </a:rPr>
              <a:t>Friday, May 8th </a:t>
            </a:r>
            <a:endParaRPr sz="1800">
              <a:solidFill>
                <a:srgbClr val="1F497D"/>
              </a:solidFill>
            </a:endParaRPr>
          </a:p>
          <a:p>
            <a:pPr indent="-85724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None/>
            </a:pPr>
            <a:r>
              <a:rPr lang="en" sz="1800">
                <a:solidFill>
                  <a:srgbClr val="1F497D"/>
                </a:solidFill>
              </a:rPr>
              <a:t>9:00 - 10:30 am</a:t>
            </a:r>
            <a:endParaRPr sz="1800">
              <a:solidFill>
                <a:srgbClr val="1F497D"/>
              </a:solidFill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Lead Counselor</a:t>
            </a:r>
            <a:r>
              <a:rPr lang="en" sz="3900">
                <a:solidFill>
                  <a:srgbClr val="C00000"/>
                </a:solidFill>
              </a:rPr>
              <a:t> </a:t>
            </a:r>
            <a:endParaRPr sz="3600"/>
          </a:p>
        </p:txBody>
      </p:sp>
      <p:pic>
        <p:nvPicPr>
          <p:cNvPr id="245" name="Google Shape;24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7"/>
          <p:cNvSpPr txBox="1"/>
          <p:nvPr/>
        </p:nvSpPr>
        <p:spPr>
          <a:xfrm>
            <a:off x="195050" y="3429171"/>
            <a:ext cx="2276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Steve Bautista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Counselor | Coordinator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latin typeface="Roboto"/>
                <a:ea typeface="Roboto"/>
                <a:cs typeface="Roboto"/>
                <a:sym typeface="Roboto"/>
              </a:rPr>
              <a:t>Center for Teacher Education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37"/>
          <p:cNvSpPr txBox="1"/>
          <p:nvPr/>
        </p:nvSpPr>
        <p:spPr>
          <a:xfrm>
            <a:off x="1915415" y="3689221"/>
            <a:ext cx="78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37"/>
          <p:cNvSpPr txBox="1"/>
          <p:nvPr>
            <p:ph idx="1" type="body"/>
          </p:nvPr>
        </p:nvSpPr>
        <p:spPr>
          <a:xfrm>
            <a:off x="2529322" y="1280975"/>
            <a:ext cx="6251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800"/>
              <a:t>Role: </a:t>
            </a:r>
            <a:endParaRPr sz="18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Provide Counseling expertise to the team, serve as a </a:t>
            </a:r>
            <a:r>
              <a:rPr lang="en" sz="1600">
                <a:solidFill>
                  <a:srgbClr val="000000"/>
                </a:solidFill>
              </a:rPr>
              <a:t>liaison</a:t>
            </a:r>
            <a:r>
              <a:rPr lang="en" sz="1600">
                <a:solidFill>
                  <a:srgbClr val="000000"/>
                </a:solidFill>
              </a:rPr>
              <a:t> to my department, work directly with students in the CAP, collaborate to help students and the team reach our goals.</a:t>
            </a:r>
            <a:br>
              <a:rPr lang="en" sz="2100">
                <a:solidFill>
                  <a:srgbClr val="FF0000"/>
                </a:solidFill>
              </a:rPr>
            </a:br>
            <a:endParaRPr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800"/>
              <a:t>What I enjoy most:</a:t>
            </a:r>
            <a:r>
              <a:rPr lang="en" sz="2100"/>
              <a:t>  </a:t>
            </a:r>
            <a:endParaRPr sz="21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Working with dedicated professionals and with SAC students who want to make a difference in the lives of others as future educators.</a:t>
            </a:r>
            <a:r>
              <a:rPr lang="en" sz="1600">
                <a:solidFill>
                  <a:srgbClr val="FF0000"/>
                </a:solidFill>
              </a:rPr>
              <a:t> </a:t>
            </a:r>
            <a:endParaRPr sz="1600">
              <a:solidFill>
                <a:srgbClr val="FF0000"/>
              </a:solidFill>
            </a:endParaRPr>
          </a:p>
        </p:txBody>
      </p:sp>
      <p:pic>
        <p:nvPicPr>
          <p:cNvPr id="250" name="Google Shape;25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926" y="1550293"/>
            <a:ext cx="1276625" cy="178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 Discipline Faculty </a:t>
            </a:r>
            <a:r>
              <a:rPr lang="en" sz="3900">
                <a:solidFill>
                  <a:srgbClr val="C00000"/>
                </a:solidFill>
              </a:rPr>
              <a:t>Lead</a:t>
            </a:r>
            <a:endParaRPr sz="3600"/>
          </a:p>
        </p:txBody>
      </p:sp>
      <p:pic>
        <p:nvPicPr>
          <p:cNvPr id="256" name="Google Shape;25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/>
        </p:nvSpPr>
        <p:spPr>
          <a:xfrm>
            <a:off x="195050" y="3429171"/>
            <a:ext cx="2276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Stacy Russo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Librarian | Associate Professor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Library Technology Program Department Chair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38"/>
          <p:cNvSpPr txBox="1"/>
          <p:nvPr/>
        </p:nvSpPr>
        <p:spPr>
          <a:xfrm>
            <a:off x="1915415" y="3689221"/>
            <a:ext cx="78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38"/>
          <p:cNvSpPr txBox="1"/>
          <p:nvPr>
            <p:ph idx="1" type="body"/>
          </p:nvPr>
        </p:nvSpPr>
        <p:spPr>
          <a:xfrm>
            <a:off x="2505372" y="1125575"/>
            <a:ext cx="6251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800"/>
              <a:t>Role:</a:t>
            </a:r>
            <a:r>
              <a:rPr lang="en"/>
              <a:t> </a:t>
            </a:r>
            <a:endParaRPr/>
          </a:p>
          <a:p>
            <a:pPr indent="-323850" lvl="0" marL="457200" rtl="0" algn="l">
              <a:spcBef>
                <a:spcPts val="72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Offering curriculum and overall program information to the team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Providing information about Library Tech students and the library profession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Sharing Success Team updates with faculty colleagues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Collaborating with Success Team members, including understanding their roles at SAC and how we can work together to help students be successful</a:t>
            </a:r>
            <a:endParaRPr sz="25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800"/>
              <a:t>What I enjoy most: </a:t>
            </a:r>
            <a:endParaRPr sz="1800"/>
          </a:p>
          <a:p>
            <a:pPr indent="0" lvl="0" marL="0" rtl="0" algn="just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400"/>
              <a:t>Being on the Success Team has given me the opportunity to work with staff members on campus I would normally not interact with. I’ve discovered processes I was not aware of. All of this work is creating a foundation for improving student success.</a:t>
            </a:r>
            <a:endParaRPr sz="14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50" y="1828800"/>
            <a:ext cx="1465963" cy="146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 Student Success Coach</a:t>
            </a:r>
            <a:endParaRPr sz="3600"/>
          </a:p>
        </p:txBody>
      </p:sp>
      <p:pic>
        <p:nvPicPr>
          <p:cNvPr id="267" name="Google Shape;26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9"/>
          <p:cNvSpPr txBox="1"/>
          <p:nvPr/>
        </p:nvSpPr>
        <p:spPr>
          <a:xfrm>
            <a:off x="195050" y="3429175"/>
            <a:ext cx="24801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Tanisha Burrus 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Student Services Coordinator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Center for Teacher Education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1915415" y="3689221"/>
            <a:ext cx="78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2529322" y="1357175"/>
            <a:ext cx="6251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500"/>
              <a:t>Role:</a:t>
            </a:r>
            <a:endParaRPr sz="1500"/>
          </a:p>
          <a:p>
            <a:pPr indent="-323850" lvl="0" marL="457200" rtl="0" algn="l">
              <a:spcBef>
                <a:spcPts val="72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Provide direct support to students in person, email, or by phone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Responsible for tracking student services students received including online education plan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Created and implemented outreach strategies to increase the number of completed online education plans for our students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Direct support for lead counselor</a:t>
            </a:r>
            <a:endParaRPr sz="15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500"/>
              <a:t>What I enjoy most: </a:t>
            </a:r>
            <a:endParaRPr sz="15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500"/>
              <a:t>Collaboration with other colleagues from various departments across campus to assist students using effective student-centered practices.</a:t>
            </a:r>
            <a:r>
              <a:rPr lang="en" sz="1400"/>
              <a:t> </a:t>
            </a:r>
            <a:endParaRPr sz="14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450" y="1672000"/>
            <a:ext cx="1717574" cy="179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 Student Success Coach</a:t>
            </a:r>
            <a:endParaRPr sz="3600"/>
          </a:p>
        </p:txBody>
      </p:sp>
      <p:pic>
        <p:nvPicPr>
          <p:cNvPr id="278" name="Google Shape;27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0"/>
          <p:cNvSpPr txBox="1"/>
          <p:nvPr/>
        </p:nvSpPr>
        <p:spPr>
          <a:xfrm>
            <a:off x="195050" y="3429171"/>
            <a:ext cx="2276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Sara Vu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Student Services Coordinator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Center for Teacher Education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1915415" y="3689221"/>
            <a:ext cx="78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40"/>
          <p:cNvSpPr txBox="1"/>
          <p:nvPr>
            <p:ph idx="1" type="body"/>
          </p:nvPr>
        </p:nvSpPr>
        <p:spPr>
          <a:xfrm>
            <a:off x="2529322" y="1357175"/>
            <a:ext cx="6251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500"/>
              <a:t>Role:</a:t>
            </a:r>
            <a:endParaRPr sz="1500"/>
          </a:p>
          <a:p>
            <a:pPr indent="-323850" lvl="0" marL="457200" rtl="0" algn="l">
              <a:spcBef>
                <a:spcPts val="72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Provide direct support to students in person, by email, or by phone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Serve as an informed referral source for students’ needs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Assist in communication efforts and and monitor student progress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Direct support for lead counselor </a:t>
            </a:r>
            <a:endParaRPr sz="15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500"/>
              <a:t>What I enjoy most: </a:t>
            </a:r>
            <a:endParaRPr sz="15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500"/>
              <a:t>I love being part of a team of student-centered educators and providing holistic support to students. I think the integration of academic and student services makes students feel like we’re truly invested in their success!</a:t>
            </a:r>
            <a:endParaRPr sz="1500"/>
          </a:p>
        </p:txBody>
      </p:sp>
      <p:pic>
        <p:nvPicPr>
          <p:cNvPr id="283" name="Google Shape;28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089" y="1711750"/>
            <a:ext cx="1276626" cy="158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 </a:t>
            </a:r>
            <a:r>
              <a:rPr lang="en" sz="3900">
                <a:solidFill>
                  <a:srgbClr val="C00000"/>
                </a:solidFill>
              </a:rPr>
              <a:t>Career Coach</a:t>
            </a:r>
            <a:endParaRPr sz="3600"/>
          </a:p>
        </p:txBody>
      </p:sp>
      <p:pic>
        <p:nvPicPr>
          <p:cNvPr id="289" name="Google Shape;28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1"/>
          <p:cNvSpPr txBox="1"/>
          <p:nvPr/>
        </p:nvSpPr>
        <p:spPr>
          <a:xfrm>
            <a:off x="195050" y="3429171"/>
            <a:ext cx="2276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Aurea Gandarilla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Career Technician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Career Center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41"/>
          <p:cNvSpPr txBox="1"/>
          <p:nvPr/>
        </p:nvSpPr>
        <p:spPr>
          <a:xfrm>
            <a:off x="1915415" y="3689221"/>
            <a:ext cx="78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3" name="Google Shape;293;p41"/>
          <p:cNvPicPr preferRelativeResize="0"/>
          <p:nvPr/>
        </p:nvPicPr>
        <p:blipFill rotWithShape="1">
          <a:blip r:embed="rId5">
            <a:alphaModFix/>
          </a:blip>
          <a:srcRect b="9090" l="357" r="347" t="0"/>
          <a:stretch/>
        </p:blipFill>
        <p:spPr>
          <a:xfrm>
            <a:off x="693775" y="1690475"/>
            <a:ext cx="1276624" cy="17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1"/>
          <p:cNvSpPr txBox="1"/>
          <p:nvPr>
            <p:ph idx="1" type="body"/>
          </p:nvPr>
        </p:nvSpPr>
        <p:spPr>
          <a:xfrm>
            <a:off x="2148325" y="1280975"/>
            <a:ext cx="6770100" cy="30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Role: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" sz="1500">
                <a:solidFill>
                  <a:srgbClr val="000000"/>
                </a:solidFill>
              </a:rPr>
              <a:t>Provide direct support to students with career and internships opportunities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" sz="1500">
                <a:solidFill>
                  <a:srgbClr val="000000"/>
                </a:solidFill>
              </a:rPr>
              <a:t>Promote work-based learning opportunities such as Service Learning to relate to their pathway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" sz="1500">
                <a:solidFill>
                  <a:srgbClr val="000000"/>
                </a:solidFill>
              </a:rPr>
              <a:t>Assist in career exploration and career options related to the field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lang="en" sz="1500">
                <a:solidFill>
                  <a:srgbClr val="000000"/>
                </a:solidFill>
              </a:rPr>
              <a:t>Conduct employment preparation skills workshops such as r</a:t>
            </a:r>
            <a:r>
              <a:rPr lang="en" sz="1400">
                <a:solidFill>
                  <a:srgbClr val="000000"/>
                </a:solidFill>
              </a:rPr>
              <a:t>é</a:t>
            </a:r>
            <a:r>
              <a:rPr lang="en" sz="1500">
                <a:solidFill>
                  <a:srgbClr val="000000"/>
                </a:solidFill>
              </a:rPr>
              <a:t>sume writing, r</a:t>
            </a:r>
            <a:r>
              <a:rPr lang="en" sz="1400">
                <a:solidFill>
                  <a:srgbClr val="000000"/>
                </a:solidFill>
              </a:rPr>
              <a:t>é</a:t>
            </a:r>
            <a:r>
              <a:rPr lang="en" sz="1500">
                <a:solidFill>
                  <a:srgbClr val="000000"/>
                </a:solidFill>
              </a:rPr>
              <a:t>sume critique and LinkedIn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/>
              <a:t>What I enjoy most: 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Discovering new ways of consulting/collaborating as a team to streamline services to students and assist in fulfilling their educational/career goals. </a:t>
            </a:r>
            <a:endParaRPr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/>
          <p:nvPr>
            <p:ph type="title"/>
          </p:nvPr>
        </p:nvSpPr>
        <p:spPr>
          <a:xfrm>
            <a:off x="457199" y="514349"/>
            <a:ext cx="8546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600">
                <a:solidFill>
                  <a:srgbClr val="C00000"/>
                </a:solidFill>
              </a:rPr>
              <a:t>Working together as a success team</a:t>
            </a:r>
            <a:endParaRPr sz="3600"/>
          </a:p>
        </p:txBody>
      </p:sp>
      <p:sp>
        <p:nvSpPr>
          <p:cNvPr id="300" name="Google Shape;300;p42"/>
          <p:cNvSpPr txBox="1"/>
          <p:nvPr>
            <p:ph idx="1" type="body"/>
          </p:nvPr>
        </p:nvSpPr>
        <p:spPr>
          <a:xfrm>
            <a:off x="457200" y="1200150"/>
            <a:ext cx="8229600" cy="3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/>
              <a:t>Overview: </a:t>
            </a:r>
            <a:endParaRPr/>
          </a:p>
          <a:p>
            <a:pPr indent="-370205" lvl="0" marL="457200" rtl="0" algn="l">
              <a:spcBef>
                <a:spcPts val="720"/>
              </a:spcBef>
              <a:spcAft>
                <a:spcPts val="0"/>
              </a:spcAft>
              <a:buSzPts val="2230"/>
              <a:buChar char="•"/>
            </a:pPr>
            <a:r>
              <a:rPr lang="en"/>
              <a:t>Setting goals for the team</a:t>
            </a:r>
            <a:endParaRPr/>
          </a:p>
          <a:p>
            <a:pPr indent="-370205" lvl="0" marL="457200" rtl="0" algn="l">
              <a:spcBef>
                <a:spcPts val="1000"/>
              </a:spcBef>
              <a:spcAft>
                <a:spcPts val="0"/>
              </a:spcAft>
              <a:buSzPts val="2230"/>
              <a:buChar char="•"/>
            </a:pPr>
            <a:r>
              <a:rPr lang="en"/>
              <a:t>How are we doing in reaching those goals?</a:t>
            </a:r>
            <a:endParaRPr/>
          </a:p>
          <a:p>
            <a:pPr indent="-325755" lvl="1" marL="914400" rtl="0" algn="l"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Using equity-minded approaches and practices</a:t>
            </a:r>
            <a:endParaRPr/>
          </a:p>
          <a:p>
            <a:pPr indent="-370205" lvl="0" marL="457200" rtl="0" algn="l">
              <a:spcBef>
                <a:spcPts val="1000"/>
              </a:spcBef>
              <a:spcAft>
                <a:spcPts val="0"/>
              </a:spcAft>
              <a:buSzPts val="2230"/>
              <a:buChar char="•"/>
            </a:pPr>
            <a:r>
              <a:rPr lang="en"/>
              <a:t>Information gathering</a:t>
            </a:r>
            <a:endParaRPr/>
          </a:p>
          <a:p>
            <a:pPr indent="-370205" lvl="0" marL="457200" rtl="0" algn="l">
              <a:spcBef>
                <a:spcPts val="1000"/>
              </a:spcBef>
              <a:spcAft>
                <a:spcPts val="0"/>
              </a:spcAft>
              <a:buSzPts val="2230"/>
              <a:buChar char="•"/>
            </a:pPr>
            <a:r>
              <a:rPr lang="en"/>
              <a:t>Communication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/>
          <p:nvPr>
            <p:ph type="title"/>
          </p:nvPr>
        </p:nvSpPr>
        <p:spPr>
          <a:xfrm>
            <a:off x="457199" y="514349"/>
            <a:ext cx="8546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600">
                <a:solidFill>
                  <a:srgbClr val="C00000"/>
                </a:solidFill>
              </a:rPr>
              <a:t>Setting goals for the team </a:t>
            </a:r>
            <a:endParaRPr sz="3600"/>
          </a:p>
        </p:txBody>
      </p:sp>
      <p:sp>
        <p:nvSpPr>
          <p:cNvPr id="308" name="Google Shape;308;p43"/>
          <p:cNvSpPr txBox="1"/>
          <p:nvPr>
            <p:ph idx="1" type="body"/>
          </p:nvPr>
        </p:nvSpPr>
        <p:spPr>
          <a:xfrm>
            <a:off x="457200" y="120015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G</a:t>
            </a:r>
            <a:r>
              <a:rPr b="1" lang="en" sz="2000"/>
              <a:t>oals specific to pilot success team</a:t>
            </a:r>
            <a:endParaRPr b="1" sz="2000"/>
          </a:p>
          <a:p>
            <a:pPr indent="-300355" lvl="0" marL="457200" rtl="0" algn="l">
              <a:spcBef>
                <a:spcPts val="1000"/>
              </a:spcBef>
              <a:spcAft>
                <a:spcPts val="0"/>
              </a:spcAft>
              <a:buSzPts val="1130"/>
              <a:buChar char="•"/>
            </a:pPr>
            <a:r>
              <a:rPr lang="en" sz="2000"/>
              <a:t>English and Math (first year attempt &amp; completion)</a:t>
            </a:r>
            <a:endParaRPr sz="2000"/>
          </a:p>
          <a:p>
            <a:pPr indent="-300355" lvl="0" marL="457200" rtl="0" algn="l">
              <a:spcBef>
                <a:spcPts val="1000"/>
              </a:spcBef>
              <a:spcAft>
                <a:spcPts val="0"/>
              </a:spcAft>
              <a:buSzPts val="1130"/>
              <a:buChar char="•"/>
            </a:pPr>
            <a:r>
              <a:rPr lang="en" sz="2000"/>
              <a:t>Retention (fall-spring) </a:t>
            </a:r>
            <a:endParaRPr sz="2000"/>
          </a:p>
          <a:p>
            <a:pPr indent="-300355" lvl="0" marL="457200" rtl="0" algn="l">
              <a:spcBef>
                <a:spcPts val="1000"/>
              </a:spcBef>
              <a:spcAft>
                <a:spcPts val="0"/>
              </a:spcAft>
              <a:buSzPts val="1130"/>
              <a:buChar char="•"/>
            </a:pPr>
            <a:r>
              <a:rPr lang="en" sz="2000"/>
              <a:t>Assist near-completers </a:t>
            </a:r>
            <a:endParaRPr sz="2000"/>
          </a:p>
          <a:p>
            <a:pPr indent="-300355" lvl="0" marL="457200" rtl="0" algn="l">
              <a:spcBef>
                <a:spcPts val="1000"/>
              </a:spcBef>
              <a:spcAft>
                <a:spcPts val="0"/>
              </a:spcAft>
              <a:buSzPts val="1130"/>
              <a:buChar char="•"/>
            </a:pPr>
            <a:r>
              <a:rPr lang="en" sz="2000"/>
              <a:t>Program orientation </a:t>
            </a:r>
            <a:endParaRPr sz="2000"/>
          </a:p>
          <a:p>
            <a:pPr indent="-300355" lvl="0" marL="457200" rtl="0" algn="l">
              <a:spcBef>
                <a:spcPts val="1000"/>
              </a:spcBef>
              <a:spcAft>
                <a:spcPts val="0"/>
              </a:spcAft>
              <a:buSzPts val="1130"/>
              <a:buChar char="•"/>
            </a:pPr>
            <a:r>
              <a:rPr lang="en" sz="2000"/>
              <a:t>One contact with discipline faculty lead*</a:t>
            </a:r>
            <a:endParaRPr sz="2000"/>
          </a:p>
          <a:p>
            <a:pPr indent="-300355" lvl="0" marL="457200" rtl="0" algn="l">
              <a:spcBef>
                <a:spcPts val="1000"/>
              </a:spcBef>
              <a:spcAft>
                <a:spcPts val="0"/>
              </a:spcAft>
              <a:buSzPts val="1130"/>
              <a:buChar char="•"/>
            </a:pPr>
            <a:r>
              <a:rPr lang="en" sz="2000"/>
              <a:t>Self-assessment for CAP students</a:t>
            </a:r>
            <a:endParaRPr sz="2000"/>
          </a:p>
          <a:p>
            <a:pPr indent="-300355" lvl="0" marL="457200" rtl="0" algn="l">
              <a:spcBef>
                <a:spcPts val="1000"/>
              </a:spcBef>
              <a:spcAft>
                <a:spcPts val="0"/>
              </a:spcAft>
              <a:buSzPts val="1130"/>
              <a:buChar char="•"/>
            </a:pPr>
            <a:r>
              <a:rPr lang="en" sz="2000"/>
              <a:t>Early field work experience </a:t>
            </a:r>
            <a:endParaRPr sz="20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Pilot Success Team</a:t>
            </a:r>
            <a:endParaRPr sz="3600"/>
          </a:p>
        </p:txBody>
      </p:sp>
      <p:pic>
        <p:nvPicPr>
          <p:cNvPr id="316" name="Google Shape;31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8150" y="1434875"/>
            <a:ext cx="1581624" cy="212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150" y="1101559"/>
            <a:ext cx="6477002" cy="3334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Pilot Success Team</a:t>
            </a:r>
            <a:endParaRPr sz="3600"/>
          </a:p>
        </p:txBody>
      </p:sp>
      <p:pic>
        <p:nvPicPr>
          <p:cNvPr id="325" name="Google Shape;32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8150" y="1434875"/>
            <a:ext cx="1581624" cy="212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400" y="1162926"/>
            <a:ext cx="5002426" cy="342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Pilot Success Team</a:t>
            </a:r>
            <a:endParaRPr sz="3600"/>
          </a:p>
        </p:txBody>
      </p:sp>
      <p:pic>
        <p:nvPicPr>
          <p:cNvPr id="334" name="Google Shape;33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8150" y="1434875"/>
            <a:ext cx="1581624" cy="212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" y="1333662"/>
            <a:ext cx="5289722" cy="308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Welcome </a:t>
            </a:r>
            <a:endParaRPr sz="3600"/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551250" y="1357325"/>
            <a:ext cx="8229600" cy="30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/>
              <a:t>Purpose: learn from </a:t>
            </a:r>
            <a:r>
              <a:rPr lang="en"/>
              <a:t>future educators pilot success team</a:t>
            </a:r>
            <a:endParaRPr/>
          </a:p>
          <a:p>
            <a:pPr indent="-325755" lvl="0" marL="457200" rtl="0" algn="l">
              <a:spcBef>
                <a:spcPts val="72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Working together as a team </a:t>
            </a:r>
            <a:endParaRPr/>
          </a:p>
          <a:p>
            <a:pPr indent="-325755" lvl="0" marL="457200" rtl="0" algn="l"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Identifying goals for success team</a:t>
            </a:r>
            <a:endParaRPr/>
          </a:p>
          <a:p>
            <a:pPr indent="-325755" lvl="0" marL="457200" rtl="0" algn="l"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Working towards student success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75" y="1131700"/>
            <a:ext cx="4806300" cy="387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7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Pilot </a:t>
            </a:r>
            <a:r>
              <a:rPr lang="en" sz="3900">
                <a:solidFill>
                  <a:srgbClr val="C00000"/>
                </a:solidFill>
              </a:rPr>
              <a:t>Success Team</a:t>
            </a:r>
            <a:endParaRPr sz="3600"/>
          </a:p>
        </p:txBody>
      </p:sp>
      <p:pic>
        <p:nvPicPr>
          <p:cNvPr id="344" name="Google Shape;34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8150" y="1434875"/>
            <a:ext cx="1581624" cy="212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225" y="1053572"/>
            <a:ext cx="5843225" cy="3762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8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Pilot Success Team</a:t>
            </a:r>
            <a:endParaRPr sz="3600"/>
          </a:p>
        </p:txBody>
      </p:sp>
      <p:pic>
        <p:nvPicPr>
          <p:cNvPr id="353" name="Google Shape;35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8150" y="1434875"/>
            <a:ext cx="1581624" cy="212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 txBox="1"/>
          <p:nvPr>
            <p:ph type="title"/>
          </p:nvPr>
        </p:nvSpPr>
        <p:spPr>
          <a:xfrm>
            <a:off x="457199" y="514349"/>
            <a:ext cx="8546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600">
                <a:solidFill>
                  <a:srgbClr val="C00000"/>
                </a:solidFill>
              </a:rPr>
              <a:t>Information gathering</a:t>
            </a:r>
            <a:endParaRPr sz="3600"/>
          </a:p>
        </p:txBody>
      </p:sp>
      <p:sp>
        <p:nvSpPr>
          <p:cNvPr id="361" name="Google Shape;361;p49"/>
          <p:cNvSpPr txBox="1"/>
          <p:nvPr>
            <p:ph idx="1" type="body"/>
          </p:nvPr>
        </p:nvSpPr>
        <p:spPr>
          <a:xfrm>
            <a:off x="457200" y="120015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Take inventory</a:t>
            </a:r>
            <a:r>
              <a:rPr lang="en" sz="2000"/>
              <a:t> </a:t>
            </a:r>
            <a:endParaRPr sz="20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000"/>
              <a:t>Catalog </a:t>
            </a:r>
            <a:r>
              <a:rPr lang="en" sz="2000"/>
              <a:t>existing </a:t>
            </a:r>
            <a:r>
              <a:rPr lang="en" sz="2000"/>
              <a:t>campus/ division offerings related to the CAP</a:t>
            </a:r>
            <a:endParaRPr sz="20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000"/>
              <a:t>Learn existing policies, </a:t>
            </a:r>
            <a:r>
              <a:rPr lang="en" sz="2000"/>
              <a:t>process, and </a:t>
            </a:r>
            <a:r>
              <a:rPr lang="en" sz="2000"/>
              <a:t>procedures</a:t>
            </a:r>
            <a:endParaRPr sz="2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2000"/>
              <a:t>What prevents students (structurally) from completion? From accessing existing resources? What policies and regulations create unnecessary barriers for students?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Invite</a:t>
            </a:r>
            <a:r>
              <a:rPr b="1" lang="en" sz="2000"/>
              <a:t> guests</a:t>
            </a:r>
            <a:r>
              <a:rPr lang="en" sz="2000"/>
              <a:t> to join success team meetings to learn more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N</a:t>
            </a:r>
            <a:r>
              <a:rPr lang="en" sz="2000"/>
              <a:t>ear completers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Early alert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/>
          <p:nvPr>
            <p:ph type="title"/>
          </p:nvPr>
        </p:nvSpPr>
        <p:spPr>
          <a:xfrm>
            <a:off x="457199" y="514349"/>
            <a:ext cx="8546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600">
                <a:solidFill>
                  <a:srgbClr val="C00000"/>
                </a:solidFill>
              </a:rPr>
              <a:t>Communication</a:t>
            </a:r>
            <a:endParaRPr sz="3600"/>
          </a:p>
        </p:txBody>
      </p:sp>
      <p:sp>
        <p:nvSpPr>
          <p:cNvPr id="369" name="Google Shape;369;p50"/>
          <p:cNvSpPr txBox="1"/>
          <p:nvPr>
            <p:ph idx="1" type="body"/>
          </p:nvPr>
        </p:nvSpPr>
        <p:spPr>
          <a:xfrm>
            <a:off x="457200" y="120015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E.g. </a:t>
            </a:r>
            <a:r>
              <a:rPr lang="en" sz="2000"/>
              <a:t>Communicating career opportunities to students</a:t>
            </a:r>
            <a:endParaRPr sz="20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b="1" lang="en" sz="2000"/>
              <a:t>Career coach</a:t>
            </a:r>
            <a:r>
              <a:rPr lang="en" sz="2000"/>
              <a:t>: notify CAP team of job opportunities </a:t>
            </a:r>
            <a:endParaRPr sz="20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b="1" lang="en" sz="2000"/>
              <a:t>Faculty leads</a:t>
            </a:r>
            <a:r>
              <a:rPr lang="en" sz="2000"/>
              <a:t>: share with faculty members in CAP, who share with their students via canvas</a:t>
            </a:r>
            <a:endParaRPr sz="20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b="1" lang="en" sz="2000"/>
              <a:t>Success coaches</a:t>
            </a:r>
            <a:r>
              <a:rPr lang="en" sz="2000"/>
              <a:t>: targeted student outreach</a:t>
            </a:r>
            <a:endParaRPr sz="20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000"/>
              <a:t>Email student database; </a:t>
            </a:r>
            <a:r>
              <a:rPr lang="en"/>
              <a:t>c</a:t>
            </a:r>
            <a:r>
              <a:rPr lang="en" sz="2000"/>
              <a:t>ampaign with student assistants </a:t>
            </a:r>
            <a:endParaRPr sz="20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000"/>
              <a:t>Collaborat</a:t>
            </a:r>
            <a:r>
              <a:rPr lang="en"/>
              <a:t>e with</a:t>
            </a:r>
            <a:r>
              <a:rPr lang="en" sz="2000"/>
              <a:t> student services for info dissemination</a:t>
            </a:r>
            <a:r>
              <a:rPr lang="en"/>
              <a:t> and </a:t>
            </a:r>
            <a:r>
              <a:rPr lang="en" sz="2000"/>
              <a:t>connect with specialized programs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70" name="Google Shape;37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1"/>
          <p:cNvSpPr txBox="1"/>
          <p:nvPr>
            <p:ph type="title"/>
          </p:nvPr>
        </p:nvSpPr>
        <p:spPr>
          <a:xfrm>
            <a:off x="457199" y="514349"/>
            <a:ext cx="8546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600">
                <a:solidFill>
                  <a:srgbClr val="C00000"/>
                </a:solidFill>
              </a:rPr>
              <a:t>Supporting students with their career</a:t>
            </a:r>
            <a:endParaRPr sz="3600"/>
          </a:p>
        </p:txBody>
      </p:sp>
      <p:sp>
        <p:nvSpPr>
          <p:cNvPr id="377" name="Google Shape;377;p51"/>
          <p:cNvSpPr txBox="1"/>
          <p:nvPr>
            <p:ph idx="1" type="body"/>
          </p:nvPr>
        </p:nvSpPr>
        <p:spPr>
          <a:xfrm>
            <a:off x="457200" y="112395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/>
              <a:t>Employer agreement with SAUSD</a:t>
            </a:r>
            <a:r>
              <a:rPr lang="en" sz="2000"/>
              <a:t> </a:t>
            </a:r>
            <a:endParaRPr sz="20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000"/>
              <a:t>Build solid connection &amp; access to paraeducator jobs </a:t>
            </a:r>
            <a:endParaRPr sz="20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000"/>
              <a:t>Targeted partnerships - students get first access (“perks” for CAP) 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/>
              <a:t>Community partnerships</a:t>
            </a:r>
            <a:endParaRPr b="1" sz="20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000"/>
              <a:t>Library, professional associations, etc 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/>
              <a:t>Road to teaching conference</a:t>
            </a:r>
            <a:r>
              <a:rPr lang="en" sz="2000"/>
              <a:t> (leveraging existing event) </a:t>
            </a:r>
            <a:endParaRPr sz="20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000"/>
              <a:t>Used grants to fund students to attend</a:t>
            </a:r>
            <a:endParaRPr sz="20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000"/>
              <a:t>Opportunity to learn about teaching profession, PD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2000"/>
              <a:t>Connect the dots for students &amp; remove barriers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2"/>
          <p:cNvSpPr txBox="1"/>
          <p:nvPr>
            <p:ph type="title"/>
          </p:nvPr>
        </p:nvSpPr>
        <p:spPr>
          <a:xfrm>
            <a:off x="457199" y="514349"/>
            <a:ext cx="8546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600">
                <a:solidFill>
                  <a:srgbClr val="C00000"/>
                </a:solidFill>
              </a:rPr>
              <a:t>Setting goals for the team</a:t>
            </a:r>
            <a:endParaRPr sz="3600"/>
          </a:p>
        </p:txBody>
      </p:sp>
      <p:sp>
        <p:nvSpPr>
          <p:cNvPr id="385" name="Google Shape;385;p52"/>
          <p:cNvSpPr txBox="1"/>
          <p:nvPr>
            <p:ph idx="1" type="body"/>
          </p:nvPr>
        </p:nvSpPr>
        <p:spPr>
          <a:xfrm>
            <a:off x="457200" y="120015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/>
              <a:t>Common goals for all SAC success teams</a:t>
            </a:r>
            <a:endParaRPr/>
          </a:p>
          <a:p>
            <a:pPr indent="-325755" lvl="0" marL="457200" rtl="0" algn="l"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Ensure students are in the correct major / program</a:t>
            </a:r>
            <a:endParaRPr/>
          </a:p>
          <a:p>
            <a:pPr indent="-325755" lvl="0" marL="457200" rtl="0" algn="l"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en"/>
              <a:t>Ensure that Pell-eligible students are </a:t>
            </a:r>
            <a:r>
              <a:rPr lang="en"/>
              <a:t>receiving</a:t>
            </a:r>
            <a:r>
              <a:rPr lang="en"/>
              <a:t> their f</a:t>
            </a:r>
            <a:r>
              <a:rPr lang="en"/>
              <a:t>inancial aid </a:t>
            </a:r>
            <a:endParaRPr/>
          </a:p>
          <a:p>
            <a:pPr indent="-325755" lvl="0" marL="457200" rtl="0" algn="l">
              <a:spcBef>
                <a:spcPts val="1000"/>
              </a:spcBef>
              <a:spcAft>
                <a:spcPts val="1000"/>
              </a:spcAft>
              <a:buSzPts val="1530"/>
              <a:buChar char="•"/>
            </a:pPr>
            <a:r>
              <a:rPr lang="en"/>
              <a:t>Ensure that all new FTF in CAP have a two-semester or comprehensive student educational plan </a:t>
            </a:r>
            <a:endParaRPr/>
          </a:p>
        </p:txBody>
      </p:sp>
      <p:pic>
        <p:nvPicPr>
          <p:cNvPr id="386" name="Google Shape;38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3"/>
          <p:cNvSpPr txBox="1"/>
          <p:nvPr>
            <p:ph type="title"/>
          </p:nvPr>
        </p:nvSpPr>
        <p:spPr>
          <a:xfrm>
            <a:off x="457199" y="514349"/>
            <a:ext cx="8546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600">
                <a:solidFill>
                  <a:srgbClr val="C00000"/>
                </a:solidFill>
              </a:rPr>
              <a:t>Goal: Student educational plan </a:t>
            </a:r>
            <a:endParaRPr sz="3600"/>
          </a:p>
        </p:txBody>
      </p:sp>
      <p:sp>
        <p:nvSpPr>
          <p:cNvPr id="393" name="Google Shape;393;p53"/>
          <p:cNvSpPr txBox="1"/>
          <p:nvPr>
            <p:ph idx="1" type="body"/>
          </p:nvPr>
        </p:nvSpPr>
        <p:spPr>
          <a:xfrm>
            <a:off x="457200" y="120015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Targeted campaign</a:t>
            </a:r>
            <a:r>
              <a:rPr lang="en" sz="2000">
                <a:solidFill>
                  <a:srgbClr val="000000"/>
                </a:solidFill>
              </a:rPr>
              <a:t> for those without ed plans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solidFill>
                  <a:srgbClr val="000000"/>
                </a:solidFill>
              </a:rPr>
              <a:t>Individual outreach via call and text; book counseling appointment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General outreach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solidFill>
                  <a:srgbClr val="000000"/>
                </a:solidFill>
              </a:rPr>
              <a:t>Presentation to classes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solidFill>
                  <a:srgbClr val="000000"/>
                </a:solidFill>
              </a:rPr>
              <a:t>Counselor: outside CAP building/classes with a sign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Considerations</a:t>
            </a:r>
            <a:r>
              <a:rPr lang="en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1000"/>
              </a:spcAft>
              <a:buSzPts val="2000"/>
              <a:buChar char="•"/>
            </a:pPr>
            <a:r>
              <a:rPr lang="en" sz="2000">
                <a:solidFill>
                  <a:srgbClr val="000000"/>
                </a:solidFill>
              </a:rPr>
              <a:t>Impact on counseling capacity; students need to be helped quickly to ensure timely ed plan completion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94" name="Google Shape;39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"/>
          <p:cNvSpPr txBox="1"/>
          <p:nvPr>
            <p:ph type="title"/>
          </p:nvPr>
        </p:nvSpPr>
        <p:spPr>
          <a:xfrm>
            <a:off x="457199" y="514349"/>
            <a:ext cx="8546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600">
                <a:solidFill>
                  <a:srgbClr val="C00000"/>
                </a:solidFill>
              </a:rPr>
              <a:t>Next steps/ things to consider</a:t>
            </a:r>
            <a:endParaRPr sz="3600"/>
          </a:p>
        </p:txBody>
      </p:sp>
      <p:sp>
        <p:nvSpPr>
          <p:cNvPr id="401" name="Google Shape;401;p54"/>
          <p:cNvSpPr txBox="1"/>
          <p:nvPr>
            <p:ph idx="1" type="body"/>
          </p:nvPr>
        </p:nvSpPr>
        <p:spPr>
          <a:xfrm>
            <a:off x="457200" y="112395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/>
              <a:t>Streamline student communication</a:t>
            </a:r>
            <a:r>
              <a:rPr lang="en" sz="2000"/>
              <a:t> </a:t>
            </a:r>
            <a:r>
              <a:rPr b="1" lang="en" sz="2000"/>
              <a:t>by CAP</a:t>
            </a:r>
            <a:endParaRPr b="1" sz="20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000"/>
              <a:t>V</a:t>
            </a:r>
            <a:r>
              <a:rPr lang="en" sz="2000"/>
              <a:t>isual branding, streamlined, concise with call to action </a:t>
            </a:r>
            <a:endParaRPr sz="20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000"/>
              <a:t>Familiarity and connection; reduce volume of email for students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CAP kick-off event for students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Envision a grand kick-off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i="1" lang="en" sz="2000"/>
              <a:t>What is a success team? Who is on it? Where to find community? </a:t>
            </a:r>
            <a:r>
              <a:rPr lang="en" sz="2000"/>
              <a:t>Understanding who students can turn to when they need support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5"/>
          <p:cNvSpPr txBox="1"/>
          <p:nvPr>
            <p:ph type="title"/>
          </p:nvPr>
        </p:nvSpPr>
        <p:spPr>
          <a:xfrm>
            <a:off x="0" y="1666500"/>
            <a:ext cx="9144000" cy="1810500"/>
          </a:xfrm>
          <a:prstGeom prst="rect">
            <a:avLst/>
          </a:prstGeom>
          <a:solidFill>
            <a:srgbClr val="FFB600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Questions?</a:t>
            </a:r>
            <a:endParaRPr sz="9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10" name="Google Shape;41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5"/>
          <p:cNvSpPr txBox="1"/>
          <p:nvPr/>
        </p:nvSpPr>
        <p:spPr>
          <a:xfrm>
            <a:off x="1193925" y="830550"/>
            <a:ext cx="6442500" cy="453300"/>
          </a:xfrm>
          <a:prstGeom prst="rect">
            <a:avLst/>
          </a:prstGeom>
          <a:solidFill>
            <a:srgbClr val="9D9FA2"/>
          </a:solidFill>
          <a:ln cap="flat" cmpd="sng" w="9525">
            <a:solidFill>
              <a:srgbClr val="9D9F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Write your questions in Q&amp;A 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55"/>
          <p:cNvPicPr preferRelativeResize="0"/>
          <p:nvPr/>
        </p:nvPicPr>
        <p:blipFill rotWithShape="1">
          <a:blip r:embed="rId5">
            <a:alphaModFix/>
          </a:blip>
          <a:srcRect b="25528" l="14674" r="21549" t="31967"/>
          <a:stretch/>
        </p:blipFill>
        <p:spPr>
          <a:xfrm>
            <a:off x="6404250" y="862550"/>
            <a:ext cx="481075" cy="389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6"/>
          <p:cNvSpPr txBox="1"/>
          <p:nvPr>
            <p:ph type="title"/>
          </p:nvPr>
        </p:nvSpPr>
        <p:spPr>
          <a:xfrm>
            <a:off x="0" y="1666500"/>
            <a:ext cx="9144000" cy="1810500"/>
          </a:xfrm>
          <a:prstGeom prst="rect">
            <a:avLst/>
          </a:prstGeom>
          <a:solidFill>
            <a:srgbClr val="FFB600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Reflection from our panelists</a:t>
            </a: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What is your WHY?</a:t>
            </a:r>
            <a:endParaRPr sz="6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19" name="Google Shape;41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Team </a:t>
            </a:r>
            <a:r>
              <a:rPr lang="en" sz="3900">
                <a:solidFill>
                  <a:srgbClr val="C00000"/>
                </a:solidFill>
              </a:rPr>
              <a:t>introduction</a:t>
            </a:r>
            <a:r>
              <a:rPr lang="en" sz="3900">
                <a:solidFill>
                  <a:srgbClr val="C00000"/>
                </a:solidFill>
              </a:rPr>
              <a:t> </a:t>
            </a:r>
            <a:endParaRPr sz="3600"/>
          </a:p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423650" y="3429171"/>
            <a:ext cx="2276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Stephanie Clark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Guided Pathways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Coordinator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2337230" y="3429183"/>
            <a:ext cx="25740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Maria Dela Cruz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Dean of Counseling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4454362" y="3429171"/>
            <a:ext cx="2328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Mary Huebsch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Faculty PD Coordinator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1915415" y="3689221"/>
            <a:ext cx="78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6493812" y="3429171"/>
            <a:ext cx="2328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Sia Smith-Miyazaki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Director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Career Ladders Project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 rotWithShape="1">
          <a:blip r:embed="rId5">
            <a:alphaModFix/>
          </a:blip>
          <a:srcRect b="2696" l="0" r="0" t="2687"/>
          <a:stretch/>
        </p:blipFill>
        <p:spPr>
          <a:xfrm>
            <a:off x="7062925" y="1690475"/>
            <a:ext cx="1135555" cy="161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1675" y="1725609"/>
            <a:ext cx="1276625" cy="156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/>
          <p:cNvPicPr preferRelativeResize="0"/>
          <p:nvPr/>
        </p:nvPicPr>
        <p:blipFill rotWithShape="1">
          <a:blip r:embed="rId7">
            <a:alphaModFix/>
          </a:blip>
          <a:srcRect b="0" l="7664" r="12495" t="0"/>
          <a:stretch/>
        </p:blipFill>
        <p:spPr>
          <a:xfrm>
            <a:off x="2923037" y="1696575"/>
            <a:ext cx="1276625" cy="15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8">
            <a:alphaModFix/>
          </a:blip>
          <a:srcRect b="0" l="8487" r="11672" t="0"/>
          <a:stretch/>
        </p:blipFill>
        <p:spPr>
          <a:xfrm>
            <a:off x="4974400" y="1695454"/>
            <a:ext cx="1276625" cy="1598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7"/>
          <p:cNvSpPr txBox="1"/>
          <p:nvPr>
            <p:ph type="title"/>
          </p:nvPr>
        </p:nvSpPr>
        <p:spPr>
          <a:xfrm>
            <a:off x="457199" y="514349"/>
            <a:ext cx="85461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600">
                <a:solidFill>
                  <a:srgbClr val="C00000"/>
                </a:solidFill>
              </a:rPr>
              <a:t>Closing &amp; Next Steps </a:t>
            </a:r>
            <a:endParaRPr sz="3600"/>
          </a:p>
        </p:txBody>
      </p:sp>
      <p:sp>
        <p:nvSpPr>
          <p:cNvPr id="425" name="Google Shape;425;p57"/>
          <p:cNvSpPr txBox="1"/>
          <p:nvPr>
            <p:ph idx="1" type="body"/>
          </p:nvPr>
        </p:nvSpPr>
        <p:spPr>
          <a:xfrm>
            <a:off x="457200" y="120015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lang="en"/>
              <a:t>May 13th: GP Forum</a:t>
            </a:r>
            <a:r>
              <a:rPr lang="en"/>
              <a:t> - Consider joining the </a:t>
            </a:r>
            <a:r>
              <a:rPr i="1" lang="en"/>
              <a:t>Success Team</a:t>
            </a:r>
            <a:r>
              <a:rPr lang="en"/>
              <a:t> conversation. 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lang="en"/>
              <a:t>May 22nd: Success Teams Part 2</a:t>
            </a:r>
            <a:r>
              <a:rPr lang="en"/>
              <a:t> - Convene our current Success Team membership to identify and work towards goals.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/>
              <a:t>Interested in joining a Success Team? Contact me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clark_stephanie@sac.edu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6" name="Google Shape;42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8"/>
          <p:cNvSpPr txBox="1"/>
          <p:nvPr>
            <p:ph type="title"/>
          </p:nvPr>
        </p:nvSpPr>
        <p:spPr>
          <a:xfrm>
            <a:off x="457199" y="514349"/>
            <a:ext cx="8546043" cy="742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600">
                <a:solidFill>
                  <a:srgbClr val="C00000"/>
                </a:solidFill>
              </a:rPr>
              <a:t>Template </a:t>
            </a:r>
            <a:endParaRPr sz="3600"/>
          </a:p>
        </p:txBody>
      </p:sp>
      <p:sp>
        <p:nvSpPr>
          <p:cNvPr id="433" name="Google Shape;433;p58"/>
          <p:cNvSpPr txBox="1"/>
          <p:nvPr>
            <p:ph idx="1" type="body"/>
          </p:nvPr>
        </p:nvSpPr>
        <p:spPr>
          <a:xfrm>
            <a:off x="457200" y="1200150"/>
            <a:ext cx="8229600" cy="3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/>
              <a:t>text</a:t>
            </a:r>
            <a:endParaRPr/>
          </a:p>
        </p:txBody>
      </p:sp>
      <p:pic>
        <p:nvPicPr>
          <p:cNvPr id="434" name="Google Shape;4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Webinar norms </a:t>
            </a:r>
            <a:endParaRPr sz="3600"/>
          </a:p>
        </p:txBody>
      </p:sp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534025" y="1181250"/>
            <a:ext cx="8104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            Comments &amp;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          Tech support 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            Questions for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            panelists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5">
            <a:alphaModFix/>
          </a:blip>
          <a:srcRect b="22521" l="5497" r="3782" t="8158"/>
          <a:stretch/>
        </p:blipFill>
        <p:spPr>
          <a:xfrm>
            <a:off x="4271350" y="1381125"/>
            <a:ext cx="3581176" cy="743100"/>
          </a:xfrm>
          <a:prstGeom prst="rect">
            <a:avLst/>
          </a:prstGeom>
          <a:noFill/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4" name="Google Shape;194;p31"/>
          <p:cNvPicPr preferRelativeResize="0"/>
          <p:nvPr/>
        </p:nvPicPr>
        <p:blipFill rotWithShape="1">
          <a:blip r:embed="rId6">
            <a:alphaModFix/>
          </a:blip>
          <a:srcRect b="18764" l="0" r="50174" t="3049"/>
          <a:stretch/>
        </p:blipFill>
        <p:spPr>
          <a:xfrm>
            <a:off x="4301275" y="3089275"/>
            <a:ext cx="2626300" cy="689250"/>
          </a:xfrm>
          <a:prstGeom prst="rect">
            <a:avLst/>
          </a:prstGeom>
          <a:noFill/>
          <a:ln cap="flat" cmpd="sng" w="38100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7">
            <a:alphaModFix/>
          </a:blip>
          <a:srcRect b="16314" l="0" r="15590" t="29572"/>
          <a:stretch/>
        </p:blipFill>
        <p:spPr>
          <a:xfrm>
            <a:off x="647700" y="1436925"/>
            <a:ext cx="847517" cy="743100"/>
          </a:xfrm>
          <a:prstGeom prst="rect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6" name="Google Shape;196;p31"/>
          <p:cNvPicPr preferRelativeResize="0"/>
          <p:nvPr/>
        </p:nvPicPr>
        <p:blipFill rotWithShape="1">
          <a:blip r:embed="rId8">
            <a:alphaModFix/>
          </a:blip>
          <a:srcRect b="25527" l="14674" r="21549" t="28566"/>
          <a:stretch/>
        </p:blipFill>
        <p:spPr>
          <a:xfrm>
            <a:off x="672500" y="3079825"/>
            <a:ext cx="788625" cy="689250"/>
          </a:xfrm>
          <a:prstGeom prst="rect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/>
          <p:nvPr>
            <p:ph type="title"/>
          </p:nvPr>
        </p:nvSpPr>
        <p:spPr>
          <a:xfrm>
            <a:off x="0" y="1666500"/>
            <a:ext cx="9144000" cy="1810500"/>
          </a:xfrm>
          <a:prstGeom prst="rect">
            <a:avLst/>
          </a:prstGeom>
          <a:solidFill>
            <a:srgbClr val="FFB600"/>
          </a:solidFill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What is your WHY?</a:t>
            </a:r>
            <a:endParaRPr sz="6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/>
          <p:nvPr/>
        </p:nvSpPr>
        <p:spPr>
          <a:xfrm>
            <a:off x="1193925" y="830550"/>
            <a:ext cx="6442500" cy="453300"/>
          </a:xfrm>
          <a:prstGeom prst="rect">
            <a:avLst/>
          </a:prstGeom>
          <a:solidFill>
            <a:srgbClr val="9D9FA2"/>
          </a:solidFill>
          <a:ln cap="flat" cmpd="sng" w="9525">
            <a:solidFill>
              <a:srgbClr val="9D9F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Write your response in the chat to share</a:t>
            </a:r>
            <a:r>
              <a:rPr b="1" i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2"/>
          <p:cNvPicPr preferRelativeResize="0"/>
          <p:nvPr/>
        </p:nvPicPr>
        <p:blipFill rotWithShape="1">
          <a:blip r:embed="rId5">
            <a:alphaModFix/>
          </a:blip>
          <a:srcRect b="16314" l="0" r="15590" t="29572"/>
          <a:stretch/>
        </p:blipFill>
        <p:spPr>
          <a:xfrm>
            <a:off x="6692599" y="862550"/>
            <a:ext cx="444006" cy="389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Success Teams </a:t>
            </a:r>
            <a:endParaRPr sz="3600"/>
          </a:p>
        </p:txBody>
      </p:sp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551250" y="1357325"/>
            <a:ext cx="8229600" cy="30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/>
              <a:t>Success Teams are cross-functional teams focused on supporting and guiding students through their academic journey.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Success Teams </a:t>
            </a:r>
            <a:endParaRPr sz="3600"/>
          </a:p>
        </p:txBody>
      </p:sp>
      <p:pic>
        <p:nvPicPr>
          <p:cNvPr id="219" name="Google Shape;21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551250" y="1357325"/>
            <a:ext cx="8229600" cy="30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"/>
              <a:t>Designed to improve college communication with students, and also improve communication between offices and services.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Pilot Success Team</a:t>
            </a:r>
            <a:endParaRPr sz="3600"/>
          </a:p>
        </p:txBody>
      </p:sp>
      <p:pic>
        <p:nvPicPr>
          <p:cNvPr id="227" name="Google Shape;22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551250" y="1357325"/>
            <a:ext cx="6491700" cy="30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b="1" lang="en" sz="1900"/>
              <a:t>Future Educator’s Pilot Success Team members/roles:</a:t>
            </a:r>
            <a:endParaRPr b="1" sz="1900"/>
          </a:p>
          <a:p>
            <a:pPr indent="-336550" lvl="0" marL="457200" rtl="0" algn="l">
              <a:spcBef>
                <a:spcPts val="720"/>
              </a:spcBef>
              <a:spcAft>
                <a:spcPts val="0"/>
              </a:spcAft>
              <a:buSzPts val="1700"/>
              <a:buChar char="•"/>
            </a:pPr>
            <a:r>
              <a:rPr b="1" lang="en" sz="1700"/>
              <a:t>CAP Coordinator</a:t>
            </a:r>
            <a:r>
              <a:rPr lang="en" sz="1700"/>
              <a:t> - Maria Dela Cruz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" sz="1700"/>
              <a:t>Counselor Lead</a:t>
            </a:r>
            <a:r>
              <a:rPr lang="en" sz="1700"/>
              <a:t> - Steve Bautista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" sz="1700"/>
              <a:t>Discipline Faculty Leads</a:t>
            </a:r>
            <a:r>
              <a:rPr lang="en" sz="1700"/>
              <a:t> - Michelle Hardy, Mary Funaoka, Stacy Russo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" sz="1700"/>
              <a:t>Career Coach</a:t>
            </a:r>
            <a:r>
              <a:rPr lang="en" sz="1700"/>
              <a:t> - Aurea Gandarilla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" sz="1700"/>
              <a:t>Student Success Coaches</a:t>
            </a:r>
            <a:r>
              <a:rPr lang="en" sz="1700"/>
              <a:t> - Sara Vu, Tanisha Burrus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" sz="1700"/>
              <a:t>Administrative Support </a:t>
            </a:r>
            <a:r>
              <a:rPr lang="en" sz="1700"/>
              <a:t>- Financial Aid Specialist - Sonia Lopez, Research Analyst - Tyler Johnson, Technology Support - Hang Le</a:t>
            </a:r>
            <a:endParaRPr sz="17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8150" y="1434875"/>
            <a:ext cx="1581624" cy="212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457199" y="438149"/>
            <a:ext cx="86106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Arial"/>
              <a:buNone/>
            </a:pPr>
            <a:r>
              <a:rPr lang="en" sz="3900">
                <a:solidFill>
                  <a:srgbClr val="C00000"/>
                </a:solidFill>
              </a:rPr>
              <a:t>Pilot Success Team</a:t>
            </a:r>
            <a:endParaRPr sz="3600"/>
          </a:p>
        </p:txBody>
      </p:sp>
      <p:pic>
        <p:nvPicPr>
          <p:cNvPr id="236" name="Google Shape;2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91050"/>
            <a:ext cx="1780382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00" y="4567838"/>
            <a:ext cx="1276617" cy="38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8150" y="1434875"/>
            <a:ext cx="1581624" cy="212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725" y="1042601"/>
            <a:ext cx="6049226" cy="347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5AEA5A0336B4991C002B3BDCCED4B" ma:contentTypeVersion="2" ma:contentTypeDescription="Create a new document." ma:contentTypeScope="" ma:versionID="114a1fd8bef7bc0502e343046580bd77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fa8d6ec8-8c56-42c8-b131-841833154725" targetNamespace="http://schemas.microsoft.com/office/2006/metadata/properties" ma:root="true" ma:fieldsID="2683c5d882ee27c408ed06f49df17452" ns1:_="" ns2:_="" ns3:_="">
    <xsd:import namespace="http://schemas.microsoft.com/sharepoint/v3"/>
    <xsd:import namespace="431189f8-a51b-453f-9f0c-3a0b3b65b12f"/>
    <xsd:import namespace="fa8d6ec8-8c56-42c8-b131-84183315472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d6ec8-8c56-42c8-b131-84183315472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HNYXMCCMVK3K-551642359-92</_dlc_DocId>
    <_dlc_DocIdUrl xmlns="431189f8-a51b-453f-9f0c-3a0b3b65b12f">
      <Url>https://www.sac.edu/FacultyStaff/GuidedPathways/_layouts/15/DocIdRedir.aspx?ID=HNYXMCCMVK3K-551642359-92</Url>
      <Description>HNYXMCCMVK3K-551642359-92</Description>
    </_dlc_DocIdUrl>
  </documentManagement>
</p:properties>
</file>

<file path=customXml/itemProps1.xml><?xml version="1.0" encoding="utf-8"?>
<ds:datastoreItem xmlns:ds="http://schemas.openxmlformats.org/officeDocument/2006/customXml" ds:itemID="{A834A4FE-0040-4536-BA3F-D236602A764B}"/>
</file>

<file path=customXml/itemProps2.xml><?xml version="1.0" encoding="utf-8"?>
<ds:datastoreItem xmlns:ds="http://schemas.openxmlformats.org/officeDocument/2006/customXml" ds:itemID="{89815F72-9C45-4E86-BC2F-7B0145F749CB}"/>
</file>

<file path=customXml/itemProps3.xml><?xml version="1.0" encoding="utf-8"?>
<ds:datastoreItem xmlns:ds="http://schemas.openxmlformats.org/officeDocument/2006/customXml" ds:itemID="{7F4EC8B7-1A3E-4934-AD19-A916E86F1084}"/>
</file>

<file path=customXml/itemProps4.xml><?xml version="1.0" encoding="utf-8"?>
<ds:datastoreItem xmlns:ds="http://schemas.openxmlformats.org/officeDocument/2006/customXml" ds:itemID="{7CBB9B72-587C-4E63-8F72-C2EA3398DFC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0x010100BDF5AEA5A0336B4991C002B3BDCCED4B</vt:lpwstr>
  </property>
  <property fmtid="{D5CDD505-2E9C-101B-9397-08002B2CF9AE}" pid="3" name="_dlc_DocIdItemGuid">
    <vt:lpwstr>b305a9f3-ad64-428c-929d-c81f3cbfa60d</vt:lpwstr>
  </property>
</Properties>
</file>