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embeddedFontLst>
    <p:embeddedFont>
      <p:font typeface="Oswald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ustomXml" Target="../customXml/item1.xml"/><Relationship Id="rId21" Type="http://schemas.openxmlformats.org/officeDocument/2006/relationships/slide" Target="slides/slide15.xml"/><Relationship Id="rId3" Type="http://schemas.openxmlformats.org/officeDocument/2006/relationships/presProps" Target="presProps.xml"/><Relationship Id="rId25" Type="http://schemas.openxmlformats.org/officeDocument/2006/relationships/font" Target="fonts/Oswald-bold.fntdata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0" Type="http://schemas.openxmlformats.org/officeDocument/2006/relationships/slide" Target="slides/slide14.xml"/><Relationship Id="rId2" Type="http://schemas.openxmlformats.org/officeDocument/2006/relationships/viewProps" Target="viewProps.xml"/><Relationship Id="rId16" Type="http://schemas.openxmlformats.org/officeDocument/2006/relationships/slide" Target="slides/slide10.xml"/><Relationship Id="rId29" Type="http://schemas.openxmlformats.org/officeDocument/2006/relationships/customXml" Target="../customXml/item4.xml"/><Relationship Id="rId24" Type="http://schemas.openxmlformats.org/officeDocument/2006/relationships/font" Target="fonts/Oswald-regular.fntdata"/><Relationship Id="rId1" Type="http://schemas.openxmlformats.org/officeDocument/2006/relationships/theme" Target="theme/theme1.xml"/><Relationship Id="rId6" Type="http://schemas.openxmlformats.org/officeDocument/2006/relationships/notesMaster" Target="notesMasters/notesMaster1.xml"/><Relationship Id="rId11" Type="http://schemas.openxmlformats.org/officeDocument/2006/relationships/slide" Target="slides/slide5.xml"/><Relationship Id="rId23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8" Type="http://schemas.openxmlformats.org/officeDocument/2006/relationships/customXml" Target="../customXml/item3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slide" Target="slides/slide1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44697019d_0_19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744697019d_0_19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77e74c81ea_0_43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77e74c81ea_0_43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77e74c81ea_0_72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g77e74c81ea_0_72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77e74c81e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77e74c81e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77e74c81ea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77e74c81ea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77ebb38bf3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77ebb38bf3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8470991a28_0_125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g8470991a28_0_125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8470991a28_0_142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g8470991a28_0_142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744697019d_2_88:notes"/>
          <p:cNvSpPr txBox="1"/>
          <p:nvPr>
            <p:ph idx="1" type="body"/>
          </p:nvPr>
        </p:nvSpPr>
        <p:spPr>
          <a:xfrm>
            <a:off x="685645" y="4342777"/>
            <a:ext cx="5486723" cy="4115111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g744697019d_2_88:notes"/>
          <p:cNvSpPr/>
          <p:nvPr>
            <p:ph idx="2" type="sldImg"/>
          </p:nvPr>
        </p:nvSpPr>
        <p:spPr>
          <a:xfrm>
            <a:off x="370217" y="686112"/>
            <a:ext cx="611757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76449a743_2_0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776449a743_2_0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44697019d_2_81:notes"/>
          <p:cNvSpPr txBox="1"/>
          <p:nvPr>
            <p:ph idx="1" type="body"/>
          </p:nvPr>
        </p:nvSpPr>
        <p:spPr>
          <a:xfrm>
            <a:off x="685645" y="4342777"/>
            <a:ext cx="5486723" cy="4115111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744697019d_2_81:notes"/>
          <p:cNvSpPr/>
          <p:nvPr>
            <p:ph idx="2" type="sldImg"/>
          </p:nvPr>
        </p:nvSpPr>
        <p:spPr>
          <a:xfrm>
            <a:off x="370217" y="686112"/>
            <a:ext cx="611757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470991a28_0_6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8470991a28_0_6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8470991a28_0_21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8470991a28_0_21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7e74c81ea_0_33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77e74c81ea_0_33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0279bcb22_8_8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80279bcb22_8_8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77e74c81ea_0_0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g77e74c81ea_0_0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7e74c81ea_0_7:notes"/>
          <p:cNvSpPr txBox="1"/>
          <p:nvPr>
            <p:ph idx="1" type="body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</p:spPr>
        <p:txBody>
          <a:bodyPr anchorCtr="0" anchor="t" bIns="90025" lIns="90025" spcFirstLastPara="1" rIns="90025" wrap="square" tIns="90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77e74c81ea_0_7:notes"/>
          <p:cNvSpPr/>
          <p:nvPr>
            <p:ph idx="2" type="sldImg"/>
          </p:nvPr>
        </p:nvSpPr>
        <p:spPr>
          <a:xfrm>
            <a:off x="370217" y="686112"/>
            <a:ext cx="611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1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b="0" i="0" sz="316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1" y="1369222"/>
            <a:ext cx="78867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6616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2016"/>
              <a:buFont typeface="Arial"/>
              <a:buChar char="•"/>
              <a:defRPr b="0" i="0" sz="20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38328" lvl="1" marL="914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728"/>
              <a:buFont typeface="Arial"/>
              <a:buChar char="•"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0896" lvl="3" marL="18288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96"/>
              <a:buFont typeface="Arial"/>
              <a:buChar char="•"/>
              <a:defRPr b="0" i="0" sz="129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0895" lvl="4" marL="22860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96"/>
              <a:buFont typeface="Arial"/>
              <a:buChar char="•"/>
              <a:defRPr b="0" i="0" sz="129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0895" lvl="5" marL="27432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96"/>
              <a:buFont typeface="Arial"/>
              <a:buChar char="•"/>
              <a:defRPr b="0" i="0" sz="129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0895" lvl="6" marL="3200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96"/>
              <a:buFont typeface="Arial"/>
              <a:buChar char="•"/>
              <a:defRPr b="0" i="0" sz="129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0896" lvl="7" marL="3657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96"/>
              <a:buFont typeface="Arial"/>
              <a:buChar char="•"/>
              <a:defRPr b="0" i="0" sz="129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0896" lvl="8" marL="4114800" marR="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96"/>
              <a:buFont typeface="Arial"/>
              <a:buChar char="•"/>
              <a:defRPr b="0" i="0" sz="129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7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100" lvl="1" marL="438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502" lvl="2" marL="87780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602" lvl="3" marL="131670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03" lvl="4" marL="175560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05" lvl="5" marL="219450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505" lvl="6" marL="263340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606" lvl="7" marL="307230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008" lvl="8" marL="351120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5" y="476727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100" lvl="1" marL="438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502" lvl="2" marL="87780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8602" lvl="3" marL="131670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03" lvl="4" marL="175560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05" lvl="5" marL="219450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505" lvl="6" marL="263340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606" lvl="7" marL="307230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008" lvl="8" marL="351120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2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60" y="476727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6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/>
            </a:lvl1pPr>
            <a:lvl2pPr indent="-323850" lvl="1" marL="9144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  <a:defRPr sz="1500"/>
            </a:lvl2pPr>
            <a:lvl3pPr indent="-314325" lvl="2" marL="1371600" rtl="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■"/>
              <a:defRPr sz="1350"/>
            </a:lvl3pPr>
            <a:lvl4pPr indent="-304800" lvl="3" marL="18288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/>
            </a:lvl4pPr>
            <a:lvl5pPr indent="-304800" lvl="4" marL="22860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/>
            </a:lvl5pPr>
            <a:lvl6pPr indent="-304800" lvl="5" marL="27432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/>
            </a:lvl6pPr>
            <a:lvl7pPr indent="-3048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/>
            </a:lvl7pPr>
            <a:lvl8pPr indent="-3048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/>
            </a:lvl8pPr>
            <a:lvl9pPr indent="-3048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60" name="Google Shape;60;p14"/>
          <p:cNvSpPr txBox="1"/>
          <p:nvPr>
            <p:ph idx="3" type="body"/>
          </p:nvPr>
        </p:nvSpPr>
        <p:spPr>
          <a:xfrm>
            <a:off x="4645026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61" name="Google Shape;61;p14"/>
          <p:cNvSpPr txBox="1"/>
          <p:nvPr>
            <p:ph idx="4" type="body"/>
          </p:nvPr>
        </p:nvSpPr>
        <p:spPr>
          <a:xfrm>
            <a:off x="4645026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/>
            </a:lvl1pPr>
            <a:lvl2pPr indent="-323850" lvl="1" marL="9144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  <a:defRPr sz="1500"/>
            </a:lvl2pPr>
            <a:lvl3pPr indent="-314325" lvl="2" marL="1371600" rtl="0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■"/>
              <a:defRPr sz="1350"/>
            </a:lvl3pPr>
            <a:lvl4pPr indent="-304800" lvl="3" marL="18288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/>
            </a:lvl4pPr>
            <a:lvl5pPr indent="-304800" lvl="4" marL="22860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/>
            </a:lvl5pPr>
            <a:lvl6pPr indent="-304800" lvl="5" marL="27432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200"/>
            </a:lvl6pPr>
            <a:lvl7pPr indent="-3048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/>
            </a:lvl7pPr>
            <a:lvl8pPr indent="-3048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200"/>
            </a:lvl8pPr>
            <a:lvl9pPr indent="-3048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62" name="Google Shape;62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Char char="●"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Char char="●"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762000" y="3429000"/>
            <a:ext cx="67818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762000" y="457201"/>
            <a:ext cx="3657600" cy="28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42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42900" lvl="1" marL="914400" rtl="0" algn="l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23850" lvl="2" marL="1371600" rtl="0" algn="l">
              <a:spcBef>
                <a:spcPts val="16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14325" lvl="3" marL="1828800" rtl="0" algn="l">
              <a:spcBef>
                <a:spcPts val="1600"/>
              </a:spcBef>
              <a:spcAft>
                <a:spcPts val="0"/>
              </a:spcAft>
              <a:buSzPts val="1350"/>
              <a:buChar char="●"/>
              <a:defRPr sz="1350"/>
            </a:lvl4pPr>
            <a:lvl5pPr indent="-314325" lvl="4" marL="2286000" rtl="0" algn="l">
              <a:spcBef>
                <a:spcPts val="1600"/>
              </a:spcBef>
              <a:spcAft>
                <a:spcPts val="0"/>
              </a:spcAft>
              <a:buSzPts val="1350"/>
              <a:buChar char="○"/>
              <a:defRPr sz="1350"/>
            </a:lvl5pPr>
            <a:lvl6pPr indent="-314325" lvl="5" marL="2743200" rtl="0" algn="l">
              <a:spcBef>
                <a:spcPts val="1600"/>
              </a:spcBef>
              <a:spcAft>
                <a:spcPts val="0"/>
              </a:spcAft>
              <a:buSzPts val="1350"/>
              <a:buChar char="■"/>
              <a:defRPr sz="1350"/>
            </a:lvl6pPr>
            <a:lvl7pPr indent="-314325" lvl="6" marL="3200400" rtl="0" algn="l">
              <a:spcBef>
                <a:spcPts val="1600"/>
              </a:spcBef>
              <a:spcAft>
                <a:spcPts val="0"/>
              </a:spcAft>
              <a:buSzPts val="1350"/>
              <a:buChar char="●"/>
              <a:defRPr sz="1350"/>
            </a:lvl7pPr>
            <a:lvl8pPr indent="-314325" lvl="7" marL="3657600" rtl="0" algn="l">
              <a:spcBef>
                <a:spcPts val="1600"/>
              </a:spcBef>
              <a:spcAft>
                <a:spcPts val="0"/>
              </a:spcAft>
              <a:buSzPts val="1350"/>
              <a:buChar char="○"/>
              <a:defRPr sz="1350"/>
            </a:lvl8pPr>
            <a:lvl9pPr indent="-314325" lvl="8" marL="4114800" rtl="0" algn="l">
              <a:spcBef>
                <a:spcPts val="1600"/>
              </a:spcBef>
              <a:spcAft>
                <a:spcPts val="1600"/>
              </a:spcAft>
              <a:buSzPts val="1350"/>
              <a:buChar char="■"/>
              <a:defRPr sz="1350"/>
            </a:lvl9pPr>
          </a:lstStyle>
          <a:p/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648200" y="457201"/>
            <a:ext cx="3657600" cy="28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61950" lvl="0" marL="457200" rtl="0" algn="l">
              <a:spcBef>
                <a:spcPts val="42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42900" lvl="1" marL="914400" rtl="0" algn="l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23850" lvl="2" marL="1371600" rtl="0" algn="l">
              <a:spcBef>
                <a:spcPts val="16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14325" lvl="3" marL="1828800" rtl="0" algn="l">
              <a:spcBef>
                <a:spcPts val="1600"/>
              </a:spcBef>
              <a:spcAft>
                <a:spcPts val="0"/>
              </a:spcAft>
              <a:buSzPts val="1350"/>
              <a:buChar char="●"/>
              <a:defRPr sz="1350"/>
            </a:lvl4pPr>
            <a:lvl5pPr indent="-314325" lvl="4" marL="2286000" rtl="0" algn="l">
              <a:spcBef>
                <a:spcPts val="1600"/>
              </a:spcBef>
              <a:spcAft>
                <a:spcPts val="0"/>
              </a:spcAft>
              <a:buSzPts val="1350"/>
              <a:buChar char="○"/>
              <a:defRPr sz="1350"/>
            </a:lvl5pPr>
            <a:lvl6pPr indent="-314325" lvl="5" marL="2743200" rtl="0" algn="l">
              <a:spcBef>
                <a:spcPts val="1600"/>
              </a:spcBef>
              <a:spcAft>
                <a:spcPts val="0"/>
              </a:spcAft>
              <a:buSzPts val="1350"/>
              <a:buChar char="■"/>
              <a:defRPr sz="1350"/>
            </a:lvl6pPr>
            <a:lvl7pPr indent="-314325" lvl="6" marL="3200400" rtl="0" algn="l">
              <a:spcBef>
                <a:spcPts val="1600"/>
              </a:spcBef>
              <a:spcAft>
                <a:spcPts val="0"/>
              </a:spcAft>
              <a:buSzPts val="1350"/>
              <a:buChar char="●"/>
              <a:defRPr sz="1350"/>
            </a:lvl7pPr>
            <a:lvl8pPr indent="-314325" lvl="7" marL="3657600" rtl="0" algn="l">
              <a:spcBef>
                <a:spcPts val="1600"/>
              </a:spcBef>
              <a:spcAft>
                <a:spcPts val="0"/>
              </a:spcAft>
              <a:buSzPts val="1350"/>
              <a:buChar char="○"/>
              <a:defRPr sz="1350"/>
            </a:lvl8pPr>
            <a:lvl9pPr indent="-314325" lvl="8" marL="4114800" rtl="0" algn="l">
              <a:spcBef>
                <a:spcPts val="1600"/>
              </a:spcBef>
              <a:spcAft>
                <a:spcPts val="1600"/>
              </a:spcAft>
              <a:buSzPts val="1350"/>
              <a:buChar char="■"/>
              <a:defRPr sz="135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6248400" y="465658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800"/>
              <a:buChar char="●"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762000" y="4656582"/>
            <a:ext cx="487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800"/>
              <a:buChar char="●"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7620000" y="4265676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1pPr>
            <a:lvl2pPr indent="0" lvl="1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2pPr>
            <a:lvl3pPr indent="0" lvl="2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3pPr>
            <a:lvl4pPr indent="0" lvl="3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4pPr>
            <a:lvl5pPr indent="0" lvl="4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5pPr>
            <a:lvl6pPr indent="0" lvl="5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6pPr>
            <a:lvl7pPr indent="0" lvl="6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7pPr>
            <a:lvl8pPr indent="0" lvl="7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8pPr>
            <a:lvl9pPr indent="0" lvl="8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Impact"/>
              <a:buNone/>
              <a:defRPr>
                <a:solidFill>
                  <a:srgbClr val="262626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subTitle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480"/>
              </a:spcBef>
              <a:spcAft>
                <a:spcPts val="0"/>
              </a:spcAft>
              <a:buSzPts val="2040"/>
              <a:buNone/>
              <a:defRPr>
                <a:solidFill>
                  <a:srgbClr val="55556F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rgbClr val="8B8B8D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620"/>
              <a:buNone/>
              <a:defRPr>
                <a:solidFill>
                  <a:srgbClr val="8B8B8D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B8B8D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B8B8D"/>
                </a:solidFill>
              </a:defRPr>
            </a:lvl5pPr>
            <a:lvl6pPr lvl="5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6pPr>
            <a:lvl7pPr lvl="6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7pPr>
            <a:lvl8pPr lvl="7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8pPr>
            <a:lvl9pPr lvl="8" algn="ctr"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86" name="Google Shape;86;p17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96" name="Google Shape;96;p19"/>
          <p:cNvSpPr txBox="1"/>
          <p:nvPr>
            <p:ph idx="2" type="body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indent="-342900" lvl="2" marL="13716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97" name="Google Shape;97;p19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2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722313" y="1771650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None/>
              <a:defRPr b="0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722313" y="3470148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04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3" name="Google Shape;103;p20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06" name="Google Shape;106;p20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21"/>
          <p:cNvSpPr txBox="1"/>
          <p:nvPr>
            <p:ph idx="2" type="body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8140" lvl="0" marL="4572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111" name="Google Shape;111;p21"/>
          <p:cNvSpPr txBox="1"/>
          <p:nvPr>
            <p:ph idx="3" type="body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700"/>
              <a:buNone/>
              <a:defRPr b="0" sz="2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62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112" name="Google Shape;112;p21"/>
          <p:cNvSpPr txBox="1"/>
          <p:nvPr>
            <p:ph idx="4" type="body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8140" lvl="0" marL="45720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113" name="Google Shape;113;p21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1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1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16" name="Google Shape;116;p21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2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2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2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1320" lvl="0" marL="457200" algn="l">
              <a:spcBef>
                <a:spcPts val="640"/>
              </a:spcBef>
              <a:spcAft>
                <a:spcPts val="0"/>
              </a:spcAft>
              <a:buSzPts val="2720"/>
              <a:buChar char="•"/>
              <a:defRPr sz="3200"/>
            </a:lvl1pPr>
            <a:lvl2pPr indent="-379730" lvl="1" marL="914400" algn="l"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2pPr>
            <a:lvl3pPr indent="-365760" lvl="2" marL="137160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129" name="Google Shape;129;p24"/>
          <p:cNvSpPr txBox="1"/>
          <p:nvPr>
            <p:ph idx="2" type="body"/>
          </p:nvPr>
        </p:nvSpPr>
        <p:spPr>
          <a:xfrm>
            <a:off x="457201" y="1597914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0" name="Google Shape;130;p24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4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33" name="Google Shape;133;p24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5"/>
          <p:cNvSpPr/>
          <p:nvPr>
            <p:ph idx="2" type="pic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0800" rotWithShape="0" algn="t" dir="5400000" dist="12700">
              <a:srgbClr val="000000">
                <a:alpha val="58823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38" name="Google Shape;138;p25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5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6"/>
          <p:cNvSpPr txBox="1"/>
          <p:nvPr>
            <p:ph idx="1" type="body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26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6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6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7"/>
          <p:cNvSpPr txBox="1"/>
          <p:nvPr>
            <p:ph idx="1" type="body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indent="-331469" lvl="2" marL="13716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7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7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7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6"/>
          <p:cNvSpPr txBox="1"/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sac.edu/pathways/Pages/default.aspx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cccconfer.zoom.us/j/98318279298" TargetMode="External"/><Relationship Id="rId4" Type="http://schemas.openxmlformats.org/officeDocument/2006/relationships/hyperlink" Target="https://cccconfer.zoom.us/j/98939421758" TargetMode="External"/><Relationship Id="rId9" Type="http://schemas.openxmlformats.org/officeDocument/2006/relationships/image" Target="../media/image7.png"/><Relationship Id="rId5" Type="http://schemas.openxmlformats.org/officeDocument/2006/relationships/hyperlink" Target="https://cccconfer.zoom.us/j/95420861086" TargetMode="External"/><Relationship Id="rId6" Type="http://schemas.openxmlformats.org/officeDocument/2006/relationships/hyperlink" Target="https://cccconfer.zoom.us/j/91184945118" TargetMode="External"/><Relationship Id="rId7" Type="http://schemas.openxmlformats.org/officeDocument/2006/relationships/hyperlink" Target="https://cccconfer.zoom.us/j/95142147985" TargetMode="External"/><Relationship Id="rId8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6.png"/><Relationship Id="rId6" Type="http://schemas.openxmlformats.org/officeDocument/2006/relationships/image" Target="../media/image1.jp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ctrTitle"/>
          </p:nvPr>
        </p:nvSpPr>
        <p:spPr>
          <a:xfrm>
            <a:off x="685800" y="1028700"/>
            <a:ext cx="7848600" cy="144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600">
                <a:solidFill>
                  <a:srgbClr val="C00000"/>
                </a:solidFill>
              </a:rPr>
              <a:t>Guided Pathways Forum</a:t>
            </a:r>
            <a:endParaRPr b="1" sz="3600">
              <a:solidFill>
                <a:srgbClr val="C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t/>
            </a:r>
            <a:endParaRPr b="1" sz="700">
              <a:solidFill>
                <a:srgbClr val="C00000"/>
              </a:solidFill>
            </a:endParaRPr>
          </a:p>
        </p:txBody>
      </p:sp>
      <p:sp>
        <p:nvSpPr>
          <p:cNvPr id="158" name="Google Shape;158;p28"/>
          <p:cNvSpPr txBox="1"/>
          <p:nvPr>
            <p:ph idx="1" type="subTitle"/>
          </p:nvPr>
        </p:nvSpPr>
        <p:spPr>
          <a:xfrm>
            <a:off x="685800" y="262890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F497D"/>
                </a:solidFill>
              </a:rPr>
              <a:t>Wednesday, May 13th </a:t>
            </a:r>
            <a:endParaRPr sz="1800">
              <a:solidFill>
                <a:srgbClr val="1F497D"/>
              </a:solidFill>
            </a:endParaRPr>
          </a:p>
          <a:p>
            <a:pPr indent="-85724" lvl="0" marL="18288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" sz="1800">
                <a:solidFill>
                  <a:srgbClr val="1F497D"/>
                </a:solidFill>
              </a:rPr>
              <a:t>1:00 - 1:30pm - Updates</a:t>
            </a:r>
            <a:endParaRPr sz="1800">
              <a:solidFill>
                <a:srgbClr val="1F497D"/>
              </a:solidFill>
            </a:endParaRPr>
          </a:p>
          <a:p>
            <a:pPr indent="-85724" lvl="0" marL="18288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" sz="1800">
                <a:solidFill>
                  <a:srgbClr val="1F497D"/>
                </a:solidFill>
              </a:rPr>
              <a:t>1:30 - 3:00pm - Work groups</a:t>
            </a:r>
            <a:endParaRPr sz="1800">
              <a:solidFill>
                <a:srgbClr val="1F497D"/>
              </a:solidFill>
            </a:endParaRPr>
          </a:p>
        </p:txBody>
      </p:sp>
      <p:pic>
        <p:nvPicPr>
          <p:cNvPr id="159" name="Google Shape;15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-10"/>
            <a:ext cx="9143998" cy="117742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8"/>
          <p:cNvSpPr txBox="1"/>
          <p:nvPr/>
        </p:nvSpPr>
        <p:spPr>
          <a:xfrm>
            <a:off x="5472300" y="2637425"/>
            <a:ext cx="3062100" cy="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Stephanie Clark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Guided Pathways Coordinator</a:t>
            </a:r>
            <a:endParaRPr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Career &amp; Academic Pathways</a:t>
            </a:r>
            <a:endParaRPr b="1" sz="3600"/>
          </a:p>
        </p:txBody>
      </p:sp>
      <p:pic>
        <p:nvPicPr>
          <p:cNvPr id="250" name="Google Shape;250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7000" y="1181251"/>
            <a:ext cx="6091474" cy="3210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8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Career &amp; Academic Pathways</a:t>
            </a:r>
            <a:endParaRPr b="1" sz="3600"/>
          </a:p>
        </p:txBody>
      </p:sp>
      <p:pic>
        <p:nvPicPr>
          <p:cNvPr id="258" name="Google Shape;258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8"/>
          <p:cNvPicPr preferRelativeResize="0"/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607000" y="1181251"/>
            <a:ext cx="6091474" cy="3210824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38"/>
          <p:cNvSpPr txBox="1"/>
          <p:nvPr>
            <p:ph idx="1" type="body"/>
          </p:nvPr>
        </p:nvSpPr>
        <p:spPr>
          <a:xfrm>
            <a:off x="607000" y="1955800"/>
            <a:ext cx="3808500" cy="2187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b="1" lang="en" sz="1900"/>
              <a:t>Collaboration with SCE non-credit has been a major goal for this year.</a:t>
            </a:r>
            <a:endParaRPr b="1" sz="1900"/>
          </a:p>
          <a:p>
            <a:pPr indent="-349250" lvl="0" marL="457200" rtl="0" algn="l">
              <a:spcBef>
                <a:spcPts val="72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Non-credit CAP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Non-credit Success Team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Starfish Team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Learning &amp; Engagement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Web/Communications</a:t>
            </a:r>
            <a:endParaRPr sz="1900"/>
          </a:p>
        </p:txBody>
      </p:sp>
      <p:pic>
        <p:nvPicPr>
          <p:cNvPr id="262" name="Google Shape;262;p38"/>
          <p:cNvPicPr preferRelativeResize="0"/>
          <p:nvPr/>
        </p:nvPicPr>
        <p:blipFill rotWithShape="1">
          <a:blip r:embed="rId5">
            <a:alphaModFix/>
          </a:blip>
          <a:srcRect b="-5656" l="69253" r="-5408" t="39654"/>
          <a:stretch/>
        </p:blipFill>
        <p:spPr>
          <a:xfrm>
            <a:off x="4251575" y="1518650"/>
            <a:ext cx="3337500" cy="3210900"/>
          </a:xfrm>
          <a:prstGeom prst="ellipse">
            <a:avLst/>
          </a:prstGeom>
          <a:noFill/>
          <a:ln>
            <a:noFill/>
          </a:ln>
          <a:effectLst>
            <a:outerShdw blurRad="228600" rotWithShape="0" algn="bl" dir="5400000" dist="76200">
              <a:srgbClr val="000000">
                <a:alpha val="36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9"/>
          <p:cNvSpPr txBox="1"/>
          <p:nvPr>
            <p:ph type="title"/>
          </p:nvPr>
        </p:nvSpPr>
        <p:spPr>
          <a:xfrm>
            <a:off x="457200" y="400050"/>
            <a:ext cx="8229600" cy="742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0000"/>
                </a:solidFill>
              </a:rPr>
              <a:t>Communications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268" name="Google Shape;268;p39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Website Redesign: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" sz="1900"/>
              <a:t>Phase 1 Complete</a:t>
            </a:r>
            <a:endParaRPr b="1" sz="1900"/>
          </a:p>
          <a:p>
            <a:pPr indent="-349250" lvl="0" marL="457200" rtl="0" algn="l">
              <a:spcBef>
                <a:spcPts val="36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Career &amp; Academic Pathways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Credential Sorting (AA/ADT/CA, etc.)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Facilities &amp; Resources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Career Connections to Programs via Career Snapshots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 u="sng">
                <a:solidFill>
                  <a:schemeClr val="hlink"/>
                </a:solidFill>
                <a:hlinkClick r:id="rId3"/>
              </a:rPr>
              <a:t>Pathways Subsite</a:t>
            </a:r>
            <a:endParaRPr sz="19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" sz="1900"/>
              <a:t>Phase 2</a:t>
            </a:r>
            <a:endParaRPr b="1" sz="1900"/>
          </a:p>
          <a:p>
            <a:pPr indent="-349250" lvl="0" marL="457200" rtl="0" algn="l">
              <a:spcBef>
                <a:spcPts val="36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Stakeholder input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Templates for Home, Career &amp; Academic Pathways, Program/Department pages in development</a:t>
            </a:r>
            <a:endParaRPr sz="19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0"/>
          <p:cNvSpPr txBox="1"/>
          <p:nvPr>
            <p:ph type="title"/>
          </p:nvPr>
        </p:nvSpPr>
        <p:spPr>
          <a:xfrm>
            <a:off x="457200" y="400050"/>
            <a:ext cx="8229600" cy="742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0000"/>
                </a:solidFill>
              </a:rPr>
              <a:t>Learning &amp; Engagement Team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274" name="Google Shape;274;p40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457200" rtl="0" algn="l">
              <a:spcBef>
                <a:spcPts val="360"/>
              </a:spcBef>
              <a:spcAft>
                <a:spcPts val="0"/>
              </a:spcAft>
              <a:buSzPts val="1700"/>
              <a:buChar char="•"/>
            </a:pPr>
            <a:r>
              <a:rPr b="1" lang="en" sz="1700"/>
              <a:t>Pillar 4 Focus</a:t>
            </a:r>
            <a:endParaRPr b="1"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" sz="1700"/>
              <a:t>Includes Credit &amp; Non-credit</a:t>
            </a:r>
            <a:endParaRPr b="1"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" sz="1700"/>
              <a:t>Coordinators: </a:t>
            </a:r>
            <a:endParaRPr b="1"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Equity Coordinator - Credit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Equity Coordinator - Non-credit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Guided Pathway Coordinator - Non-credit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Guided Pathway Coordinator - Credit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Faculty Professional Development Coordinator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Outcomes &amp; Assessment Coordinator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" sz="1700"/>
              <a:t>3 Year Plan</a:t>
            </a:r>
            <a:r>
              <a:rPr lang="en" sz="1700"/>
              <a:t> - Equity-focused / GP Framework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Personal &gt; Professional &gt; Policy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Convocation, PD Week, Monthly / Annual Planning building on themes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b="1" lang="en" sz="1700"/>
              <a:t>Hope to develop a cohort of Equity Practitioners</a:t>
            </a:r>
            <a:r>
              <a:rPr lang="en" sz="1700"/>
              <a:t> </a:t>
            </a:r>
            <a:endParaRPr sz="17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1"/>
          <p:cNvSpPr txBox="1"/>
          <p:nvPr>
            <p:ph type="title"/>
          </p:nvPr>
        </p:nvSpPr>
        <p:spPr>
          <a:xfrm>
            <a:off x="457200" y="400050"/>
            <a:ext cx="8229600" cy="742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CC0000"/>
                </a:solidFill>
              </a:rPr>
              <a:t>Where else are we seeing Guided Pathways?</a:t>
            </a:r>
            <a:endParaRPr b="1" sz="2700">
              <a:solidFill>
                <a:srgbClr val="CC0000"/>
              </a:solidFill>
            </a:endParaRPr>
          </a:p>
        </p:txBody>
      </p:sp>
      <p:sp>
        <p:nvSpPr>
          <p:cNvPr id="280" name="Google Shape;280;p41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Enrollment Management Taskforce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Program Review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Institutional Effectiveness &amp; Assessment Committee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Curriculum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Outcomes Assessment Subcommittee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Student Success &amp; Equity</a:t>
            </a:r>
            <a:endParaRPr sz="1700"/>
          </a:p>
        </p:txBody>
      </p:sp>
      <p:pic>
        <p:nvPicPr>
          <p:cNvPr id="281" name="Google Shape;281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42"/>
          <p:cNvSpPr txBox="1"/>
          <p:nvPr>
            <p:ph type="title"/>
          </p:nvPr>
        </p:nvSpPr>
        <p:spPr>
          <a:xfrm>
            <a:off x="0" y="1666500"/>
            <a:ext cx="9144000" cy="1810500"/>
          </a:xfrm>
          <a:prstGeom prst="rect">
            <a:avLst/>
          </a:prstGeom>
          <a:solidFill>
            <a:srgbClr val="FFB600"/>
          </a:solidFill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Questions?</a:t>
            </a:r>
            <a:endParaRPr sz="96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89" name="Google Shape;289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42"/>
          <p:cNvSpPr txBox="1"/>
          <p:nvPr/>
        </p:nvSpPr>
        <p:spPr>
          <a:xfrm>
            <a:off x="1193925" y="830550"/>
            <a:ext cx="6442500" cy="453300"/>
          </a:xfrm>
          <a:prstGeom prst="rect">
            <a:avLst/>
          </a:prstGeom>
          <a:solidFill>
            <a:srgbClr val="9D9FA2"/>
          </a:solidFill>
          <a:ln cap="flat" cmpd="sng" w="9525">
            <a:solidFill>
              <a:srgbClr val="9D9FA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Write your questions in Q&amp;A </a:t>
            </a:r>
            <a:endParaRPr b="1" i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42"/>
          <p:cNvPicPr preferRelativeResize="0"/>
          <p:nvPr/>
        </p:nvPicPr>
        <p:blipFill rotWithShape="1">
          <a:blip r:embed="rId5">
            <a:alphaModFix/>
          </a:blip>
          <a:srcRect b="25528" l="14674" r="21549" t="31967"/>
          <a:stretch/>
        </p:blipFill>
        <p:spPr>
          <a:xfrm>
            <a:off x="6404250" y="862550"/>
            <a:ext cx="481075" cy="389300"/>
          </a:xfrm>
          <a:prstGeom prst="rect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3"/>
          <p:cNvSpPr txBox="1"/>
          <p:nvPr>
            <p:ph type="title"/>
          </p:nvPr>
        </p:nvSpPr>
        <p:spPr>
          <a:xfrm>
            <a:off x="457199" y="514349"/>
            <a:ext cx="85461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600">
                <a:solidFill>
                  <a:srgbClr val="C00000"/>
                </a:solidFill>
              </a:rPr>
              <a:t>Part 1: Updates has ended.</a:t>
            </a:r>
            <a:endParaRPr b="1" sz="3600"/>
          </a:p>
        </p:txBody>
      </p:sp>
      <p:sp>
        <p:nvSpPr>
          <p:cNvPr id="297" name="Google Shape;297;p43"/>
          <p:cNvSpPr txBox="1"/>
          <p:nvPr>
            <p:ph idx="1" type="body"/>
          </p:nvPr>
        </p:nvSpPr>
        <p:spPr>
          <a:xfrm>
            <a:off x="457200" y="1200150"/>
            <a:ext cx="82296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</a:rPr>
              <a:t>Please select a priority area work group to join. Links to these meetings are provided in the Chat.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</a:rPr>
              <a:t>Mapping: </a:t>
            </a:r>
            <a:r>
              <a:rPr lang="en" sz="1200" u="sng">
                <a:solidFill>
                  <a:srgbClr val="1155CC"/>
                </a:solidFill>
                <a:hlinkClick r:id="rId3"/>
              </a:rPr>
              <a:t>https://cccconfer.zoom.us/j/98318279298</a:t>
            </a:r>
            <a:endParaRPr sz="12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Session co-hosts: Stephanie Clark and Merari Weber</a:t>
            </a:r>
            <a:endParaRPr sz="12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 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</a:rPr>
              <a:t>Success Teams: </a:t>
            </a:r>
            <a:r>
              <a:rPr lang="en" sz="1200" u="sng">
                <a:solidFill>
                  <a:srgbClr val="1155CC"/>
                </a:solidFill>
                <a:hlinkClick r:id="rId4"/>
              </a:rPr>
              <a:t>https://cccconfer.zoom.us/j/98939421758</a:t>
            </a:r>
            <a:endParaRPr sz="12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Session co-hosts: Maria Dela Cruz, Steve Bautista, and Tanisha Burrus</a:t>
            </a:r>
            <a:endParaRPr sz="12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 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</a:rPr>
              <a:t>Learning &amp; Engagement:</a:t>
            </a:r>
            <a:r>
              <a:rPr lang="en" sz="1200" u="sng">
                <a:solidFill>
                  <a:srgbClr val="1155CC"/>
                </a:solidFill>
                <a:hlinkClick r:id="rId5"/>
              </a:rPr>
              <a:t>https://cccconfer.zoom.us/j/95420861086</a:t>
            </a:r>
            <a:endParaRPr sz="12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Session co-hosts: Mary Huebsch, Maria Aguilar Beltran, Jarek Janio, and Janet Cruz-Teposte</a:t>
            </a:r>
            <a:endParaRPr sz="12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 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</a:rPr>
              <a:t>Starfish (tracking):</a:t>
            </a:r>
            <a:r>
              <a:rPr lang="en" sz="1200" u="sng">
                <a:solidFill>
                  <a:srgbClr val="1155CC"/>
                </a:solidFill>
                <a:hlinkClick r:id="rId6"/>
              </a:rPr>
              <a:t>https://cccconfer.zoom.us/j/91184945118</a:t>
            </a:r>
            <a:endParaRPr sz="12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Session co-hosts: Mark Liang and Kathy Walczak</a:t>
            </a:r>
            <a:endParaRPr sz="12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 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</a:rPr>
              <a:t>Transitions: </a:t>
            </a:r>
            <a:r>
              <a:rPr lang="en" sz="1200" u="sng">
                <a:solidFill>
                  <a:srgbClr val="1155CC"/>
                </a:solidFill>
                <a:hlinkClick r:id="rId7"/>
              </a:rPr>
              <a:t>https://cccconfer.zoom.us/j/95142147985</a:t>
            </a:r>
            <a:endParaRPr sz="1200" u="sng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Session co-hosts: Reyna Cummings, Basti de la Lopez, and Raquel Requena Ramirez</a:t>
            </a:r>
            <a:endParaRPr/>
          </a:p>
        </p:txBody>
      </p:sp>
      <p:pic>
        <p:nvPicPr>
          <p:cNvPr id="298" name="Google Shape;298;p4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4"/>
          <p:cNvSpPr txBox="1"/>
          <p:nvPr>
            <p:ph type="title"/>
          </p:nvPr>
        </p:nvSpPr>
        <p:spPr>
          <a:xfrm>
            <a:off x="457199" y="514349"/>
            <a:ext cx="8546043" cy="7429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lang="en" sz="3600">
                <a:solidFill>
                  <a:srgbClr val="C00000"/>
                </a:solidFill>
              </a:rPr>
              <a:t>Template </a:t>
            </a:r>
            <a:endParaRPr sz="3600"/>
          </a:p>
        </p:txBody>
      </p:sp>
      <p:sp>
        <p:nvSpPr>
          <p:cNvPr id="305" name="Google Shape;305;p44"/>
          <p:cNvSpPr txBox="1"/>
          <p:nvPr>
            <p:ph idx="1" type="body"/>
          </p:nvPr>
        </p:nvSpPr>
        <p:spPr>
          <a:xfrm>
            <a:off x="457200" y="1200150"/>
            <a:ext cx="8229600" cy="32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/>
              <a:t>text</a:t>
            </a:r>
            <a:endParaRPr/>
          </a:p>
        </p:txBody>
      </p:sp>
      <p:pic>
        <p:nvPicPr>
          <p:cNvPr id="306" name="Google Shape;306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9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Webinar norms </a:t>
            </a:r>
            <a:endParaRPr b="1" sz="3600"/>
          </a:p>
        </p:txBody>
      </p:sp>
      <p:pic>
        <p:nvPicPr>
          <p:cNvPr id="168" name="Google Shape;168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9"/>
          <p:cNvSpPr txBox="1"/>
          <p:nvPr/>
        </p:nvSpPr>
        <p:spPr>
          <a:xfrm>
            <a:off x="534025" y="1181250"/>
            <a:ext cx="81042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             Comments &amp;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A           Tech support 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             Questions about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             GP updates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171" name="Google Shape;171;p29"/>
          <p:cNvPicPr preferRelativeResize="0"/>
          <p:nvPr/>
        </p:nvPicPr>
        <p:blipFill rotWithShape="1">
          <a:blip r:embed="rId5">
            <a:alphaModFix/>
          </a:blip>
          <a:srcRect b="22521" l="5497" r="3782" t="8158"/>
          <a:stretch/>
        </p:blipFill>
        <p:spPr>
          <a:xfrm>
            <a:off x="4271350" y="1381125"/>
            <a:ext cx="3581176" cy="743100"/>
          </a:xfrm>
          <a:prstGeom prst="rect">
            <a:avLst/>
          </a:prstGeom>
          <a:noFill/>
          <a:ln cap="flat" cmpd="sng" w="38100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2" name="Google Shape;172;p29"/>
          <p:cNvPicPr preferRelativeResize="0"/>
          <p:nvPr/>
        </p:nvPicPr>
        <p:blipFill rotWithShape="1">
          <a:blip r:embed="rId6">
            <a:alphaModFix/>
          </a:blip>
          <a:srcRect b="18764" l="0" r="50174" t="3049"/>
          <a:stretch/>
        </p:blipFill>
        <p:spPr>
          <a:xfrm>
            <a:off x="4301275" y="3089275"/>
            <a:ext cx="2626300" cy="689250"/>
          </a:xfrm>
          <a:prstGeom prst="rect">
            <a:avLst/>
          </a:prstGeom>
          <a:noFill/>
          <a:ln cap="flat" cmpd="sng" w="38100">
            <a:solidFill>
              <a:srgbClr val="FFB6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3" name="Google Shape;173;p29"/>
          <p:cNvPicPr preferRelativeResize="0"/>
          <p:nvPr/>
        </p:nvPicPr>
        <p:blipFill rotWithShape="1">
          <a:blip r:embed="rId7">
            <a:alphaModFix/>
          </a:blip>
          <a:srcRect b="16314" l="0" r="15590" t="29572"/>
          <a:stretch/>
        </p:blipFill>
        <p:spPr>
          <a:xfrm>
            <a:off x="647700" y="1436925"/>
            <a:ext cx="847517" cy="743100"/>
          </a:xfrm>
          <a:prstGeom prst="rect">
            <a:avLst/>
          </a:prstGeom>
          <a:noFill/>
          <a:ln cap="flat" cmpd="sng" w="38100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74" name="Google Shape;174;p29"/>
          <p:cNvPicPr preferRelativeResize="0"/>
          <p:nvPr/>
        </p:nvPicPr>
        <p:blipFill rotWithShape="1">
          <a:blip r:embed="rId8">
            <a:alphaModFix/>
          </a:blip>
          <a:srcRect b="25527" l="14674" r="21549" t="28566"/>
          <a:stretch/>
        </p:blipFill>
        <p:spPr>
          <a:xfrm>
            <a:off x="672500" y="3079825"/>
            <a:ext cx="788625" cy="689250"/>
          </a:xfrm>
          <a:prstGeom prst="rect">
            <a:avLst/>
          </a:prstGeom>
          <a:noFill/>
          <a:ln cap="flat" cmpd="sng" w="38100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Two-part Event </a:t>
            </a:r>
            <a:endParaRPr b="1" sz="3600"/>
          </a:p>
        </p:txBody>
      </p:sp>
      <p:pic>
        <p:nvPicPr>
          <p:cNvPr id="180" name="Google Shape;18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30"/>
          <p:cNvSpPr txBox="1"/>
          <p:nvPr>
            <p:ph idx="1" type="body"/>
          </p:nvPr>
        </p:nvSpPr>
        <p:spPr>
          <a:xfrm>
            <a:off x="551250" y="1357325"/>
            <a:ext cx="8229600" cy="30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5755" lvl="0" marL="457200" rtl="0" algn="l">
              <a:spcBef>
                <a:spcPts val="720"/>
              </a:spcBef>
              <a:spcAft>
                <a:spcPts val="0"/>
              </a:spcAft>
              <a:buSzPts val="1530"/>
              <a:buChar char="•"/>
            </a:pPr>
            <a:r>
              <a:rPr lang="en"/>
              <a:t>Part 1: </a:t>
            </a:r>
            <a:r>
              <a:rPr i="1" lang="en"/>
              <a:t>Updates</a:t>
            </a:r>
            <a:endParaRPr i="1"/>
          </a:p>
          <a:p>
            <a:pPr indent="-325755" lvl="0" marL="457200" rtl="0" algn="l">
              <a:spcBef>
                <a:spcPts val="1000"/>
              </a:spcBef>
              <a:spcAft>
                <a:spcPts val="0"/>
              </a:spcAft>
              <a:buSzPts val="1530"/>
              <a:buChar char="•"/>
            </a:pPr>
            <a:r>
              <a:rPr lang="en"/>
              <a:t>Part 2: </a:t>
            </a:r>
            <a:r>
              <a:rPr i="1" lang="en"/>
              <a:t>Priority Areas - work groups</a:t>
            </a:r>
            <a:endParaRPr i="1"/>
          </a:p>
          <a:p>
            <a:pPr indent="-325755" lvl="1" marL="914400" rtl="0" algn="l">
              <a:spcBef>
                <a:spcPts val="1000"/>
              </a:spcBef>
              <a:spcAft>
                <a:spcPts val="0"/>
              </a:spcAft>
              <a:buSzPts val="1530"/>
              <a:buChar char="•"/>
            </a:pPr>
            <a:r>
              <a:rPr lang="en"/>
              <a:t>Links to the 5 conversations will be shared in the Chat at the end of </a:t>
            </a:r>
            <a:r>
              <a:rPr i="1" lang="en"/>
              <a:t>updates.</a:t>
            </a:r>
            <a:endParaRPr i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30"/>
          <p:cNvSpPr/>
          <p:nvPr/>
        </p:nvSpPr>
        <p:spPr>
          <a:xfrm>
            <a:off x="551250" y="1563125"/>
            <a:ext cx="308100" cy="308100"/>
          </a:xfrm>
          <a:prstGeom prst="chevron">
            <a:avLst>
              <a:gd fmla="val 50000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31"/>
          <p:cNvSpPr txBox="1"/>
          <p:nvPr>
            <p:ph type="title"/>
          </p:nvPr>
        </p:nvSpPr>
        <p:spPr>
          <a:xfrm>
            <a:off x="0" y="1666500"/>
            <a:ext cx="9144000" cy="1810500"/>
          </a:xfrm>
          <a:prstGeom prst="rect">
            <a:avLst/>
          </a:prstGeom>
          <a:solidFill>
            <a:srgbClr val="FFB600"/>
          </a:solidFill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 Brief Overview.</a:t>
            </a:r>
            <a:endParaRPr sz="60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90" name="Google Shape;190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1"/>
          <p:cNvSpPr txBox="1"/>
          <p:nvPr/>
        </p:nvSpPr>
        <p:spPr>
          <a:xfrm>
            <a:off x="1193925" y="830550"/>
            <a:ext cx="6442500" cy="453300"/>
          </a:xfrm>
          <a:prstGeom prst="rect">
            <a:avLst/>
          </a:prstGeom>
          <a:solidFill>
            <a:srgbClr val="9D9FA2"/>
          </a:solidFill>
          <a:ln cap="flat" cmpd="sng" w="9525">
            <a:solidFill>
              <a:srgbClr val="9D9FA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Guided Pathways at Santa Ana College</a:t>
            </a:r>
            <a:r>
              <a:rPr b="1" i="1" lang="en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2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GP: Transformations </a:t>
            </a:r>
            <a:endParaRPr b="1" sz="3600"/>
          </a:p>
        </p:txBody>
      </p:sp>
      <p:pic>
        <p:nvPicPr>
          <p:cNvPr id="197" name="Google Shape;197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32"/>
          <p:cNvSpPr txBox="1"/>
          <p:nvPr>
            <p:ph idx="1" type="body"/>
          </p:nvPr>
        </p:nvSpPr>
        <p:spPr>
          <a:xfrm>
            <a:off x="551250" y="1357325"/>
            <a:ext cx="8229600" cy="30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b="1" lang="en" sz="1500"/>
              <a:t>2018-2019 - Design Teams</a:t>
            </a:r>
            <a:endParaRPr b="1" sz="15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500"/>
              <a:t>This included a Meta-major Team, Mapping Team and Advising Team.</a:t>
            </a:r>
            <a:endParaRPr sz="15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b="1" lang="en" sz="1500"/>
              <a:t>2019-2020 - Implementation Teams</a:t>
            </a:r>
            <a:endParaRPr b="1" sz="15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500"/>
              <a:t>Saw</a:t>
            </a:r>
            <a:r>
              <a:rPr lang="en" sz="1500"/>
              <a:t> some of our design teams disperse, moved forward in implementing recommendations of former design teams. </a:t>
            </a:r>
            <a:endParaRPr sz="1500"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500"/>
              <a:t>Ex. Success Team piloted, launch of CAPs, Communications assisted with messaging. </a:t>
            </a:r>
            <a:endParaRPr sz="15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b="1" lang="en" sz="1500"/>
              <a:t>2020-2021 Advancing Implementation</a:t>
            </a:r>
            <a:endParaRPr b="1" sz="15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500"/>
              <a:t>Addressing 4th Pillar, assigning some Guided Pathways work to college participatory governance groups, launch of Success Teams (replacing the Student Support Team)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Success Teams </a:t>
            </a:r>
            <a:endParaRPr b="1" sz="3600"/>
          </a:p>
        </p:txBody>
      </p:sp>
      <p:pic>
        <p:nvPicPr>
          <p:cNvPr id="205" name="Google Shape;205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33"/>
          <p:cNvSpPr txBox="1"/>
          <p:nvPr>
            <p:ph idx="1" type="body"/>
          </p:nvPr>
        </p:nvSpPr>
        <p:spPr>
          <a:xfrm>
            <a:off x="551250" y="1357325"/>
            <a:ext cx="8229600" cy="30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/>
              <a:t>Success Teams are cross-functional teams focused on supporting and guiding students through their academic journey.</a:t>
            </a:r>
            <a:endParaRPr/>
          </a:p>
          <a:p>
            <a:pPr indent="-325755" lvl="0" marL="457200" rtl="0" algn="l">
              <a:spcBef>
                <a:spcPts val="720"/>
              </a:spcBef>
              <a:spcAft>
                <a:spcPts val="0"/>
              </a:spcAft>
              <a:buSzPts val="1530"/>
              <a:buChar char="•"/>
            </a:pPr>
            <a:r>
              <a:rPr lang="en"/>
              <a:t>Transparency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ts val="1530"/>
              <a:buChar char="•"/>
            </a:pPr>
            <a:r>
              <a:rPr lang="en"/>
              <a:t>Improved Communication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ts val="1530"/>
              <a:buChar char="•"/>
            </a:pPr>
            <a:r>
              <a:rPr lang="en"/>
              <a:t>Tracking (data)</a:t>
            </a:r>
            <a:endParaRPr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Success Teams</a:t>
            </a:r>
            <a:endParaRPr b="1" sz="3600"/>
          </a:p>
        </p:txBody>
      </p:sp>
      <p:pic>
        <p:nvPicPr>
          <p:cNvPr id="213" name="Google Shape;213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4"/>
          <p:cNvSpPr txBox="1"/>
          <p:nvPr>
            <p:ph idx="1" type="body"/>
          </p:nvPr>
        </p:nvSpPr>
        <p:spPr>
          <a:xfrm>
            <a:off x="551250" y="1357325"/>
            <a:ext cx="6491700" cy="30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2018-2019 Advising Team 91-Day Challenge</a:t>
            </a:r>
            <a:endParaRPr sz="19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2019-20 Pilot and Recruitment</a:t>
            </a:r>
            <a:endParaRPr sz="19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2020-21 Success Team Implementation (Phase 1?)</a:t>
            </a:r>
            <a:endParaRPr sz="1900"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b="1" lang="en" sz="1900"/>
              <a:t>Members and Roles</a:t>
            </a:r>
            <a:r>
              <a:rPr b="1" lang="en" sz="1900"/>
              <a:t>:</a:t>
            </a:r>
            <a:endParaRPr b="1" sz="1900"/>
          </a:p>
          <a:p>
            <a:pPr indent="-336550" lvl="0" marL="914400" rtl="0" algn="l">
              <a:spcBef>
                <a:spcPts val="72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CAP Coordinator </a:t>
            </a:r>
            <a:endParaRPr sz="1700"/>
          </a:p>
          <a:p>
            <a:pPr indent="-336550" lvl="0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Counselor Lead</a:t>
            </a:r>
            <a:endParaRPr sz="1700"/>
          </a:p>
          <a:p>
            <a:pPr indent="-336550" lvl="0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Discipline Faculty Leads</a:t>
            </a:r>
            <a:endParaRPr sz="1700"/>
          </a:p>
          <a:p>
            <a:pPr indent="-336550" lvl="0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Career Coach</a:t>
            </a:r>
            <a:endParaRPr sz="1700"/>
          </a:p>
          <a:p>
            <a:pPr indent="-336550" lvl="0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Student Success Coaches</a:t>
            </a:r>
            <a:endParaRPr sz="1700"/>
          </a:p>
          <a:p>
            <a:pPr indent="-336550" lvl="0" marL="914400" rtl="0" algn="l"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" sz="1700"/>
              <a:t>Administrative Support (Financial Aid, Tech Support, Research)</a:t>
            </a:r>
            <a:endParaRPr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6" name="Google Shape;216;p34"/>
          <p:cNvCxnSpPr/>
          <p:nvPr/>
        </p:nvCxnSpPr>
        <p:spPr>
          <a:xfrm>
            <a:off x="527075" y="1608600"/>
            <a:ext cx="0" cy="457800"/>
          </a:xfrm>
          <a:prstGeom prst="straightConnector1">
            <a:avLst/>
          </a:prstGeom>
          <a:noFill/>
          <a:ln cap="flat" cmpd="sng" w="28575">
            <a:solidFill>
              <a:srgbClr val="F1C232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217" name="Google Shape;217;p34"/>
          <p:cNvCxnSpPr/>
          <p:nvPr/>
        </p:nvCxnSpPr>
        <p:spPr>
          <a:xfrm>
            <a:off x="527075" y="1956425"/>
            <a:ext cx="0" cy="491400"/>
          </a:xfrm>
          <a:prstGeom prst="straightConnector1">
            <a:avLst/>
          </a:prstGeom>
          <a:noFill/>
          <a:ln cap="flat" cmpd="sng" w="28575">
            <a:solidFill>
              <a:srgbClr val="93C47D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218" name="Google Shape;218;p34"/>
          <p:cNvSpPr/>
          <p:nvPr/>
        </p:nvSpPr>
        <p:spPr>
          <a:xfrm>
            <a:off x="464675" y="2323025"/>
            <a:ext cx="124800" cy="124800"/>
          </a:xfrm>
          <a:prstGeom prst="ellipse">
            <a:avLst/>
          </a:prstGeom>
          <a:solidFill>
            <a:srgbClr val="3C78D8"/>
          </a:solidFill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C0000"/>
                </a:solidFill>
              </a:rPr>
              <a:t>Entry Planning</a:t>
            </a:r>
            <a:endParaRPr b="1" sz="3600">
              <a:solidFill>
                <a:srgbClr val="CC0000"/>
              </a:solidFill>
            </a:endParaRPr>
          </a:p>
        </p:txBody>
      </p:sp>
      <p:pic>
        <p:nvPicPr>
          <p:cNvPr id="224" name="Google Shape;224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35"/>
          <p:cNvSpPr txBox="1"/>
          <p:nvPr>
            <p:ph idx="1" type="body"/>
          </p:nvPr>
        </p:nvSpPr>
        <p:spPr>
          <a:xfrm>
            <a:off x="551250" y="1357325"/>
            <a:ext cx="6491700" cy="30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Career &amp; Academic Pathways now in CCCApply</a:t>
            </a:r>
            <a:endParaRPr sz="19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Welcome Letter: Shortened, more interactive, directed</a:t>
            </a:r>
            <a:endParaRPr sz="19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Superstrong Assessment for major selection</a:t>
            </a:r>
            <a:endParaRPr sz="19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Math &amp; English Requirements - AB 705 / SCFF / GP</a:t>
            </a:r>
            <a:endParaRPr sz="1900"/>
          </a:p>
          <a:p>
            <a:pPr indent="-349250" lvl="0" marL="457200" rtl="0" algn="l">
              <a:spcBef>
                <a:spcPts val="72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Math and English with support to address student preparedness and needs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" sz="1900"/>
              <a:t>Impacts mapping, impacts transition to college, need to evaluate data</a:t>
            </a:r>
            <a:endParaRPr sz="19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35"/>
          <p:cNvSpPr/>
          <p:nvPr/>
        </p:nvSpPr>
        <p:spPr>
          <a:xfrm rot="5400000">
            <a:off x="243150" y="1529850"/>
            <a:ext cx="308100" cy="308100"/>
          </a:xfrm>
          <a:prstGeom prst="chevron">
            <a:avLst>
              <a:gd fmla="val 50000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5"/>
          <p:cNvSpPr/>
          <p:nvPr/>
        </p:nvSpPr>
        <p:spPr>
          <a:xfrm rot="5400000">
            <a:off x="243150" y="1890242"/>
            <a:ext cx="308100" cy="308100"/>
          </a:xfrm>
          <a:prstGeom prst="chevron">
            <a:avLst>
              <a:gd fmla="val 50000" name="adj"/>
            </a:avLst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5"/>
          <p:cNvSpPr/>
          <p:nvPr/>
        </p:nvSpPr>
        <p:spPr>
          <a:xfrm rot="5400000">
            <a:off x="243150" y="2250633"/>
            <a:ext cx="308100" cy="308100"/>
          </a:xfrm>
          <a:prstGeom prst="chevron">
            <a:avLst>
              <a:gd fmla="val 50000" name="adj"/>
            </a:avLst>
          </a:prstGeom>
          <a:solidFill>
            <a:srgbClr val="B6D7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5"/>
          <p:cNvSpPr/>
          <p:nvPr/>
        </p:nvSpPr>
        <p:spPr>
          <a:xfrm rot="5400000">
            <a:off x="243150" y="2611025"/>
            <a:ext cx="308100" cy="308100"/>
          </a:xfrm>
          <a:prstGeom prst="chevron">
            <a:avLst>
              <a:gd fmla="val 50000" name="adj"/>
            </a:avLst>
          </a:prstGeom>
          <a:solidFill>
            <a:srgbClr val="D9EAD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5"/>
          <p:cNvSpPr txBox="1"/>
          <p:nvPr/>
        </p:nvSpPr>
        <p:spPr>
          <a:xfrm>
            <a:off x="2245775" y="2557400"/>
            <a:ext cx="4794000" cy="5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6"/>
          <p:cNvSpPr txBox="1"/>
          <p:nvPr>
            <p:ph type="title"/>
          </p:nvPr>
        </p:nvSpPr>
        <p:spPr>
          <a:xfrm>
            <a:off x="457199" y="438149"/>
            <a:ext cx="86106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r>
              <a:rPr b="1" lang="en" sz="3900">
                <a:solidFill>
                  <a:srgbClr val="C00000"/>
                </a:solidFill>
              </a:rPr>
              <a:t>Career &amp; Academic Pathways</a:t>
            </a:r>
            <a:endParaRPr b="1" sz="3600"/>
          </a:p>
        </p:txBody>
      </p:sp>
      <p:pic>
        <p:nvPicPr>
          <p:cNvPr id="237" name="Google Shape;237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29400" y="4591050"/>
            <a:ext cx="1780382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9700" y="4567838"/>
            <a:ext cx="1276617" cy="389323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6"/>
          <p:cNvSpPr txBox="1"/>
          <p:nvPr>
            <p:ph idx="1" type="body"/>
          </p:nvPr>
        </p:nvSpPr>
        <p:spPr>
          <a:xfrm>
            <a:off x="551250" y="1357325"/>
            <a:ext cx="6491700" cy="30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Career &amp; Academic Pathways in CCCApply</a:t>
            </a:r>
            <a:endParaRPr sz="1900"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Print collateral for Outreach &amp; Orientation</a:t>
            </a:r>
            <a:endParaRPr sz="1900"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Information on Guided Pathways subsite at sac.edu</a:t>
            </a:r>
            <a:endParaRPr sz="1900"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CAP Career Fair - official CAP rollout for our community, branded swag and stations</a:t>
            </a:r>
            <a:endParaRPr sz="1900"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rPr lang="en" sz="1900"/>
              <a:t>Catalog? Website? - these discussions are ongoing but a good chance both will be organized around Career &amp; Academic Pathways in the future.</a:t>
            </a:r>
            <a:endParaRPr sz="1900"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7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6"/>
          <p:cNvSpPr/>
          <p:nvPr/>
        </p:nvSpPr>
        <p:spPr>
          <a:xfrm>
            <a:off x="684425" y="1496525"/>
            <a:ext cx="308100" cy="308100"/>
          </a:xfrm>
          <a:prstGeom prst="chevron">
            <a:avLst>
              <a:gd fmla="val 50000" name="adj"/>
            </a:avLst>
          </a:prstGeom>
          <a:solidFill>
            <a:srgbClr val="99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6"/>
          <p:cNvSpPr/>
          <p:nvPr/>
        </p:nvSpPr>
        <p:spPr>
          <a:xfrm>
            <a:off x="684425" y="1862750"/>
            <a:ext cx="308100" cy="308100"/>
          </a:xfrm>
          <a:prstGeom prst="chevron">
            <a:avLst>
              <a:gd fmla="val 50000" name="adj"/>
            </a:avLst>
          </a:prstGeom>
          <a:solidFill>
            <a:srgbClr val="674E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6"/>
          <p:cNvSpPr/>
          <p:nvPr/>
        </p:nvSpPr>
        <p:spPr>
          <a:xfrm>
            <a:off x="684425" y="2228975"/>
            <a:ext cx="308100" cy="308100"/>
          </a:xfrm>
          <a:prstGeom prst="chevron">
            <a:avLst>
              <a:gd fmla="val 50000" name="adj"/>
            </a:avLst>
          </a:prstGeom>
          <a:solidFill>
            <a:srgbClr val="3C78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6"/>
          <p:cNvSpPr/>
          <p:nvPr/>
        </p:nvSpPr>
        <p:spPr>
          <a:xfrm>
            <a:off x="684425" y="2595200"/>
            <a:ext cx="308100" cy="308100"/>
          </a:xfrm>
          <a:prstGeom prst="chevron">
            <a:avLst>
              <a:gd fmla="val 50000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36"/>
          <p:cNvSpPr/>
          <p:nvPr/>
        </p:nvSpPr>
        <p:spPr>
          <a:xfrm>
            <a:off x="684425" y="3294300"/>
            <a:ext cx="308100" cy="308100"/>
          </a:xfrm>
          <a:prstGeom prst="chevron">
            <a:avLst>
              <a:gd fmla="val 50000" name="adj"/>
            </a:avLst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F5AEA5A0336B4991C002B3BDCCED4B" ma:contentTypeVersion="2" ma:contentTypeDescription="Create a new document." ma:contentTypeScope="" ma:versionID="114a1fd8bef7bc0502e343046580bd77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fa8d6ec8-8c56-42c8-b131-841833154725" targetNamespace="http://schemas.microsoft.com/office/2006/metadata/properties" ma:root="true" ma:fieldsID="2683c5d882ee27c408ed06f49df17452" ns1:_="" ns2:_="" ns3:_="">
    <xsd:import namespace="http://schemas.microsoft.com/sharepoint/v3"/>
    <xsd:import namespace="431189f8-a51b-453f-9f0c-3a0b3b65b12f"/>
    <xsd:import namespace="fa8d6ec8-8c56-42c8-b131-84183315472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d6ec8-8c56-42c8-b131-84183315472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HNYXMCCMVK3K-551642359-91</_dlc_DocId>
    <_dlc_DocIdUrl xmlns="431189f8-a51b-453f-9f0c-3a0b3b65b12f">
      <Url>https://www.sac.edu/FacultyStaff/GuidedPathways/_layouts/15/DocIdRedir.aspx?ID=HNYXMCCMVK3K-551642359-91</Url>
      <Description>HNYXMCCMVK3K-551642359-91</Description>
    </_dlc_DocIdUrl>
  </documentManagement>
</p:properties>
</file>

<file path=customXml/itemProps1.xml><?xml version="1.0" encoding="utf-8"?>
<ds:datastoreItem xmlns:ds="http://schemas.openxmlformats.org/officeDocument/2006/customXml" ds:itemID="{783D4478-9F36-422C-9F62-5070C946E49D}"/>
</file>

<file path=customXml/itemProps2.xml><?xml version="1.0" encoding="utf-8"?>
<ds:datastoreItem xmlns:ds="http://schemas.openxmlformats.org/officeDocument/2006/customXml" ds:itemID="{1A668CB1-414A-42A2-A1B7-EF149C80D05F}"/>
</file>

<file path=customXml/itemProps3.xml><?xml version="1.0" encoding="utf-8"?>
<ds:datastoreItem xmlns:ds="http://schemas.openxmlformats.org/officeDocument/2006/customXml" ds:itemID="{65F454F0-26E0-49C2-B2A5-01F8C1D87E34}"/>
</file>

<file path=customXml/itemProps4.xml><?xml version="1.0" encoding="utf-8"?>
<ds:datastoreItem xmlns:ds="http://schemas.openxmlformats.org/officeDocument/2006/customXml" ds:itemID="{A2AA13C7-B353-4C0C-84C4-8E69E1F73CF4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0x010100BDF5AEA5A0336B4991C002B3BDCCED4B</vt:lpwstr>
  </property>
  <property fmtid="{D5CDD505-2E9C-101B-9397-08002B2CF9AE}" pid="3" name="_dlc_DocIdItemGuid">
    <vt:lpwstr>77f4a011-fd2c-4094-81ac-d2bb95eb7aec</vt:lpwstr>
  </property>
</Properties>
</file>