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5" r:id="rId6"/>
    <p:sldId id="268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Replacement Planning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SACTAC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inventory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Grand Total Computers and Tablets - 4885</a:t>
            </a:r>
          </a:p>
          <a:p>
            <a:pPr lvl="0"/>
            <a:r>
              <a:rPr lang="en-US" dirty="0"/>
              <a:t>Total Windows Instructional Computers out of Warranty (old need replacement) – 683, Faculty and staff – 200 estimated</a:t>
            </a:r>
          </a:p>
          <a:p>
            <a:pPr lvl="0"/>
            <a:r>
              <a:rPr lang="en-US" dirty="0"/>
              <a:t>Total printers – 305, 283 are owned by us</a:t>
            </a:r>
          </a:p>
          <a:p>
            <a:pPr lvl="0"/>
            <a:r>
              <a:rPr lang="en-US" dirty="0"/>
              <a:t>Mac Computers needing replacement at least 63(count under progress</a:t>
            </a:r>
          </a:p>
          <a:p>
            <a:pPr lvl="0"/>
            <a:r>
              <a:rPr lang="en-US" dirty="0"/>
              <a:t>Total SAC, CEC, and others  3009</a:t>
            </a:r>
          </a:p>
          <a:p>
            <a:pPr lvl="0"/>
            <a:r>
              <a:rPr lang="en-US" dirty="0"/>
              <a:t>Digital Dons     1200 + 3009 = 4209</a:t>
            </a:r>
          </a:p>
        </p:txBody>
      </p:sp>
    </p:spTree>
    <p:extLst>
      <p:ext uri="{BB962C8B-B14F-4D97-AF65-F5344CB8AC3E}">
        <p14:creationId xmlns:p14="http://schemas.microsoft.com/office/powerpoint/2010/main" val="23641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ratios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purchases of more than 500 computers still being inventoried</a:t>
            </a:r>
          </a:p>
          <a:p>
            <a:r>
              <a:rPr lang="en-US" dirty="0"/>
              <a:t>Plans to purchase about 600 more computers</a:t>
            </a:r>
          </a:p>
          <a:p>
            <a:r>
              <a:rPr lang="en-US" dirty="0"/>
              <a:t>Technicians total 12</a:t>
            </a:r>
          </a:p>
          <a:p>
            <a:r>
              <a:rPr lang="en-US" dirty="0"/>
              <a:t>Ratio more than 292 computers per technician </a:t>
            </a:r>
          </a:p>
          <a:p>
            <a:r>
              <a:rPr lang="en-US" dirty="0"/>
              <a:t>This does not include iPads and Macs </a:t>
            </a:r>
          </a:p>
        </p:txBody>
      </p:sp>
    </p:spTree>
    <p:extLst>
      <p:ext uri="{BB962C8B-B14F-4D97-AF65-F5344CB8AC3E}">
        <p14:creationId xmlns:p14="http://schemas.microsoft.com/office/powerpoint/2010/main" val="13985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Ready for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          # OUT OF WARRANTY PCs</a:t>
            </a:r>
          </a:p>
          <a:p>
            <a:r>
              <a:rPr lang="en-US" dirty="0"/>
              <a:t>2016                             826</a:t>
            </a:r>
          </a:p>
          <a:p>
            <a:r>
              <a:rPr lang="en-US" dirty="0"/>
              <a:t>2017                             365</a:t>
            </a:r>
          </a:p>
          <a:p>
            <a:r>
              <a:rPr lang="en-US" dirty="0"/>
              <a:t>2018                             307</a:t>
            </a:r>
          </a:p>
          <a:p>
            <a:r>
              <a:rPr lang="en-US" dirty="0"/>
              <a:t>2019                             703</a:t>
            </a:r>
          </a:p>
          <a:p>
            <a:r>
              <a:rPr lang="en-US" dirty="0"/>
              <a:t>2020                             217</a:t>
            </a:r>
          </a:p>
          <a:p>
            <a:r>
              <a:rPr lang="en-US" dirty="0"/>
              <a:t>2021                             307</a:t>
            </a:r>
          </a:p>
        </p:txBody>
      </p:sp>
    </p:spTree>
    <p:extLst>
      <p:ext uri="{BB962C8B-B14F-4D97-AF65-F5344CB8AC3E}">
        <p14:creationId xmlns:p14="http://schemas.microsoft.com/office/powerpoint/2010/main" val="12284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Replacement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based</a:t>
            </a:r>
          </a:p>
          <a:p>
            <a:r>
              <a:rPr lang="en-US" dirty="0"/>
              <a:t>Keeping current is </a:t>
            </a:r>
            <a:r>
              <a:rPr lang="en-US" dirty="0" err="1"/>
              <a:t>adhoc</a:t>
            </a:r>
            <a:endParaRPr lang="en-US" dirty="0"/>
          </a:p>
          <a:p>
            <a:r>
              <a:rPr lang="en-US" dirty="0"/>
              <a:t>70:30 split of available computer replacements budget from DO </a:t>
            </a:r>
          </a:p>
          <a:p>
            <a:r>
              <a:rPr lang="en-US" dirty="0"/>
              <a:t>The SACTAC committee decides on the priority and sends to POE (Planning &amp; Organizational Effectiveness Committee)</a:t>
            </a:r>
          </a:p>
          <a:p>
            <a:r>
              <a:rPr lang="en-US" dirty="0"/>
              <a:t>POE funds according to available budget</a:t>
            </a:r>
          </a:p>
          <a:p>
            <a:r>
              <a:rPr lang="en-US" dirty="0"/>
              <a:t>Some modifications are not communicated</a:t>
            </a:r>
          </a:p>
          <a:p>
            <a:r>
              <a:rPr lang="en-US" dirty="0"/>
              <a:t>Granted requests are purchased</a:t>
            </a:r>
          </a:p>
        </p:txBody>
      </p:sp>
    </p:spTree>
    <p:extLst>
      <p:ext uri="{BB962C8B-B14F-4D97-AF65-F5344CB8AC3E}">
        <p14:creationId xmlns:p14="http://schemas.microsoft.com/office/powerpoint/2010/main" val="383137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2017 Replacement Committee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 N side - $1100 per computer</a:t>
            </a:r>
          </a:p>
          <a:p>
            <a:r>
              <a:rPr lang="en-US" dirty="0" smtClean="0"/>
              <a:t>140 I side with HDMI for instructor stations( cable included) $1300</a:t>
            </a:r>
          </a:p>
          <a:p>
            <a:r>
              <a:rPr lang="en-US" dirty="0" smtClean="0"/>
              <a:t>$10, 000 ITS hookups</a:t>
            </a:r>
          </a:p>
          <a:p>
            <a:r>
              <a:rPr lang="en-US" dirty="0" smtClean="0"/>
              <a:t>Special High end computers 81</a:t>
            </a:r>
          </a:p>
          <a:p>
            <a:r>
              <a:rPr lang="en-US" dirty="0" smtClean="0"/>
              <a:t>62 iMacs $2000 per Mac</a:t>
            </a:r>
          </a:p>
          <a:p>
            <a:r>
              <a:rPr lang="en-US" dirty="0" smtClean="0"/>
              <a:t>The rest standard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FROM THE COMMITTEE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866306"/>
              </p:ext>
            </p:extLst>
          </p:nvPr>
        </p:nvGraphicFramePr>
        <p:xfrm>
          <a:off x="445168" y="2377441"/>
          <a:ext cx="11241780" cy="4442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7282">
                  <a:extLst>
                    <a:ext uri="{9D8B030D-6E8A-4147-A177-3AD203B41FA5}">
                      <a16:colId xmlns:a16="http://schemas.microsoft.com/office/drawing/2014/main" val="364914991"/>
                    </a:ext>
                  </a:extLst>
                </a:gridCol>
                <a:gridCol w="1287137">
                  <a:extLst>
                    <a:ext uri="{9D8B030D-6E8A-4147-A177-3AD203B41FA5}">
                      <a16:colId xmlns:a16="http://schemas.microsoft.com/office/drawing/2014/main" val="112499193"/>
                    </a:ext>
                  </a:extLst>
                </a:gridCol>
                <a:gridCol w="1262295">
                  <a:extLst>
                    <a:ext uri="{9D8B030D-6E8A-4147-A177-3AD203B41FA5}">
                      <a16:colId xmlns:a16="http://schemas.microsoft.com/office/drawing/2014/main" val="702631500"/>
                    </a:ext>
                  </a:extLst>
                </a:gridCol>
                <a:gridCol w="1733727">
                  <a:extLst>
                    <a:ext uri="{9D8B030D-6E8A-4147-A177-3AD203B41FA5}">
                      <a16:colId xmlns:a16="http://schemas.microsoft.com/office/drawing/2014/main" val="1526231740"/>
                    </a:ext>
                  </a:extLst>
                </a:gridCol>
                <a:gridCol w="1719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1727">
                  <a:extLst>
                    <a:ext uri="{9D8B030D-6E8A-4147-A177-3AD203B41FA5}">
                      <a16:colId xmlns:a16="http://schemas.microsoft.com/office/drawing/2014/main" val="239388272"/>
                    </a:ext>
                  </a:extLst>
                </a:gridCol>
              </a:tblGrid>
              <a:tr h="6260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ITEM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MODEL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NUMBER OF COMPUTERS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          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COST PER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COMPUTER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COSTS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0497654"/>
                  </a:ext>
                </a:extLst>
              </a:tr>
              <a:tr h="792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end computers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HP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Z440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GB RAM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$333,464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has 16GB RAM, NIVIDIA graphics card, 5 year warranty and 24” monitors wired mouse and keyboard. Also 21 are needed in the machine room which can be included in the Z440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2815987"/>
                  </a:ext>
                </a:extLst>
              </a:tr>
              <a:tr h="644617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Z840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/Z440 with 32GB RAM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more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T bldg., with extra 32 RAM –Probable price.  If not possible Z440 with extra 32 GB RAM at minimum Quotes requested.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5464535"/>
                  </a:ext>
                </a:extLst>
              </a:tr>
              <a:tr h="59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Recommended Standard Computers           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 800 SFF 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needed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/14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afforded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Leftover funds =15,268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 8GB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Ram, 5 year warranty  with 24” monitor  wired mouse and keyboard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4631581"/>
                  </a:ext>
                </a:extLst>
              </a:tr>
              <a:tr h="44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with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HDMI cable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$182000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new projectors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1383830"/>
                  </a:ext>
                </a:extLst>
              </a:tr>
              <a:tr h="664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 computers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iMacs 27”            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$199,268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is with i7 latest core, 2 TB hard drive 32GB RAM and 3 year AppleCare wired mouse and keyboard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178705"/>
                  </a:ext>
                </a:extLst>
              </a:tr>
              <a:tr h="2496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ITS Hookups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Costs incurred to install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923933"/>
                  </a:ext>
                </a:extLst>
              </a:tr>
              <a:tr h="270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$984732 + standard computer cost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Leftover only gets 14 computers out of 297 standard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computers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76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HNYXMCCMVK3K-1115-317</_dlc_DocId>
    <_dlc_DocIdUrl xmlns="431189f8-a51b-453f-9f0c-3a0b3b65b12f">
      <Url>http://www.sac.edu/AdminServices/budget/_layouts/15/DocIdRedir.aspx?ID=HNYXMCCMVK3K-1115-317</Url>
      <Description>HNYXMCCMVK3K-1115-317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E49AF40821D48B390A58CCEBC1BEB" ma:contentTypeVersion="2" ma:contentTypeDescription="Create a new document." ma:contentTypeScope="" ma:versionID="d000630135ab3032a476c101ea43db3c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xmlns:ns3="91652ebe-b777-4d92-adc7-8ff6c82ff5f3" targetNamespace="http://schemas.microsoft.com/office/2006/metadata/properties" ma:root="true" ma:fieldsID="d19dfe2b065b9477093ee5ceb816b161" ns1:_="" ns2:_="" ns3:_="">
    <xsd:import namespace="http://schemas.microsoft.com/sharepoint/v3"/>
    <xsd:import namespace="431189f8-a51b-453f-9f0c-3a0b3b65b12f"/>
    <xsd:import namespace="91652ebe-b777-4d92-adc7-8ff6c82ff5f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652ebe-b777-4d92-adc7-8ff6c82ff5f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255306-179C-4191-A333-510AB428CB5A}"/>
</file>

<file path=customXml/itemProps2.xml><?xml version="1.0" encoding="utf-8"?>
<ds:datastoreItem xmlns:ds="http://schemas.openxmlformats.org/officeDocument/2006/customXml" ds:itemID="{0B87E135-4CCC-4569-9A4D-96A0314D4BF5}"/>
</file>

<file path=customXml/itemProps3.xml><?xml version="1.0" encoding="utf-8"?>
<ds:datastoreItem xmlns:ds="http://schemas.openxmlformats.org/officeDocument/2006/customXml" ds:itemID="{F00AEB08-25CF-453B-9C15-83505C176A8F}"/>
</file>

<file path=customXml/itemProps4.xml><?xml version="1.0" encoding="utf-8"?>
<ds:datastoreItem xmlns:ds="http://schemas.openxmlformats.org/officeDocument/2006/customXml" ds:itemID="{33E82397-9371-4828-989B-D869F199D721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1447</TotalTime>
  <Words>404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 Boardroom</vt:lpstr>
      <vt:lpstr>Computer Replacement Planning </vt:lpstr>
      <vt:lpstr>Current inventory </vt:lpstr>
      <vt:lpstr>Tech ratios </vt:lpstr>
      <vt:lpstr>Computers Ready for Replacement</vt:lpstr>
      <vt:lpstr>Current Replacement Process</vt:lpstr>
      <vt:lpstr>Summary 2017 Replacement Committee Findings</vt:lpstr>
      <vt:lpstr>COST ESTIMATES FROM THE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Replacements</dc:title>
  <dc:creator>Bhandari, Archana</dc:creator>
  <cp:lastModifiedBy>Bhandari, Archana</cp:lastModifiedBy>
  <cp:revision>20</cp:revision>
  <dcterms:created xsi:type="dcterms:W3CDTF">2017-02-07T21:45:04Z</dcterms:created>
  <dcterms:modified xsi:type="dcterms:W3CDTF">2017-04-04T19:59:36Z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0x010100F07E49AF40821D48B390A58CCEBC1BEB</vt:lpwstr>
  </property>
  <property fmtid="{D5CDD505-2E9C-101B-9397-08002B2CF9AE}" pid="3" name="_dlc_DocIdItemGuid">
    <vt:lpwstr>fada7ea0-3dcb-42e7-96c3-9355015340d8</vt:lpwstr>
  </property>
</Properties>
</file>