
<file path=[Content_Types].xml><?xml version="1.0" encoding="utf-8"?>
<Types xmlns="http://schemas.openxmlformats.org/package/2006/content-types">
  <Default Extension="bin" ContentType="application/vnd.openxmlformats-officedocument.presentationml.printerSetting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7"/>
  </p:notesMasterIdLst>
  <p:handoutMasterIdLst>
    <p:handoutMasterId r:id="rId8"/>
  </p:handoutMasterIdLst>
  <p:sldIdLst>
    <p:sldId id="276" r:id="rId2"/>
    <p:sldId id="277" r:id="rId3"/>
    <p:sldId id="281" r:id="rId4"/>
    <p:sldId id="279" r:id="rId5"/>
    <p:sldId id="28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32767"/>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6996" autoAdjust="0"/>
    <p:restoredTop sz="94660"/>
  </p:normalViewPr>
  <p:slideViewPr>
    <p:cSldViewPr snapToGrid="0">
      <p:cViewPr varScale="1">
        <p:scale>
          <a:sx n="100" d="100"/>
          <a:sy n="100" d="100"/>
        </p:scale>
        <p:origin x="-96" y="-65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theme" Target="theme/theme1.xml"/><Relationship Id="rId7" Type="http://schemas.openxmlformats.org/officeDocument/2006/relationships/notesMaster" Target="notesMasters/notesMaster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printerSettings" Target="printerSettings/printerSettings1.bin"/><Relationship Id="rId14"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11C4976-CCF9-4895-B321-54A4FD506002}" type="datetimeFigureOut">
              <a:rPr lang="en-US" smtClean="0"/>
              <a:pPr/>
              <a:t>9/8/18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65EB42-EBB4-4993-A5A1-08E16EBB0A43}"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31430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59B221D-8FBF-4BDC-ACAD-9FC80680FFCD}" type="datetimeFigureOut">
              <a:rPr lang="en-US" smtClean="0"/>
              <a:pPr/>
              <a:t>9/8/18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BFA195-54E4-4577-982C-04D9DD54F32E}"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3485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159959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4457469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69826626"/>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0357784"/>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72F44E3-CC46-4E69-9A56-EDFD4CE7A241}" type="slidenum">
              <a:rPr lang="en-US" smtClean="0"/>
              <a:pPr/>
              <a:t>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3909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A7932E2-2F1D-4DAF-AB03-9BAEFD69E8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C6EC2F1-52BD-4435-88AA-4C38F75D4C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6C28948-B4DC-4AAB-A8B7-42F278AE3EDE}"/>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D4B0A51-4783-4CDE-88AF-D11E208C2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CCA7C2E-0F17-4916-BA30-4725C19B1D2D}"/>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29804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AFEEAE3-28B2-4EED-A634-45871556C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01265DD-622E-4B63-BB45-CC93A99998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2CB0314-103D-4DFB-ADA2-4098AF7E7911}"/>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F17C148-9A44-492F-83BD-8D3E9795F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F1777BA-10D8-443F-BFA0-A35572FAD8D0}"/>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9518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4756F57-ADC8-4940-81A1-C732C0F07D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4065EFD-4961-44BE-B91D-1D5268E3D3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948A027-46E7-4CE3-BF03-799DC878799F}"/>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AF584CA-6A79-4A4A-9BA0-7BAD7149C2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465F734-C495-4D28-ADB4-0E6D02A7D57B}"/>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99587005"/>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0DCF492-3570-4185-BB15-3960AA3573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64E1AB2-8D46-41AA-81F3-14726250672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223AE7B-1190-41F3-82D2-F657CF2861B7}"/>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9510244F-2646-4AC5-987C-8CC897EDE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3943BC6-70CA-4D7E-965F-245EE9C45850}"/>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293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9D1D655-6EF5-470C-B3FF-86DA0A4E7F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10BB50E-0CEA-4784-A39D-6E85F406CC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0D24AE3-B81D-474C-A0D7-82EAC03A831A}"/>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76BCC82-F3B4-4A18-BF8D-00A2CDE743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9FD26A4-3922-46AB-9CD3-10C4F84BE561}"/>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1187342"/>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5EDBEE8-3C67-45A1-AD91-9B670C86DB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A33EC5D-0D25-4691-B81E-1F51AB36DEB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EDA79733-A723-4DED-B8C7-EA7D6D1E47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1243001-F372-4383-BBDC-BD7EC8E92BA2}"/>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C94C962-2988-4325-8235-88D0EF31F4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024CCB9-D01B-48E6-8102-7AE6B372A663}"/>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8841613"/>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AFA1C0EF-551F-4B39-8169-2CC74382A4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268DFA0-F15C-4C88-BBF4-C7BD36AE27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E47554C-71CB-4C42-BFC3-59DAA4ACCB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BA923214-2918-4633-90A5-F5B30DAD1D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340E002A-5C7A-42DF-8D81-0F3C824FF4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4C50262-76B4-43A1-8538-46BC8BC68791}"/>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8" name="Footer Placeholder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6E19442-4C02-486D-BE97-0642300F16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9C6CB7D-1A18-405E-A980-8517029DC0A5}"/>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4282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18ECC50-4840-478C-A064-A665A12A2B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B5B4964-5107-452A-9897-B5A303C19478}"/>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4" name="Foot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59317D8-AFE7-4869-AF4F-D7530145A3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090AF4C0-6FDA-4A79-AA5B-808C4E21F8D6}"/>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5767078"/>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DA0FE21-B69A-4B1A-A6B1-49C848628DAF}"/>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3" name="Footer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07B153C-A273-496F-BF3F-D0E6D024F1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7EC1BF5-8735-4B1D-AC72-334438ED5CD5}"/>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4702250"/>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8C2B97F-A167-46DD-B556-E1314822E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1A298A0-6EE1-48F2-86E2-D56C09A55E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FD1EEAA-24F2-4139-9E12-87001E6F3E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A449A6A-41B4-4F72-9C24-3A5A78C5915B}"/>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EE25BFE-0949-4AAE-904D-FFFE124525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91F03C8-183F-4638-8498-A5D8CF9BFD80}"/>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6514269"/>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02E8ECA-1BB9-4A47-B203-7B6E3BC51C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1C90223-F41C-45A6-B158-55EA15BB2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65A5C1E3-CDCA-4DFD-A5F0-AF8F73EFB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200302E9-876D-4F6F-9294-323FF7201453}"/>
              </a:ext>
            </a:extLst>
          </p:cNvPr>
          <p:cNvSpPr>
            <a:spLocks noGrp="1"/>
          </p:cNvSpPr>
          <p:nvPr>
            <p:ph type="dt" sz="half" idx="10"/>
          </p:nvPr>
        </p:nvSpPr>
        <p:spPr/>
        <p:txBody>
          <a:bodyPr/>
          <a:lstStyle/>
          <a:p>
            <a:fld id="{EDDB4F53-2E0E-4C35-8440-016B4A1D6B98}" type="datetimeFigureOut">
              <a:rPr lang="en-US" smtClean="0"/>
              <a:pPr/>
              <a:t>9/8/18</a:t>
            </a:fld>
            <a:endParaRPr lang="en-US"/>
          </a:p>
        </p:txBody>
      </p:sp>
      <p:sp>
        <p:nvSpPr>
          <p:cNvPr id="6" name="Foot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767C49D3-1B6E-4C78-848E-E33E3DD9DC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48B57DFE-8CC4-453B-BFDC-8609986D1EE6}"/>
              </a:ext>
            </a:extLst>
          </p:cNvPr>
          <p:cNvSpPr>
            <a:spLocks noGrp="1"/>
          </p:cNvSpPr>
          <p:nvPr>
            <p:ph type="sldNum" sz="quarter" idx="12"/>
          </p:nvPr>
        </p:nvSpPr>
        <p:spPr/>
        <p:txBody>
          <a:body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04188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F25BA2B3-8A75-467F-A321-91295785A8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95C35BB-BB46-48BF-9ABF-0A96B772C0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C483EA3B-41F8-42E8-B30F-E9E88D96F7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DB4F53-2E0E-4C35-8440-016B4A1D6B98}" type="datetimeFigureOut">
              <a:rPr lang="en-US" smtClean="0"/>
              <a:pPr/>
              <a:t>9/8/18</a:t>
            </a:fld>
            <a:endParaRPr lang="en-US"/>
          </a:p>
        </p:txBody>
      </p:sp>
      <p:sp>
        <p:nvSpPr>
          <p:cNvPr id="5" name="Footer Placeholder 4">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50A5E854-14BC-4CE8-8504-82CE9D19C2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F9CC7CB-BC51-4015-8705-353A81E7F3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BDD9F-B371-4ABD-BD8B-5B1F84094C2B}"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8842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nwtc.libanswers.com/faq/212878"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nwtc.libanswers.com/faq/212878" TargetMode="External"/><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wtc.libanswers.com/faq/212878" TargetMode="External"/><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nwtc.libanswers.com/faq/212878" TargetMode="External"/><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nwtc.libanswers.com/faq/212878" TargetMode="External"/><Relationship Id="rId4" Type="http://schemas.openxmlformats.org/officeDocument/2006/relationships/image" Target="../media/image5.jpeg"/><Relationship Id="rId5"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975022" y="2708189"/>
            <a:ext cx="8294750" cy="3124200"/>
          </a:xfrm>
          <a:prstGeom prst="rect">
            <a:avLst/>
          </a:prstGeom>
        </p:spPr>
      </p:pic>
      <p:sp>
        <p:nvSpPr>
          <p:cNvPr id="3" name="TextBox 2"/>
          <p:cNvSpPr txBox="1"/>
          <p:nvPr/>
        </p:nvSpPr>
        <p:spPr>
          <a:xfrm>
            <a:off x="2209800" y="228600"/>
            <a:ext cx="7543800" cy="954107"/>
          </a:xfrm>
          <a:prstGeom prst="rect">
            <a:avLst/>
          </a:prstGeom>
          <a:noFill/>
        </p:spPr>
        <p:txBody>
          <a:bodyPr wrap="square" rtlCol="0">
            <a:spAutoFit/>
          </a:bodyPr>
          <a:lstStyle/>
          <a:p>
            <a:pPr algn="ctr"/>
            <a:r>
              <a:rPr lang="en-US" sz="2800" b="1" dirty="0">
                <a:cs typeface="Arial" panose="020B0604020202020204" pitchFamily="34" charset="0"/>
              </a:rPr>
              <a:t>How to Create an MLA Formatted Document in Microsoft Word</a:t>
            </a:r>
          </a:p>
        </p:txBody>
      </p:sp>
      <p:sp>
        <p:nvSpPr>
          <p:cNvPr id="4" name="TextBox 3"/>
          <p:cNvSpPr txBox="1"/>
          <p:nvPr/>
        </p:nvSpPr>
        <p:spPr>
          <a:xfrm>
            <a:off x="1651686" y="6402289"/>
            <a:ext cx="9144000" cy="307777"/>
          </a:xfrm>
          <a:prstGeom prst="rect">
            <a:avLst/>
          </a:prstGeom>
          <a:noFill/>
        </p:spPr>
        <p:txBody>
          <a:bodyPr wrap="square" rtlCol="0">
            <a:spAutoFit/>
          </a:bodyPr>
          <a:lstStyle/>
          <a:p>
            <a:r>
              <a:rPr lang="en-US" sz="1400" dirty="0"/>
              <a:t>Adapted from Northeast Wisconsin Technical College’s Library website, </a:t>
            </a:r>
            <a:r>
              <a:rPr lang="en-US" sz="1400" dirty="0">
                <a:hlinkClick r:id="rId4"/>
              </a:rPr>
              <a:t>http://nwtc.libanswers.com/faq/212878</a:t>
            </a:r>
            <a:r>
              <a:rPr lang="en-US" sz="1400" dirty="0"/>
              <a:t> </a:t>
            </a:r>
          </a:p>
        </p:txBody>
      </p:sp>
      <p:sp>
        <p:nvSpPr>
          <p:cNvPr id="5" name="TextBox 4"/>
          <p:cNvSpPr txBox="1"/>
          <p:nvPr/>
        </p:nvSpPr>
        <p:spPr>
          <a:xfrm>
            <a:off x="1813354" y="1576868"/>
            <a:ext cx="8618086" cy="923330"/>
          </a:xfrm>
          <a:prstGeom prst="rect">
            <a:avLst/>
          </a:prstGeom>
          <a:noFill/>
        </p:spPr>
        <p:txBody>
          <a:bodyPr wrap="square" rtlCol="0">
            <a:spAutoFit/>
          </a:bodyPr>
          <a:lstStyle/>
          <a:p>
            <a:r>
              <a:rPr lang="en-US" dirty="0"/>
              <a:t>***Please note that not all word processors have access to the tools required to set up MLA format, so it is recommended that you compose or edit documents in Microsoft Word as this tutorial does.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1563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651686" y="6402289"/>
            <a:ext cx="9144000" cy="307777"/>
          </a:xfrm>
          <a:prstGeom prst="rect">
            <a:avLst/>
          </a:prstGeom>
          <a:noFill/>
        </p:spPr>
        <p:txBody>
          <a:bodyPr wrap="square" rtlCol="0">
            <a:spAutoFit/>
          </a:bodyPr>
          <a:lstStyle/>
          <a:p>
            <a:r>
              <a:rPr lang="en-US" sz="1400" dirty="0"/>
              <a:t>Adapted from Northeast Wisconsin Technical College’s Library website, </a:t>
            </a:r>
            <a:r>
              <a:rPr lang="en-US" sz="1400" dirty="0">
                <a:hlinkClick r:id="rId3"/>
              </a:rPr>
              <a:t>http://nwtc.libanswers.com/faq/212878</a:t>
            </a:r>
            <a:r>
              <a:rPr lang="en-US" sz="1400" dirty="0"/>
              <a:t> </a:t>
            </a:r>
          </a:p>
        </p:txBody>
      </p:sp>
      <p:pic>
        <p:nvPicPr>
          <p:cNvPr id="5" name="Picture 4"/>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202575" y="279527"/>
            <a:ext cx="9313025" cy="6047957"/>
          </a:xfrm>
          <a:prstGeom prst="rect">
            <a:avLst/>
          </a:prstGeom>
        </p:spPr>
      </p:pic>
      <p:sp>
        <p:nvSpPr>
          <p:cNvPr id="2" name="TextBox 1">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1711D16F-A240-4733-91CE-7F6B74E58B31}"/>
              </a:ext>
            </a:extLst>
          </p:cNvPr>
          <p:cNvSpPr txBox="1"/>
          <p:nvPr/>
        </p:nvSpPr>
        <p:spPr>
          <a:xfrm>
            <a:off x="7631084" y="1884218"/>
            <a:ext cx="3884814" cy="523220"/>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Also check the box which says “Don’t add space between paragraphs of the same style.”</a:t>
            </a:r>
          </a:p>
        </p:txBody>
      </p:sp>
      <p:sp>
        <p:nvSpPr>
          <p:cNvPr id="6" name="Multiplication Sign 5">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DF04854F-AB8E-420B-BE57-42529066EA84}"/>
              </a:ext>
            </a:extLst>
          </p:cNvPr>
          <p:cNvSpPr/>
          <p:nvPr/>
        </p:nvSpPr>
        <p:spPr>
          <a:xfrm>
            <a:off x="1651686" y="5696989"/>
            <a:ext cx="227215" cy="205047"/>
          </a:xfrm>
          <a:prstGeom prst="mathMultiply">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xmlns:p="http://schemas.openxmlformats.org/presentationml/2006/main" xmlns:r="http://schemas.openxmlformats.org/officeDocument/2006/relationships" xmlns:a="http://schemas.openxmlformats.org/drawingml/2006/main" xmlns="" id="{84102E7A-9876-4DF1-87E4-32E171E9CB61}"/>
              </a:ext>
            </a:extLst>
          </p:cNvPr>
          <p:cNvCxnSpPr/>
          <p:nvPr/>
        </p:nvCxnSpPr>
        <p:spPr>
          <a:xfrm>
            <a:off x="365760" y="5799512"/>
            <a:ext cx="836815" cy="0"/>
          </a:xfrm>
          <a:prstGeom prst="straightConnector1">
            <a:avLst/>
          </a:prstGeom>
          <a:ln w="476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0402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651686" y="6402289"/>
            <a:ext cx="9144000" cy="307777"/>
          </a:xfrm>
          <a:prstGeom prst="rect">
            <a:avLst/>
          </a:prstGeom>
          <a:noFill/>
        </p:spPr>
        <p:txBody>
          <a:bodyPr wrap="square" rtlCol="0">
            <a:spAutoFit/>
          </a:bodyPr>
          <a:lstStyle/>
          <a:p>
            <a:r>
              <a:rPr lang="en-US" sz="1400" dirty="0"/>
              <a:t>Adapted from Northeast Wisconsin Technical College’s Library website, </a:t>
            </a:r>
            <a:r>
              <a:rPr lang="en-US" sz="1400" dirty="0">
                <a:hlinkClick r:id="rId3"/>
              </a:rPr>
              <a:t>http://nwtc.libanswers.com/faq/212878</a:t>
            </a:r>
            <a:r>
              <a:rPr lang="en-US" sz="1400" dirty="0"/>
              <a:t> </a:t>
            </a:r>
          </a:p>
        </p:txBody>
      </p:sp>
      <p:pic>
        <p:nvPicPr>
          <p:cNvPr id="2" name="Picture 1"/>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51686" y="266404"/>
            <a:ext cx="7451255" cy="607013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3167881"/>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651686" y="6402289"/>
            <a:ext cx="9144000" cy="307777"/>
          </a:xfrm>
          <a:prstGeom prst="rect">
            <a:avLst/>
          </a:prstGeom>
          <a:noFill/>
        </p:spPr>
        <p:txBody>
          <a:bodyPr wrap="square" rtlCol="0">
            <a:spAutoFit/>
          </a:bodyPr>
          <a:lstStyle/>
          <a:p>
            <a:r>
              <a:rPr lang="en-US" sz="1400" dirty="0"/>
              <a:t>Adapted from Northeast Wisconsin Technical College’s Library website, </a:t>
            </a:r>
            <a:r>
              <a:rPr lang="en-US" sz="1400" dirty="0">
                <a:hlinkClick r:id="rId3"/>
              </a:rPr>
              <a:t>http://nwtc.libanswers.com/faq/212878</a:t>
            </a:r>
            <a:r>
              <a:rPr lang="en-US" sz="1400" dirty="0"/>
              <a:t> </a:t>
            </a:r>
          </a:p>
        </p:txBody>
      </p:sp>
      <p:pic>
        <p:nvPicPr>
          <p:cNvPr id="5" name="Picture 4"/>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400626" y="597933"/>
            <a:ext cx="7646120" cy="5769345"/>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4501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1651686" y="6402289"/>
            <a:ext cx="9144000" cy="307777"/>
          </a:xfrm>
          <a:prstGeom prst="rect">
            <a:avLst/>
          </a:prstGeom>
          <a:noFill/>
        </p:spPr>
        <p:txBody>
          <a:bodyPr wrap="square" rtlCol="0">
            <a:spAutoFit/>
          </a:bodyPr>
          <a:lstStyle/>
          <a:p>
            <a:r>
              <a:rPr lang="en-US" sz="1400" dirty="0"/>
              <a:t>Adapted from Northeast Wisconsin Technical College’s Library website, </a:t>
            </a:r>
            <a:r>
              <a:rPr lang="en-US" sz="1400" dirty="0">
                <a:hlinkClick r:id="rId3"/>
              </a:rPr>
              <a:t>http://nwtc.libanswers.com/faq/212878</a:t>
            </a:r>
            <a:r>
              <a:rPr lang="en-US" sz="1400" dirty="0"/>
              <a:t> </a:t>
            </a:r>
          </a:p>
        </p:txBody>
      </p:sp>
      <p:pic>
        <p:nvPicPr>
          <p:cNvPr id="2" name="Picture 1"/>
          <p:cNvPicPr>
            <a:picLocks noChangeAspect="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76401" y="904103"/>
            <a:ext cx="8897539" cy="2544038"/>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76401" y="3448142"/>
            <a:ext cx="8936669" cy="1895657"/>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1889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a="http://schemas.openxmlformats.org/drawingml/2006/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9FDF2ADC9F26A64FAF3E95575096FF70" ma:contentTypeVersion="0" ma:contentTypeDescription="Create a new document." ma:contentTypeScope="" ma:versionID="04b791ee24a6047c4c03a6e00de87a86">
  <xsd:schema xmlns:xsd="http://www.w3.org/2001/XMLSchema" xmlns:xs="http://www.w3.org/2001/XMLSchema" xmlns:p="http://schemas.microsoft.com/office/2006/metadata/properties" xmlns:ns2="431189f8-a51b-453f-9f0c-3a0b3b65b12f" targetNamespace="http://schemas.microsoft.com/office/2006/metadata/properties" ma:root="true" ma:fieldsID="0437315740c7c9e69397cf357c9b4bc4" ns2:_="">
    <xsd:import namespace="431189f8-a51b-453f-9f0c-3a0b3b65b12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1189f8-a51b-453f-9f0c-3a0b3b65b12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31189f8-a51b-453f-9f0c-3a0b3b65b12f">HNYXMCCMVK3K-1938119195-10</_dlc_DocId>
    <_dlc_DocIdUrl xmlns="431189f8-a51b-453f-9f0c-3a0b3b65b12f">
      <Url>https://www.sac.edu/AcademicProgs/HSS/EnglishESL/_layouts/15/DocIdRedir.aspx?ID=HNYXMCCMVK3K-1938119195-10</Url>
      <Description>HNYXMCCMVK3K-1938119195-10</Description>
    </_dlc_DocIdUrl>
  </documentManagement>
</p:properties>
</file>

<file path=customXml/itemProps1.xml><?xml version="1.0" encoding="utf-8"?>
<ds:datastoreItem xmlns:ds="http://schemas.openxmlformats.org/officeDocument/2006/customXml" ds:itemID="{F4697533-2D4C-4102-9418-8E0C727BF19B}"/>
</file>

<file path=customXml/itemProps2.xml><?xml version="1.0" encoding="utf-8"?>
<ds:datastoreItem xmlns:ds="http://schemas.openxmlformats.org/officeDocument/2006/customXml" ds:itemID="{2A159D84-FECB-4A31-B403-DD96809B0372}"/>
</file>

<file path=customXml/itemProps3.xml><?xml version="1.0" encoding="utf-8"?>
<ds:datastoreItem xmlns:ds="http://schemas.openxmlformats.org/officeDocument/2006/customXml" ds:itemID="{E90B2746-DBBB-41D3-B7E1-19CD64116D85}"/>
</file>

<file path=customXml/itemProps4.xml><?xml version="1.0" encoding="utf-8"?>
<ds:datastoreItem xmlns:ds="http://schemas.openxmlformats.org/officeDocument/2006/customXml" ds:itemID="{D3D02C28-19DE-4453-9AC2-63D74D7729DB}"/>
</file>

<file path=docProps/app.xml><?xml version="1.0" encoding="utf-8"?>
<Properties xmlns="http://schemas.openxmlformats.org/officeDocument/2006/extended-properties" xmlns:vt="http://schemas.openxmlformats.org/officeDocument/2006/docPropsVTypes">
  <TotalTime>31</TotalTime>
  <Words>163</Words>
  <Application>Microsoft Macintosh PowerPoint</Application>
  <PresentationFormat>Custom</PresentationFormat>
  <Paragraphs>13</Paragraphs>
  <Slides>5</Slides>
  <Notes>5</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Kelley</dc:creator>
  <cp:lastModifiedBy>Rachel Anguiano</cp:lastModifiedBy>
  <cp:revision>5</cp:revision>
  <cp:lastPrinted>2018-08-22T22:17:33Z</cp:lastPrinted>
  <dcterms:created xsi:type="dcterms:W3CDTF">2018-09-09T01:11:55Z</dcterms:created>
  <dcterms:modified xsi:type="dcterms:W3CDTF">2018-09-09T01:12:24Z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0x0101009FDF2ADC9F26A64FAF3E95575096FF70</vt:lpwstr>
  </property>
  <property fmtid="{D5CDD505-2E9C-101B-9397-08002B2CF9AE}" pid="3" name="_dlc_DocIdItemGuid">
    <vt:lpwstr>ecda1c82-f853-41fd-b680-333d346c599e</vt:lpwstr>
  </property>
</Properties>
</file>