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diagrams/drawing4.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layout3.xml" ContentType="application/vnd.openxmlformats-officedocument.drawingml.diagramLayout+xml"/>
  <Override PartName="/ppt/diagrams/drawing1.xml" ContentType="application/vnd.ms-office.drawingml.diagramDrawing+xml"/>
  <Override PartName="/ppt/theme/theme2.xml" ContentType="application/vnd.openxmlformats-officedocument.theme+xml"/>
  <Override PartName="/ppt/theme/theme1.xml" ContentType="application/vnd.openxmlformats-officedocument.theme+xml"/>
  <Override PartName="/ppt/diagrams/colors4.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quickStyle3.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19" r:id="rId6"/>
    <p:sldId id="301" r:id="rId7"/>
    <p:sldId id="299" r:id="rId8"/>
    <p:sldId id="300" r:id="rId9"/>
    <p:sldId id="309" r:id="rId10"/>
    <p:sldId id="330" r:id="rId11"/>
    <p:sldId id="302" r:id="rId12"/>
    <p:sldId id="343" r:id="rId13"/>
    <p:sldId id="259" r:id="rId14"/>
    <p:sldId id="310" r:id="rId15"/>
    <p:sldId id="257" r:id="rId16"/>
    <p:sldId id="318" r:id="rId17"/>
    <p:sldId id="320" r:id="rId18"/>
    <p:sldId id="344" r:id="rId19"/>
    <p:sldId id="316" r:id="rId20"/>
    <p:sldId id="311" r:id="rId21"/>
    <p:sldId id="338" r:id="rId22"/>
    <p:sldId id="337" r:id="rId23"/>
    <p:sldId id="339" r:id="rId24"/>
    <p:sldId id="340" r:id="rId25"/>
    <p:sldId id="341" r:id="rId26"/>
    <p:sldId id="34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860ED-DADC-44D9-8781-D5860350E714}" v="1322" dt="2021-03-16T20:01:14.591"/>
    <p1510:client id="{1ED63DA8-D519-4C96-8260-A2F9BBA263D1}" v="444" dt="2021-03-16T20:01:04.454"/>
    <p1510:client id="{E7D6D80B-6CFF-44BD-8556-439ED9EBAA0D}" v="10" dt="2021-05-04T19:49:58.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5"/>
    <p:restoredTop sz="94694"/>
  </p:normalViewPr>
  <p:slideViewPr>
    <p:cSldViewPr snapToGrid="0">
      <p:cViewPr varScale="1">
        <p:scale>
          <a:sx n="81" d="100"/>
          <a:sy n="81" d="100"/>
        </p:scale>
        <p:origin x="75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ustomXml" Target="../customXml/item4.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F2678-84F0-44B9-8A37-CC4733C304C1}" type="doc">
      <dgm:prSet loTypeId="urn:microsoft.com/office/officeart/2005/8/layout/rings+Icon" loCatId="officeonline" qsTypeId="urn:microsoft.com/office/officeart/2005/8/quickstyle/simple1" qsCatId="simple" csTypeId="urn:microsoft.com/office/officeart/2005/8/colors/accent1_2" csCatId="accent1" phldr="1"/>
      <dgm:spPr/>
    </dgm:pt>
    <dgm:pt modelId="{86EC7FFA-377D-4228-B5AD-0583054F7B0C}">
      <dgm:prSet phldrT="[Text]"/>
      <dgm:spPr/>
      <dgm:t>
        <a:bodyPr/>
        <a:lstStyle/>
        <a:p>
          <a:r>
            <a:rPr lang="en-US"/>
            <a:t>Personal Equity</a:t>
          </a:r>
        </a:p>
      </dgm:t>
    </dgm:pt>
    <dgm:pt modelId="{F88CECD6-204C-446B-A472-CC8FCBC4B3F7}" type="parTrans" cxnId="{204DBAF0-A36D-4D69-BF4D-8722E3B7C28D}">
      <dgm:prSet/>
      <dgm:spPr/>
      <dgm:t>
        <a:bodyPr/>
        <a:lstStyle/>
        <a:p>
          <a:endParaRPr lang="en-US"/>
        </a:p>
      </dgm:t>
    </dgm:pt>
    <dgm:pt modelId="{509AD2EB-DDD9-4497-8FF3-04C319C4F4CF}" type="sibTrans" cxnId="{204DBAF0-A36D-4D69-BF4D-8722E3B7C28D}">
      <dgm:prSet/>
      <dgm:spPr/>
      <dgm:t>
        <a:bodyPr/>
        <a:lstStyle/>
        <a:p>
          <a:endParaRPr lang="en-US"/>
        </a:p>
      </dgm:t>
    </dgm:pt>
    <dgm:pt modelId="{2EB62821-7863-4BAA-A51A-2D75B39EEB36}">
      <dgm:prSet phldrT="[Text]"/>
      <dgm:spPr/>
      <dgm:t>
        <a:bodyPr/>
        <a:lstStyle/>
        <a:p>
          <a:r>
            <a:rPr lang="en-US"/>
            <a:t>Institutional Equity</a:t>
          </a:r>
        </a:p>
      </dgm:t>
    </dgm:pt>
    <dgm:pt modelId="{C1337632-0DC1-4EB9-8D0A-6E24AAC4B724}" type="parTrans" cxnId="{D7A600AC-424C-4957-9078-BBD8D62EE96A}">
      <dgm:prSet/>
      <dgm:spPr/>
      <dgm:t>
        <a:bodyPr/>
        <a:lstStyle/>
        <a:p>
          <a:endParaRPr lang="en-US"/>
        </a:p>
      </dgm:t>
    </dgm:pt>
    <dgm:pt modelId="{6D62694A-EC76-4088-9C15-0C9DB061D100}" type="sibTrans" cxnId="{D7A600AC-424C-4957-9078-BBD8D62EE96A}">
      <dgm:prSet/>
      <dgm:spPr/>
      <dgm:t>
        <a:bodyPr/>
        <a:lstStyle/>
        <a:p>
          <a:endParaRPr lang="en-US"/>
        </a:p>
      </dgm:t>
    </dgm:pt>
    <dgm:pt modelId="{F1A179C1-CD23-409F-A655-60DD9574A799}">
      <dgm:prSet phldrT="[Text]"/>
      <dgm:spPr/>
      <dgm:t>
        <a:bodyPr/>
        <a:lstStyle/>
        <a:p>
          <a:r>
            <a:rPr lang="en-US"/>
            <a:t>Professional Equity</a:t>
          </a:r>
        </a:p>
      </dgm:t>
    </dgm:pt>
    <dgm:pt modelId="{D4506FD2-8C35-4745-8E1E-9F74E4BE1440}" type="parTrans" cxnId="{C950416F-0EF3-43D3-B6BD-D046D2CC992D}">
      <dgm:prSet/>
      <dgm:spPr/>
      <dgm:t>
        <a:bodyPr/>
        <a:lstStyle/>
        <a:p>
          <a:endParaRPr lang="en-US"/>
        </a:p>
      </dgm:t>
    </dgm:pt>
    <dgm:pt modelId="{E8ED5809-4585-4D25-8D36-D699B58627A0}" type="sibTrans" cxnId="{C950416F-0EF3-43D3-B6BD-D046D2CC992D}">
      <dgm:prSet/>
      <dgm:spPr/>
      <dgm:t>
        <a:bodyPr/>
        <a:lstStyle/>
        <a:p>
          <a:endParaRPr lang="en-US"/>
        </a:p>
      </dgm:t>
    </dgm:pt>
    <dgm:pt modelId="{954C5985-05DB-4DF4-A5E4-8B8BF5F5C501}" type="pres">
      <dgm:prSet presAssocID="{EBAF2678-84F0-44B9-8A37-CC4733C304C1}" presName="Name0" presStyleCnt="0">
        <dgm:presLayoutVars>
          <dgm:chMax val="7"/>
          <dgm:dir/>
          <dgm:resizeHandles val="exact"/>
        </dgm:presLayoutVars>
      </dgm:prSet>
      <dgm:spPr/>
    </dgm:pt>
    <dgm:pt modelId="{BE41EC51-0E7F-46E6-BF61-C10CEDB979CC}" type="pres">
      <dgm:prSet presAssocID="{EBAF2678-84F0-44B9-8A37-CC4733C304C1}" presName="ellipse1" presStyleLbl="vennNode1" presStyleIdx="0" presStyleCnt="3" custLinFactNeighborX="7889">
        <dgm:presLayoutVars>
          <dgm:bulletEnabled val="1"/>
        </dgm:presLayoutVars>
      </dgm:prSet>
      <dgm:spPr/>
    </dgm:pt>
    <dgm:pt modelId="{65828E01-FC71-4A5A-B7A3-965F9FE636C6}" type="pres">
      <dgm:prSet presAssocID="{EBAF2678-84F0-44B9-8A37-CC4733C304C1}" presName="ellipse2" presStyleLbl="vennNode1" presStyleIdx="1" presStyleCnt="3" custLinFactNeighborX="-30" custLinFactNeighborY="1925">
        <dgm:presLayoutVars>
          <dgm:bulletEnabled val="1"/>
        </dgm:presLayoutVars>
      </dgm:prSet>
      <dgm:spPr/>
    </dgm:pt>
    <dgm:pt modelId="{F220D816-AF26-499A-80BB-98287199B8E1}" type="pres">
      <dgm:prSet presAssocID="{EBAF2678-84F0-44B9-8A37-CC4733C304C1}" presName="ellipse3" presStyleLbl="vennNode1" presStyleIdx="2" presStyleCnt="3" custLinFactNeighborX="-8575">
        <dgm:presLayoutVars>
          <dgm:bulletEnabled val="1"/>
        </dgm:presLayoutVars>
      </dgm:prSet>
      <dgm:spPr/>
    </dgm:pt>
  </dgm:ptLst>
  <dgm:cxnLst>
    <dgm:cxn modelId="{244A3737-CCA7-4ACA-B206-0B00244657BC}" type="presOf" srcId="{2EB62821-7863-4BAA-A51A-2D75B39EEB36}" destId="{65828E01-FC71-4A5A-B7A3-965F9FE636C6}" srcOrd="0" destOrd="0" presId="urn:microsoft.com/office/officeart/2005/8/layout/rings+Icon"/>
    <dgm:cxn modelId="{C950416F-0EF3-43D3-B6BD-D046D2CC992D}" srcId="{EBAF2678-84F0-44B9-8A37-CC4733C304C1}" destId="{F1A179C1-CD23-409F-A655-60DD9574A799}" srcOrd="2" destOrd="0" parTransId="{D4506FD2-8C35-4745-8E1E-9F74E4BE1440}" sibTransId="{E8ED5809-4585-4D25-8D36-D699B58627A0}"/>
    <dgm:cxn modelId="{D285C470-9779-414F-A5FA-605569A8010A}" type="presOf" srcId="{F1A179C1-CD23-409F-A655-60DD9574A799}" destId="{F220D816-AF26-499A-80BB-98287199B8E1}" srcOrd="0" destOrd="0" presId="urn:microsoft.com/office/officeart/2005/8/layout/rings+Icon"/>
    <dgm:cxn modelId="{26B89055-E0CD-4E6A-9640-C98E3FF51B41}" type="presOf" srcId="{86EC7FFA-377D-4228-B5AD-0583054F7B0C}" destId="{BE41EC51-0E7F-46E6-BF61-C10CEDB979CC}" srcOrd="0" destOrd="0" presId="urn:microsoft.com/office/officeart/2005/8/layout/rings+Icon"/>
    <dgm:cxn modelId="{D7A600AC-424C-4957-9078-BBD8D62EE96A}" srcId="{EBAF2678-84F0-44B9-8A37-CC4733C304C1}" destId="{2EB62821-7863-4BAA-A51A-2D75B39EEB36}" srcOrd="1" destOrd="0" parTransId="{C1337632-0DC1-4EB9-8D0A-6E24AAC4B724}" sibTransId="{6D62694A-EC76-4088-9C15-0C9DB061D100}"/>
    <dgm:cxn modelId="{725DABCB-0B20-43F6-9DF0-7A10FC1CB96E}" type="presOf" srcId="{EBAF2678-84F0-44B9-8A37-CC4733C304C1}" destId="{954C5985-05DB-4DF4-A5E4-8B8BF5F5C501}" srcOrd="0" destOrd="0" presId="urn:microsoft.com/office/officeart/2005/8/layout/rings+Icon"/>
    <dgm:cxn modelId="{204DBAF0-A36D-4D69-BF4D-8722E3B7C28D}" srcId="{EBAF2678-84F0-44B9-8A37-CC4733C304C1}" destId="{86EC7FFA-377D-4228-B5AD-0583054F7B0C}" srcOrd="0" destOrd="0" parTransId="{F88CECD6-204C-446B-A472-CC8FCBC4B3F7}" sibTransId="{509AD2EB-DDD9-4497-8FF3-04C319C4F4CF}"/>
    <dgm:cxn modelId="{E943B7A2-B73E-4E6E-9E05-A825AD98A604}" type="presParOf" srcId="{954C5985-05DB-4DF4-A5E4-8B8BF5F5C501}" destId="{BE41EC51-0E7F-46E6-BF61-C10CEDB979CC}" srcOrd="0" destOrd="0" presId="urn:microsoft.com/office/officeart/2005/8/layout/rings+Icon"/>
    <dgm:cxn modelId="{048EE095-5124-4852-9980-88A328DA9D50}" type="presParOf" srcId="{954C5985-05DB-4DF4-A5E4-8B8BF5F5C501}" destId="{65828E01-FC71-4A5A-B7A3-965F9FE636C6}" srcOrd="1" destOrd="0" presId="urn:microsoft.com/office/officeart/2005/8/layout/rings+Icon"/>
    <dgm:cxn modelId="{671F2C62-D01D-4A44-8F5B-7C507674CD3E}" type="presParOf" srcId="{954C5985-05DB-4DF4-A5E4-8B8BF5F5C501}" destId="{F220D816-AF26-499A-80BB-98287199B8E1}"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799959-96EB-4C83-B60E-1E0F4E775634}" type="doc">
      <dgm:prSet loTypeId="urn:microsoft.com/office/officeart/2005/8/layout/radial4" loCatId="relationship" qsTypeId="urn:microsoft.com/office/officeart/2005/8/quickstyle/simple4" qsCatId="simple" csTypeId="urn:microsoft.com/office/officeart/2005/8/colors/accent0_3" csCatId="mainScheme" phldr="1"/>
      <dgm:spPr/>
      <dgm:t>
        <a:bodyPr/>
        <a:lstStyle/>
        <a:p>
          <a:endParaRPr lang="en-US"/>
        </a:p>
      </dgm:t>
    </dgm:pt>
    <dgm:pt modelId="{FC9D4E57-BA45-4F35-B9BC-4F78035DF2AA}">
      <dgm:prSet phldrT="[Text]"/>
      <dgm:spPr/>
      <dgm:t>
        <a:bodyPr/>
        <a:lstStyle/>
        <a:p>
          <a:r>
            <a:rPr lang="en-US" b="1" dirty="0"/>
            <a:t>Close Equity Gaps &amp; Dismantle Systemic Racism </a:t>
          </a:r>
        </a:p>
      </dgm:t>
    </dgm:pt>
    <dgm:pt modelId="{939D785C-B330-4652-98DE-EC114D40C42E}" type="parTrans" cxnId="{49E9338E-9329-40C0-89E6-B29BF360E087}">
      <dgm:prSet/>
      <dgm:spPr/>
      <dgm:t>
        <a:bodyPr/>
        <a:lstStyle/>
        <a:p>
          <a:endParaRPr lang="en-US"/>
        </a:p>
      </dgm:t>
    </dgm:pt>
    <dgm:pt modelId="{7D742FCE-2F17-4C25-B44E-A171D580E42D}" type="sibTrans" cxnId="{49E9338E-9329-40C0-89E6-B29BF360E087}">
      <dgm:prSet/>
      <dgm:spPr/>
      <dgm:t>
        <a:bodyPr/>
        <a:lstStyle/>
        <a:p>
          <a:endParaRPr lang="en-US"/>
        </a:p>
      </dgm:t>
    </dgm:pt>
    <dgm:pt modelId="{9AF15C96-6C79-425B-A0C4-C5F1E6D86B1A}">
      <dgm:prSet phldrT="[Text]" custT="1"/>
      <dgm:spPr/>
      <dgm:t>
        <a:bodyPr/>
        <a:lstStyle/>
        <a:p>
          <a:r>
            <a:rPr lang="en-US" sz="1400" b="1" dirty="0"/>
            <a:t>Personal </a:t>
          </a:r>
        </a:p>
        <a:p>
          <a:r>
            <a:rPr lang="en-US" sz="1100" b="1" dirty="0"/>
            <a:t>Critical reflection</a:t>
          </a:r>
        </a:p>
        <a:p>
          <a:r>
            <a:rPr lang="en-US" sz="1100" b="1" dirty="0"/>
            <a:t> Increase self-Awareness</a:t>
          </a:r>
        </a:p>
        <a:p>
          <a:r>
            <a:rPr lang="en-US" sz="1100" b="1" dirty="0"/>
            <a:t>Priming foundational language</a:t>
          </a:r>
        </a:p>
        <a:p>
          <a:r>
            <a:rPr lang="en-US" sz="1100" b="1" dirty="0"/>
            <a:t>Historical Context</a:t>
          </a:r>
        </a:p>
      </dgm:t>
    </dgm:pt>
    <dgm:pt modelId="{ABA11114-AFEA-4C95-BB5C-E5455B2583A7}" type="parTrans" cxnId="{B6836330-06FE-4EC4-AE4B-A9D3FAD93908}">
      <dgm:prSet/>
      <dgm:spPr/>
      <dgm:t>
        <a:bodyPr/>
        <a:lstStyle/>
        <a:p>
          <a:endParaRPr lang="en-US"/>
        </a:p>
      </dgm:t>
    </dgm:pt>
    <dgm:pt modelId="{FBE573CC-E255-4FE5-8B84-A9688441B8DB}" type="sibTrans" cxnId="{B6836330-06FE-4EC4-AE4B-A9D3FAD93908}">
      <dgm:prSet/>
      <dgm:spPr/>
      <dgm:t>
        <a:bodyPr/>
        <a:lstStyle/>
        <a:p>
          <a:endParaRPr lang="en-US"/>
        </a:p>
      </dgm:t>
    </dgm:pt>
    <dgm:pt modelId="{A29C3CD2-F268-409C-AA57-A3DB5C6D874D}">
      <dgm:prSet phldrT="[Text]" custT="1"/>
      <dgm:spPr/>
      <dgm:t>
        <a:bodyPr/>
        <a:lstStyle/>
        <a:p>
          <a:r>
            <a:rPr lang="en-US" sz="1400" b="1" dirty="0"/>
            <a:t>Professional </a:t>
          </a:r>
        </a:p>
        <a:p>
          <a:r>
            <a:rPr lang="en-US" sz="1100" b="1" dirty="0"/>
            <a:t>Classroom/Practice</a:t>
          </a:r>
        </a:p>
        <a:p>
          <a:r>
            <a:rPr lang="en-US" sz="1100" b="1" dirty="0"/>
            <a:t>Curriculum</a:t>
          </a:r>
        </a:p>
        <a:p>
          <a:r>
            <a:rPr lang="en-US" sz="1100" b="1" dirty="0"/>
            <a:t>Delivery</a:t>
          </a:r>
        </a:p>
        <a:p>
          <a:r>
            <a:rPr lang="en-US" sz="1100" b="1" dirty="0"/>
            <a:t>Environment</a:t>
          </a:r>
        </a:p>
      </dgm:t>
    </dgm:pt>
    <dgm:pt modelId="{356C0177-FE6E-40AD-8AB6-AD3243B75AD5}" type="parTrans" cxnId="{83F29CF0-1541-434F-8C2C-CF1F4DC3E620}">
      <dgm:prSet/>
      <dgm:spPr/>
      <dgm:t>
        <a:bodyPr/>
        <a:lstStyle/>
        <a:p>
          <a:endParaRPr lang="en-US"/>
        </a:p>
      </dgm:t>
    </dgm:pt>
    <dgm:pt modelId="{4AB0FA42-13F9-4B4D-A6C1-B072C200194E}" type="sibTrans" cxnId="{83F29CF0-1541-434F-8C2C-CF1F4DC3E620}">
      <dgm:prSet/>
      <dgm:spPr/>
      <dgm:t>
        <a:bodyPr/>
        <a:lstStyle/>
        <a:p>
          <a:endParaRPr lang="en-US"/>
        </a:p>
      </dgm:t>
    </dgm:pt>
    <dgm:pt modelId="{0F50E4D6-FA47-45FD-8734-CD5094217C19}">
      <dgm:prSet phldrT="[Text]" custT="1"/>
      <dgm:spPr/>
      <dgm:t>
        <a:bodyPr/>
        <a:lstStyle/>
        <a:p>
          <a:r>
            <a:rPr lang="en-US" sz="1400" b="1" dirty="0"/>
            <a:t>Systemic</a:t>
          </a:r>
        </a:p>
        <a:p>
          <a:r>
            <a:rPr lang="en-US" sz="1050" b="1" dirty="0"/>
            <a:t>Campus Culture</a:t>
          </a:r>
        </a:p>
        <a:p>
          <a:r>
            <a:rPr lang="en-US" sz="1050" b="1" dirty="0"/>
            <a:t>Planning</a:t>
          </a:r>
        </a:p>
        <a:p>
          <a:r>
            <a:rPr lang="en-US" sz="1050" b="1" dirty="0"/>
            <a:t>Process</a:t>
          </a:r>
        </a:p>
        <a:p>
          <a:r>
            <a:rPr lang="en-US" sz="1050" b="1" dirty="0"/>
            <a:t>Policies</a:t>
          </a:r>
        </a:p>
      </dgm:t>
    </dgm:pt>
    <dgm:pt modelId="{B2D606C4-222D-4B49-997F-FA1A1D17FE48}" type="parTrans" cxnId="{FDC3A170-FA35-43E2-8922-F25D515F0164}">
      <dgm:prSet/>
      <dgm:spPr/>
      <dgm:t>
        <a:bodyPr/>
        <a:lstStyle/>
        <a:p>
          <a:endParaRPr lang="en-US"/>
        </a:p>
      </dgm:t>
    </dgm:pt>
    <dgm:pt modelId="{215ED620-8134-428A-9DD5-689271ACB195}" type="sibTrans" cxnId="{FDC3A170-FA35-43E2-8922-F25D515F0164}">
      <dgm:prSet/>
      <dgm:spPr/>
      <dgm:t>
        <a:bodyPr/>
        <a:lstStyle/>
        <a:p>
          <a:endParaRPr lang="en-US"/>
        </a:p>
      </dgm:t>
    </dgm:pt>
    <dgm:pt modelId="{A0202C25-BDA0-4BE1-93C3-632DEFA0499B}">
      <dgm:prSet/>
      <dgm:spPr/>
      <dgm:t>
        <a:bodyPr/>
        <a:lstStyle/>
        <a:p>
          <a:endParaRPr lang="en-US"/>
        </a:p>
      </dgm:t>
    </dgm:pt>
    <dgm:pt modelId="{75363B83-6425-4F14-A189-F89AA735DA25}" type="parTrans" cxnId="{20A42AD1-9C6B-46F5-A002-0632ECB1A279}">
      <dgm:prSet/>
      <dgm:spPr/>
      <dgm:t>
        <a:bodyPr/>
        <a:lstStyle/>
        <a:p>
          <a:endParaRPr lang="en-US"/>
        </a:p>
      </dgm:t>
    </dgm:pt>
    <dgm:pt modelId="{F0AD5C6B-8800-4F45-91E1-D7752A02BA7F}" type="sibTrans" cxnId="{20A42AD1-9C6B-46F5-A002-0632ECB1A279}">
      <dgm:prSet/>
      <dgm:spPr/>
      <dgm:t>
        <a:bodyPr/>
        <a:lstStyle/>
        <a:p>
          <a:endParaRPr lang="en-US"/>
        </a:p>
      </dgm:t>
    </dgm:pt>
    <dgm:pt modelId="{44C4EC80-F408-4B10-AC87-FC6C5AE8D348}">
      <dgm:prSet/>
      <dgm:spPr/>
      <dgm:t>
        <a:bodyPr/>
        <a:lstStyle/>
        <a:p>
          <a:endParaRPr lang="en-US"/>
        </a:p>
      </dgm:t>
    </dgm:pt>
    <dgm:pt modelId="{E99C25D4-3527-42D2-8D8F-4E3EFFBFEB1A}" type="parTrans" cxnId="{7DEEB77A-FECE-4C52-BEB8-3571798B26C5}">
      <dgm:prSet/>
      <dgm:spPr/>
      <dgm:t>
        <a:bodyPr/>
        <a:lstStyle/>
        <a:p>
          <a:endParaRPr lang="en-US"/>
        </a:p>
      </dgm:t>
    </dgm:pt>
    <dgm:pt modelId="{7E774A04-9D41-4E66-979C-0C9783CCC0E5}" type="sibTrans" cxnId="{7DEEB77A-FECE-4C52-BEB8-3571798B26C5}">
      <dgm:prSet/>
      <dgm:spPr/>
      <dgm:t>
        <a:bodyPr/>
        <a:lstStyle/>
        <a:p>
          <a:endParaRPr lang="en-US"/>
        </a:p>
      </dgm:t>
    </dgm:pt>
    <dgm:pt modelId="{980D381A-CA2D-46EE-A904-BDAB4501124F}">
      <dgm:prSet/>
      <dgm:spPr/>
      <dgm:t>
        <a:bodyPr/>
        <a:lstStyle/>
        <a:p>
          <a:endParaRPr lang="en-US"/>
        </a:p>
      </dgm:t>
    </dgm:pt>
    <dgm:pt modelId="{5E29B150-8384-4ABA-9A32-CCD6ADF83206}" type="parTrans" cxnId="{5215853F-A5F7-447F-B21C-F5E121B75454}">
      <dgm:prSet/>
      <dgm:spPr/>
      <dgm:t>
        <a:bodyPr/>
        <a:lstStyle/>
        <a:p>
          <a:endParaRPr lang="en-US"/>
        </a:p>
      </dgm:t>
    </dgm:pt>
    <dgm:pt modelId="{93EF51B6-7F60-4BF1-A5B2-A25C8D866B9C}" type="sibTrans" cxnId="{5215853F-A5F7-447F-B21C-F5E121B75454}">
      <dgm:prSet/>
      <dgm:spPr/>
      <dgm:t>
        <a:bodyPr/>
        <a:lstStyle/>
        <a:p>
          <a:endParaRPr lang="en-US"/>
        </a:p>
      </dgm:t>
    </dgm:pt>
    <dgm:pt modelId="{4838C17B-4D7C-4C5F-A044-52185BD45A3B}">
      <dgm:prSet/>
      <dgm:spPr/>
      <dgm:t>
        <a:bodyPr/>
        <a:lstStyle/>
        <a:p>
          <a:endParaRPr lang="en-US"/>
        </a:p>
      </dgm:t>
    </dgm:pt>
    <dgm:pt modelId="{094BC0CB-E866-4945-BA9A-FCE9DEE3F4F2}" type="parTrans" cxnId="{28165C88-A857-49BB-A1A7-B2E2DD3E9DB8}">
      <dgm:prSet/>
      <dgm:spPr/>
      <dgm:t>
        <a:bodyPr/>
        <a:lstStyle/>
        <a:p>
          <a:endParaRPr lang="en-US"/>
        </a:p>
      </dgm:t>
    </dgm:pt>
    <dgm:pt modelId="{9067B264-EBEA-4E89-94F1-A54C0CEC0538}" type="sibTrans" cxnId="{28165C88-A857-49BB-A1A7-B2E2DD3E9DB8}">
      <dgm:prSet/>
      <dgm:spPr/>
      <dgm:t>
        <a:bodyPr/>
        <a:lstStyle/>
        <a:p>
          <a:endParaRPr lang="en-US"/>
        </a:p>
      </dgm:t>
    </dgm:pt>
    <dgm:pt modelId="{217A02C2-D6C0-488F-BFE2-A8FAA0C8E780}">
      <dgm:prSet/>
      <dgm:spPr/>
      <dgm:t>
        <a:bodyPr/>
        <a:lstStyle/>
        <a:p>
          <a:endParaRPr lang="en-US"/>
        </a:p>
      </dgm:t>
    </dgm:pt>
    <dgm:pt modelId="{338B7457-9563-4A66-8560-B25A6FD36C64}" type="parTrans" cxnId="{1E7AC17F-9F88-4739-BFD3-2AB0A34DAEAB}">
      <dgm:prSet/>
      <dgm:spPr/>
      <dgm:t>
        <a:bodyPr/>
        <a:lstStyle/>
        <a:p>
          <a:endParaRPr lang="en-US"/>
        </a:p>
      </dgm:t>
    </dgm:pt>
    <dgm:pt modelId="{C9ACFDED-1295-45AB-B880-A616084A8189}" type="sibTrans" cxnId="{1E7AC17F-9F88-4739-BFD3-2AB0A34DAEAB}">
      <dgm:prSet/>
      <dgm:spPr/>
      <dgm:t>
        <a:bodyPr/>
        <a:lstStyle/>
        <a:p>
          <a:endParaRPr lang="en-US"/>
        </a:p>
      </dgm:t>
    </dgm:pt>
    <dgm:pt modelId="{1A5CBDB8-8126-4BE3-9002-704EED3C3B9B}" type="pres">
      <dgm:prSet presAssocID="{29799959-96EB-4C83-B60E-1E0F4E775634}" presName="cycle" presStyleCnt="0">
        <dgm:presLayoutVars>
          <dgm:chMax val="1"/>
          <dgm:dir/>
          <dgm:animLvl val="ctr"/>
          <dgm:resizeHandles val="exact"/>
        </dgm:presLayoutVars>
      </dgm:prSet>
      <dgm:spPr/>
    </dgm:pt>
    <dgm:pt modelId="{732AB013-37DC-4FFA-A744-1C9D8953EA7C}" type="pres">
      <dgm:prSet presAssocID="{FC9D4E57-BA45-4F35-B9BC-4F78035DF2AA}" presName="centerShape" presStyleLbl="node0" presStyleIdx="0" presStyleCnt="1"/>
      <dgm:spPr/>
    </dgm:pt>
    <dgm:pt modelId="{6B3649FB-7D30-4F75-8BD2-8D8E9B005F8C}" type="pres">
      <dgm:prSet presAssocID="{ABA11114-AFEA-4C95-BB5C-E5455B2583A7}" presName="parTrans" presStyleLbl="bgSibTrans2D1" presStyleIdx="0" presStyleCnt="3" custLinFactNeighborX="-7398" custLinFactNeighborY="51028"/>
      <dgm:spPr/>
    </dgm:pt>
    <dgm:pt modelId="{C007F94A-EF35-47A7-8412-628CE77209C4}" type="pres">
      <dgm:prSet presAssocID="{9AF15C96-6C79-425B-A0C4-C5F1E6D86B1A}" presName="node" presStyleLbl="node1" presStyleIdx="0" presStyleCnt="3" custRadScaleRad="89646" custRadScaleInc="19125">
        <dgm:presLayoutVars>
          <dgm:bulletEnabled val="1"/>
        </dgm:presLayoutVars>
      </dgm:prSet>
      <dgm:spPr/>
    </dgm:pt>
    <dgm:pt modelId="{8EDEE991-11A2-43B6-B585-9B1CE8B90144}" type="pres">
      <dgm:prSet presAssocID="{356C0177-FE6E-40AD-8AB6-AD3243B75AD5}" presName="parTrans" presStyleLbl="bgSibTrans2D1" presStyleIdx="1" presStyleCnt="3" custLinFactNeighborX="3482" custLinFactNeighborY="15118"/>
      <dgm:spPr/>
    </dgm:pt>
    <dgm:pt modelId="{25C0EBA0-8148-4C35-ABEF-A600BBC7B2FE}" type="pres">
      <dgm:prSet presAssocID="{A29C3CD2-F268-409C-AA57-A3DB5C6D874D}" presName="node" presStyleLbl="node1" presStyleIdx="1" presStyleCnt="3" custRadScaleRad="101435" custRadScaleInc="2320">
        <dgm:presLayoutVars>
          <dgm:bulletEnabled val="1"/>
        </dgm:presLayoutVars>
      </dgm:prSet>
      <dgm:spPr/>
    </dgm:pt>
    <dgm:pt modelId="{4569C57E-2DA9-492F-AA14-7D62BE69F7D9}" type="pres">
      <dgm:prSet presAssocID="{B2D606C4-222D-4B49-997F-FA1A1D17FE48}" presName="parTrans" presStyleLbl="bgSibTrans2D1" presStyleIdx="2" presStyleCnt="3" custLinFactNeighborX="8742" custLinFactNeighborY="64842"/>
      <dgm:spPr/>
    </dgm:pt>
    <dgm:pt modelId="{675235E9-1192-46E6-BB5B-BC973FE701F4}" type="pres">
      <dgm:prSet presAssocID="{0F50E4D6-FA47-45FD-8734-CD5094217C19}" presName="node" presStyleLbl="node1" presStyleIdx="2" presStyleCnt="3" custRadScaleRad="87839" custRadScaleInc="-7205">
        <dgm:presLayoutVars>
          <dgm:bulletEnabled val="1"/>
        </dgm:presLayoutVars>
      </dgm:prSet>
      <dgm:spPr/>
    </dgm:pt>
  </dgm:ptLst>
  <dgm:cxnLst>
    <dgm:cxn modelId="{C9F14F15-B7C1-470A-9163-C656458ECA47}" type="presOf" srcId="{FC9D4E57-BA45-4F35-B9BC-4F78035DF2AA}" destId="{732AB013-37DC-4FFA-A744-1C9D8953EA7C}" srcOrd="0" destOrd="0" presId="urn:microsoft.com/office/officeart/2005/8/layout/radial4"/>
    <dgm:cxn modelId="{B1B1B322-C2C7-456F-907B-79FB69951EA0}" type="presOf" srcId="{A29C3CD2-F268-409C-AA57-A3DB5C6D874D}" destId="{25C0EBA0-8148-4C35-ABEF-A600BBC7B2FE}" srcOrd="0" destOrd="0" presId="urn:microsoft.com/office/officeart/2005/8/layout/radial4"/>
    <dgm:cxn modelId="{B6836330-06FE-4EC4-AE4B-A9D3FAD93908}" srcId="{FC9D4E57-BA45-4F35-B9BC-4F78035DF2AA}" destId="{9AF15C96-6C79-425B-A0C4-C5F1E6D86B1A}" srcOrd="0" destOrd="0" parTransId="{ABA11114-AFEA-4C95-BB5C-E5455B2583A7}" sibTransId="{FBE573CC-E255-4FE5-8B84-A9688441B8DB}"/>
    <dgm:cxn modelId="{5215853F-A5F7-447F-B21C-F5E121B75454}" srcId="{29799959-96EB-4C83-B60E-1E0F4E775634}" destId="{980D381A-CA2D-46EE-A904-BDAB4501124F}" srcOrd="3" destOrd="0" parTransId="{5E29B150-8384-4ABA-9A32-CCD6ADF83206}" sibTransId="{93EF51B6-7F60-4BF1-A5B2-A25C8D866B9C}"/>
    <dgm:cxn modelId="{FDC3A170-FA35-43E2-8922-F25D515F0164}" srcId="{FC9D4E57-BA45-4F35-B9BC-4F78035DF2AA}" destId="{0F50E4D6-FA47-45FD-8734-CD5094217C19}" srcOrd="2" destOrd="0" parTransId="{B2D606C4-222D-4B49-997F-FA1A1D17FE48}" sibTransId="{215ED620-8134-428A-9DD5-689271ACB195}"/>
    <dgm:cxn modelId="{1B127072-A93E-4331-A5E1-D3C434EBBB8C}" type="presOf" srcId="{9AF15C96-6C79-425B-A0C4-C5F1E6D86B1A}" destId="{C007F94A-EF35-47A7-8412-628CE77209C4}" srcOrd="0" destOrd="0" presId="urn:microsoft.com/office/officeart/2005/8/layout/radial4"/>
    <dgm:cxn modelId="{58E28D74-7A66-4CD6-BDDD-60709C397A3A}" type="presOf" srcId="{ABA11114-AFEA-4C95-BB5C-E5455B2583A7}" destId="{6B3649FB-7D30-4F75-8BD2-8D8E9B005F8C}" srcOrd="0" destOrd="0" presId="urn:microsoft.com/office/officeart/2005/8/layout/radial4"/>
    <dgm:cxn modelId="{C2F88777-8843-469F-943F-3E3C30645546}" type="presOf" srcId="{29799959-96EB-4C83-B60E-1E0F4E775634}" destId="{1A5CBDB8-8126-4BE3-9002-704EED3C3B9B}" srcOrd="0" destOrd="0" presId="urn:microsoft.com/office/officeart/2005/8/layout/radial4"/>
    <dgm:cxn modelId="{7DEEB77A-FECE-4C52-BEB8-3571798B26C5}" srcId="{29799959-96EB-4C83-B60E-1E0F4E775634}" destId="{44C4EC80-F408-4B10-AC87-FC6C5AE8D348}" srcOrd="2" destOrd="0" parTransId="{E99C25D4-3527-42D2-8D8F-4E3EFFBFEB1A}" sibTransId="{7E774A04-9D41-4E66-979C-0C9783CCC0E5}"/>
    <dgm:cxn modelId="{1E7AC17F-9F88-4739-BFD3-2AB0A34DAEAB}" srcId="{29799959-96EB-4C83-B60E-1E0F4E775634}" destId="{217A02C2-D6C0-488F-BFE2-A8FAA0C8E780}" srcOrd="5" destOrd="0" parTransId="{338B7457-9563-4A66-8560-B25A6FD36C64}" sibTransId="{C9ACFDED-1295-45AB-B880-A616084A8189}"/>
    <dgm:cxn modelId="{28165C88-A857-49BB-A1A7-B2E2DD3E9DB8}" srcId="{29799959-96EB-4C83-B60E-1E0F4E775634}" destId="{4838C17B-4D7C-4C5F-A044-52185BD45A3B}" srcOrd="4" destOrd="0" parTransId="{094BC0CB-E866-4945-BA9A-FCE9DEE3F4F2}" sibTransId="{9067B264-EBEA-4E89-94F1-A54C0CEC0538}"/>
    <dgm:cxn modelId="{49E9338E-9329-40C0-89E6-B29BF360E087}" srcId="{29799959-96EB-4C83-B60E-1E0F4E775634}" destId="{FC9D4E57-BA45-4F35-B9BC-4F78035DF2AA}" srcOrd="0" destOrd="0" parTransId="{939D785C-B330-4652-98DE-EC114D40C42E}" sibTransId="{7D742FCE-2F17-4C25-B44E-A171D580E42D}"/>
    <dgm:cxn modelId="{5AC46992-6723-4E73-A8FC-B31C07D7487F}" type="presOf" srcId="{356C0177-FE6E-40AD-8AB6-AD3243B75AD5}" destId="{8EDEE991-11A2-43B6-B585-9B1CE8B90144}" srcOrd="0" destOrd="0" presId="urn:microsoft.com/office/officeart/2005/8/layout/radial4"/>
    <dgm:cxn modelId="{0208559F-916C-4AB4-8989-073E5944B64E}" type="presOf" srcId="{0F50E4D6-FA47-45FD-8734-CD5094217C19}" destId="{675235E9-1192-46E6-BB5B-BC973FE701F4}" srcOrd="0" destOrd="0" presId="urn:microsoft.com/office/officeart/2005/8/layout/radial4"/>
    <dgm:cxn modelId="{20A42AD1-9C6B-46F5-A002-0632ECB1A279}" srcId="{29799959-96EB-4C83-B60E-1E0F4E775634}" destId="{A0202C25-BDA0-4BE1-93C3-632DEFA0499B}" srcOrd="1" destOrd="0" parTransId="{75363B83-6425-4F14-A189-F89AA735DA25}" sibTransId="{F0AD5C6B-8800-4F45-91E1-D7752A02BA7F}"/>
    <dgm:cxn modelId="{83F29CF0-1541-434F-8C2C-CF1F4DC3E620}" srcId="{FC9D4E57-BA45-4F35-B9BC-4F78035DF2AA}" destId="{A29C3CD2-F268-409C-AA57-A3DB5C6D874D}" srcOrd="1" destOrd="0" parTransId="{356C0177-FE6E-40AD-8AB6-AD3243B75AD5}" sibTransId="{4AB0FA42-13F9-4B4D-A6C1-B072C200194E}"/>
    <dgm:cxn modelId="{575C82F4-5A95-4AB7-800B-0C43DE8D0818}" type="presOf" srcId="{B2D606C4-222D-4B49-997F-FA1A1D17FE48}" destId="{4569C57E-2DA9-492F-AA14-7D62BE69F7D9}" srcOrd="0" destOrd="0" presId="urn:microsoft.com/office/officeart/2005/8/layout/radial4"/>
    <dgm:cxn modelId="{408E57FB-C84E-4BC7-A2FD-2474869F4C26}" type="presParOf" srcId="{1A5CBDB8-8126-4BE3-9002-704EED3C3B9B}" destId="{732AB013-37DC-4FFA-A744-1C9D8953EA7C}" srcOrd="0" destOrd="0" presId="urn:microsoft.com/office/officeart/2005/8/layout/radial4"/>
    <dgm:cxn modelId="{6560A840-9C42-4C0B-8A31-2C334EF48B15}" type="presParOf" srcId="{1A5CBDB8-8126-4BE3-9002-704EED3C3B9B}" destId="{6B3649FB-7D30-4F75-8BD2-8D8E9B005F8C}" srcOrd="1" destOrd="0" presId="urn:microsoft.com/office/officeart/2005/8/layout/radial4"/>
    <dgm:cxn modelId="{F6F40FB9-3E54-421E-98FC-C40C1F268E57}" type="presParOf" srcId="{1A5CBDB8-8126-4BE3-9002-704EED3C3B9B}" destId="{C007F94A-EF35-47A7-8412-628CE77209C4}" srcOrd="2" destOrd="0" presId="urn:microsoft.com/office/officeart/2005/8/layout/radial4"/>
    <dgm:cxn modelId="{7A832B76-D6AB-4FC5-B003-01D6716A7551}" type="presParOf" srcId="{1A5CBDB8-8126-4BE3-9002-704EED3C3B9B}" destId="{8EDEE991-11A2-43B6-B585-9B1CE8B90144}" srcOrd="3" destOrd="0" presId="urn:microsoft.com/office/officeart/2005/8/layout/radial4"/>
    <dgm:cxn modelId="{93328533-A805-4565-BD2C-83B4B9608375}" type="presParOf" srcId="{1A5CBDB8-8126-4BE3-9002-704EED3C3B9B}" destId="{25C0EBA0-8148-4C35-ABEF-A600BBC7B2FE}" srcOrd="4" destOrd="0" presId="urn:microsoft.com/office/officeart/2005/8/layout/radial4"/>
    <dgm:cxn modelId="{63FAAB82-A026-443F-9863-F7FA0DA8A96B}" type="presParOf" srcId="{1A5CBDB8-8126-4BE3-9002-704EED3C3B9B}" destId="{4569C57E-2DA9-492F-AA14-7D62BE69F7D9}" srcOrd="5" destOrd="0" presId="urn:microsoft.com/office/officeart/2005/8/layout/radial4"/>
    <dgm:cxn modelId="{71AA3142-FA46-43EE-AC85-2C889E12FE0D}" type="presParOf" srcId="{1A5CBDB8-8126-4BE3-9002-704EED3C3B9B}" destId="{675235E9-1192-46E6-BB5B-BC973FE701F4}" srcOrd="6" destOrd="0" presId="urn:microsoft.com/office/officeart/2005/8/layout/radial4"/>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AFFAB-8DA4-4AA1-9AE6-A12A30DF5571}" type="doc">
      <dgm:prSet loTypeId="urn:microsoft.com/office/officeart/2005/8/layout/process4" loCatId="list" qsTypeId="urn:microsoft.com/office/officeart/2005/8/quickstyle/3d3" qsCatId="3D" csTypeId="urn:microsoft.com/office/officeart/2005/8/colors/colorful3" csCatId="colorful" phldr="1"/>
      <dgm:spPr/>
      <dgm:t>
        <a:bodyPr/>
        <a:lstStyle/>
        <a:p>
          <a:endParaRPr lang="en-US"/>
        </a:p>
      </dgm:t>
    </dgm:pt>
    <dgm:pt modelId="{1305F38D-744A-41E0-8DCD-1BF933DB724E}">
      <dgm:prSet phldrT="[Text]">
        <dgm:style>
          <a:lnRef idx="3">
            <a:schemeClr val="lt1"/>
          </a:lnRef>
          <a:fillRef idx="1">
            <a:schemeClr val="accent1"/>
          </a:fillRef>
          <a:effectRef idx="1">
            <a:schemeClr val="accent1"/>
          </a:effectRef>
          <a:fontRef idx="minor">
            <a:schemeClr val="lt1"/>
          </a:fontRef>
        </dgm:style>
      </dgm:prSet>
      <dgm:spPr/>
      <dgm:t>
        <a:bodyPr/>
        <a:lstStyle/>
        <a:p>
          <a:r>
            <a:rPr lang="en-US" b="1" dirty="0"/>
            <a:t>Transformative Curriculum Redesign</a:t>
          </a:r>
          <a:endParaRPr lang="en-US" dirty="0"/>
        </a:p>
      </dgm:t>
    </dgm:pt>
    <dgm:pt modelId="{9F193B67-C794-4C2C-BE9F-98BE467976CE}" type="parTrans" cxnId="{1B95A4F0-D688-449B-B100-2E70323662F8}">
      <dgm:prSet/>
      <dgm:spPr/>
      <dgm:t>
        <a:bodyPr/>
        <a:lstStyle/>
        <a:p>
          <a:endParaRPr lang="en-US"/>
        </a:p>
      </dgm:t>
    </dgm:pt>
    <dgm:pt modelId="{FFEDEC3F-ADDC-49DA-B591-D970335DA9EE}" type="sibTrans" cxnId="{1B95A4F0-D688-449B-B100-2E70323662F8}">
      <dgm:prSet/>
      <dgm:spPr/>
      <dgm:t>
        <a:bodyPr/>
        <a:lstStyle/>
        <a:p>
          <a:endParaRPr lang="en-US"/>
        </a:p>
      </dgm:t>
    </dgm:pt>
    <dgm:pt modelId="{67966CAF-09BA-4E80-8BDA-7E0DAD62FF64}">
      <dgm:prSet phldrT="[Text]" custT="1"/>
      <dgm:spPr/>
      <dgm:t>
        <a:bodyPr/>
        <a:lstStyle/>
        <a:p>
          <a:r>
            <a:rPr lang="en-US" sz="900" b="1" dirty="0"/>
            <a:t> </a:t>
          </a:r>
          <a:r>
            <a:rPr lang="en-US" sz="1400" b="1" dirty="0"/>
            <a:t>Priority Faculty  Groups:</a:t>
          </a:r>
        </a:p>
        <a:p>
          <a:r>
            <a:rPr lang="en-US" sz="1400" b="1" dirty="0"/>
            <a:t> </a:t>
          </a:r>
        </a:p>
        <a:p>
          <a:r>
            <a:rPr lang="en-US" sz="1400" dirty="0"/>
            <a:t>New faculty and faculty teaching courses in which there is Total enrollment (1,000+)</a:t>
          </a:r>
        </a:p>
      </dgm:t>
    </dgm:pt>
    <dgm:pt modelId="{C1161063-53A9-49E4-A535-93292B6DB613}" type="parTrans" cxnId="{A73881B1-E872-43C2-BAA1-35F9E34FAA4E}">
      <dgm:prSet/>
      <dgm:spPr/>
      <dgm:t>
        <a:bodyPr/>
        <a:lstStyle/>
        <a:p>
          <a:endParaRPr lang="en-US"/>
        </a:p>
      </dgm:t>
    </dgm:pt>
    <dgm:pt modelId="{35D9C144-B279-4D25-884D-3CF2C49E86E0}" type="sibTrans" cxnId="{A73881B1-E872-43C2-BAA1-35F9E34FAA4E}">
      <dgm:prSet/>
      <dgm:spPr/>
      <dgm:t>
        <a:bodyPr/>
        <a:lstStyle/>
        <a:p>
          <a:endParaRPr lang="en-US"/>
        </a:p>
      </dgm:t>
    </dgm:pt>
    <dgm:pt modelId="{5EE5A2E3-6EAA-4F8C-BB66-41321BD55B34}">
      <dgm:prSet phldrT="[Text]" custT="1"/>
      <dgm:spPr/>
      <dgm:t>
        <a:bodyPr/>
        <a:lstStyle/>
        <a:p>
          <a:r>
            <a:rPr lang="en-US" sz="1400" b="1"/>
            <a:t>Cohort Model:</a:t>
          </a:r>
        </a:p>
        <a:p>
          <a:endParaRPr lang="en-US" sz="1400" b="1"/>
        </a:p>
        <a:p>
          <a:endParaRPr lang="en-US" sz="1400" b="1"/>
        </a:p>
        <a:p>
          <a:r>
            <a:rPr lang="en-US" sz="1400"/>
            <a:t>Interdisciplinary 10 Faculty first year pilot</a:t>
          </a:r>
          <a:endParaRPr lang="en-US" sz="1400" baseline="0"/>
        </a:p>
      </dgm:t>
    </dgm:pt>
    <dgm:pt modelId="{AA0E111A-2698-4966-B7B9-DD6E4B21294A}" type="parTrans" cxnId="{32C9C1EB-0AE7-4F36-85FA-6F883561D478}">
      <dgm:prSet/>
      <dgm:spPr/>
      <dgm:t>
        <a:bodyPr/>
        <a:lstStyle/>
        <a:p>
          <a:endParaRPr lang="en-US"/>
        </a:p>
      </dgm:t>
    </dgm:pt>
    <dgm:pt modelId="{9AF1B858-4031-4C23-9009-6F695416882E}" type="sibTrans" cxnId="{32C9C1EB-0AE7-4F36-85FA-6F883561D478}">
      <dgm:prSet/>
      <dgm:spPr/>
      <dgm:t>
        <a:bodyPr/>
        <a:lstStyle/>
        <a:p>
          <a:endParaRPr lang="en-US"/>
        </a:p>
      </dgm:t>
    </dgm:pt>
    <dgm:pt modelId="{FBBC3BBF-88E3-48AE-B1BB-42ADAB252F9D}">
      <dgm:prSet phldrT="[Text]" custT="1"/>
      <dgm:spPr/>
      <dgm:t>
        <a:bodyPr/>
        <a:lstStyle/>
        <a:p>
          <a:r>
            <a:rPr lang="en-US" sz="1400" b="1"/>
            <a:t>Commitment:</a:t>
          </a:r>
        </a:p>
        <a:p>
          <a:endParaRPr lang="en-US" sz="1400" b="1"/>
        </a:p>
        <a:p>
          <a:r>
            <a:rPr lang="en-US" sz="1400"/>
            <a:t> </a:t>
          </a:r>
        </a:p>
        <a:p>
          <a:r>
            <a:rPr lang="en-US" sz="1400"/>
            <a:t>(Fall &amp; Spring) </a:t>
          </a:r>
        </a:p>
        <a:p>
          <a:r>
            <a:rPr lang="en-US" sz="1400"/>
            <a:t>Monthly 2 hour praxis meeting</a:t>
          </a:r>
        </a:p>
      </dgm:t>
    </dgm:pt>
    <dgm:pt modelId="{EE69102B-A9D0-4BFD-9E8E-260BFB91F75F}" type="parTrans" cxnId="{C15931B4-A171-4263-99AE-CD09DA6B7223}">
      <dgm:prSet/>
      <dgm:spPr/>
      <dgm:t>
        <a:bodyPr/>
        <a:lstStyle/>
        <a:p>
          <a:endParaRPr lang="en-US"/>
        </a:p>
      </dgm:t>
    </dgm:pt>
    <dgm:pt modelId="{A77C904F-AAE3-4B6E-BA73-1063DF930773}" type="sibTrans" cxnId="{C15931B4-A171-4263-99AE-CD09DA6B7223}">
      <dgm:prSet/>
      <dgm:spPr/>
      <dgm:t>
        <a:bodyPr/>
        <a:lstStyle/>
        <a:p>
          <a:endParaRPr lang="en-US"/>
        </a:p>
      </dgm:t>
    </dgm:pt>
    <dgm:pt modelId="{291FBACE-2BC5-4EEC-AAD9-10BA4E1A4C42}">
      <dgm:prSet phldrT="[Text]" custT="1"/>
      <dgm:spPr/>
      <dgm:t>
        <a:bodyPr/>
        <a:lstStyle/>
        <a:p>
          <a:r>
            <a:rPr lang="en-US" sz="1400" b="1" dirty="0"/>
            <a:t>Faculty Options:</a:t>
          </a:r>
        </a:p>
        <a:p>
          <a:endParaRPr lang="en-US" sz="1400" b="1" dirty="0"/>
        </a:p>
        <a:p>
          <a:r>
            <a:rPr lang="en-US" sz="1400" dirty="0"/>
            <a:t>Fulfill entire year of Flex Obligation</a:t>
          </a:r>
        </a:p>
        <a:p>
          <a:r>
            <a:rPr lang="en-US" sz="1400" dirty="0"/>
            <a:t>OR</a:t>
          </a:r>
        </a:p>
        <a:p>
          <a:r>
            <a:rPr lang="en-US" sz="1400" dirty="0"/>
            <a:t>Stipend/LHE</a:t>
          </a:r>
        </a:p>
      </dgm:t>
    </dgm:pt>
    <dgm:pt modelId="{A7EA8BDF-C9F0-4220-8101-891116A92D8D}" type="parTrans" cxnId="{BEB68E92-05A5-4824-9CF5-7F638B7A7E62}">
      <dgm:prSet/>
      <dgm:spPr/>
      <dgm:t>
        <a:bodyPr/>
        <a:lstStyle/>
        <a:p>
          <a:endParaRPr lang="en-US"/>
        </a:p>
      </dgm:t>
    </dgm:pt>
    <dgm:pt modelId="{C9980DD0-598A-4274-83E9-6FC34335DA3C}" type="sibTrans" cxnId="{BEB68E92-05A5-4824-9CF5-7F638B7A7E62}">
      <dgm:prSet/>
      <dgm:spPr/>
      <dgm:t>
        <a:bodyPr/>
        <a:lstStyle/>
        <a:p>
          <a:endParaRPr lang="en-US"/>
        </a:p>
      </dgm:t>
    </dgm:pt>
    <dgm:pt modelId="{43281E98-3DD6-45CB-A095-3546A7A9D293}">
      <dgm:prSet custT="1"/>
      <dgm:spPr/>
      <dgm:t>
        <a:bodyPr/>
        <a:lstStyle/>
        <a:p>
          <a:r>
            <a:rPr lang="en-US" sz="1400" b="1" dirty="0"/>
            <a:t>Deliverables:</a:t>
          </a:r>
        </a:p>
        <a:p>
          <a:endParaRPr lang="en-US" sz="1400" b="1" dirty="0"/>
        </a:p>
        <a:p>
          <a:r>
            <a:rPr lang="en-US" sz="1400" dirty="0"/>
            <a:t>COR Analysis, T3 Syllabus, Lesson Plan, Grading &amp; Assessment, PowerPoint</a:t>
          </a:r>
        </a:p>
      </dgm:t>
    </dgm:pt>
    <dgm:pt modelId="{8B8C1BBF-14C7-46A2-AF67-F74ADAC7F7A4}" type="parTrans" cxnId="{7C289F59-B824-441B-8E31-52CCAA0DC735}">
      <dgm:prSet/>
      <dgm:spPr/>
      <dgm:t>
        <a:bodyPr/>
        <a:lstStyle/>
        <a:p>
          <a:endParaRPr lang="en-US"/>
        </a:p>
      </dgm:t>
    </dgm:pt>
    <dgm:pt modelId="{2B0F1B62-486D-465E-8268-93B89C27FC31}" type="sibTrans" cxnId="{7C289F59-B824-441B-8E31-52CCAA0DC735}">
      <dgm:prSet/>
      <dgm:spPr/>
      <dgm:t>
        <a:bodyPr/>
        <a:lstStyle/>
        <a:p>
          <a:endParaRPr lang="en-US"/>
        </a:p>
      </dgm:t>
    </dgm:pt>
    <dgm:pt modelId="{9486B28D-CAD9-41E3-8D34-CFB483D7E352}">
      <dgm:prSet custT="1"/>
      <dgm:spPr/>
      <dgm:t>
        <a:bodyPr/>
        <a:lstStyle/>
        <a:p>
          <a:r>
            <a:rPr lang="en-US" sz="1400" b="1"/>
            <a:t>Evidence Assessment &amp; Data:</a:t>
          </a:r>
        </a:p>
        <a:p>
          <a:r>
            <a:rPr lang="en-US" sz="1400" b="0"/>
            <a:t>(Pre-Post)</a:t>
          </a:r>
        </a:p>
        <a:p>
          <a:r>
            <a:rPr lang="en-US" sz="1400" b="0"/>
            <a:t>Success, Retention,  Performative Evaluation disaggregated </a:t>
          </a:r>
        </a:p>
        <a:p>
          <a:endParaRPr lang="en-US" sz="1000"/>
        </a:p>
      </dgm:t>
    </dgm:pt>
    <dgm:pt modelId="{F5FC5D76-D015-42A3-9D48-2ABB4D4B4153}" type="parTrans" cxnId="{C92E8889-9FBA-434F-ABD4-15D13033871B}">
      <dgm:prSet/>
      <dgm:spPr/>
      <dgm:t>
        <a:bodyPr/>
        <a:lstStyle/>
        <a:p>
          <a:endParaRPr lang="en-US"/>
        </a:p>
      </dgm:t>
    </dgm:pt>
    <dgm:pt modelId="{23236DCB-D3B7-43EA-A18F-34C1DCE4B485}" type="sibTrans" cxnId="{C92E8889-9FBA-434F-ABD4-15D13033871B}">
      <dgm:prSet/>
      <dgm:spPr/>
      <dgm:t>
        <a:bodyPr/>
        <a:lstStyle/>
        <a:p>
          <a:endParaRPr lang="en-US"/>
        </a:p>
      </dgm:t>
    </dgm:pt>
    <dgm:pt modelId="{CDBDA225-5EEE-4A3B-920A-B7C8CF46D94E}">
      <dgm:prSet custT="1"/>
      <dgm:spPr/>
      <dgm:t>
        <a:bodyPr/>
        <a:lstStyle/>
        <a:p>
          <a:r>
            <a:rPr lang="en-US" sz="1400" dirty="0"/>
            <a:t>  </a:t>
          </a:r>
        </a:p>
        <a:p>
          <a:r>
            <a:rPr lang="en-US" sz="1400" b="1" dirty="0"/>
            <a:t>Canvas Course/Hybrid:</a:t>
          </a:r>
        </a:p>
        <a:p>
          <a:r>
            <a:rPr lang="en-US" sz="1400" b="1" dirty="0"/>
            <a:t> </a:t>
          </a:r>
        </a:p>
        <a:p>
          <a:r>
            <a:rPr lang="en-US" sz="1400" baseline="0" dirty="0"/>
            <a:t> 8 Modules</a:t>
          </a:r>
          <a:endParaRPr lang="en-US" sz="1400" dirty="0"/>
        </a:p>
      </dgm:t>
    </dgm:pt>
    <dgm:pt modelId="{A49D33CA-CAAA-4562-A971-69325B9193FC}" type="parTrans" cxnId="{60D453B5-05BB-48B7-8CB2-D7A98EBB47DB}">
      <dgm:prSet/>
      <dgm:spPr/>
      <dgm:t>
        <a:bodyPr/>
        <a:lstStyle/>
        <a:p>
          <a:endParaRPr lang="en-US"/>
        </a:p>
      </dgm:t>
    </dgm:pt>
    <dgm:pt modelId="{809C19D8-2EFB-4393-8C3B-014EAC174EB9}" type="sibTrans" cxnId="{60D453B5-05BB-48B7-8CB2-D7A98EBB47DB}">
      <dgm:prSet/>
      <dgm:spPr/>
      <dgm:t>
        <a:bodyPr/>
        <a:lstStyle/>
        <a:p>
          <a:endParaRPr lang="en-US"/>
        </a:p>
      </dgm:t>
    </dgm:pt>
    <dgm:pt modelId="{DF416D13-0B09-4AAC-A56E-D69FB06372EE}">
      <dgm:prSet custT="1"/>
      <dgm:spPr/>
      <dgm:t>
        <a:bodyPr/>
        <a:lstStyle/>
        <a:p>
          <a:r>
            <a:rPr lang="en-US" sz="1400" b="1"/>
            <a:t>Think-Process-Partner:</a:t>
          </a:r>
        </a:p>
        <a:p>
          <a:endParaRPr lang="en-US" sz="1400"/>
        </a:p>
        <a:p>
          <a:r>
            <a:rPr lang="en-US" sz="1400"/>
            <a:t>Supportive Equity Ally to share  &amp; bounce ideas</a:t>
          </a:r>
        </a:p>
      </dgm:t>
    </dgm:pt>
    <dgm:pt modelId="{FAD5F404-063E-4DA5-A179-24A87314D261}" type="parTrans" cxnId="{56614824-8D62-4878-BCC4-EF7E10455EA7}">
      <dgm:prSet/>
      <dgm:spPr/>
      <dgm:t>
        <a:bodyPr/>
        <a:lstStyle/>
        <a:p>
          <a:endParaRPr lang="en-US"/>
        </a:p>
      </dgm:t>
    </dgm:pt>
    <dgm:pt modelId="{6EE6A964-B44F-4A0D-B571-960C13BEDF05}" type="sibTrans" cxnId="{56614824-8D62-4878-BCC4-EF7E10455EA7}">
      <dgm:prSet/>
      <dgm:spPr/>
      <dgm:t>
        <a:bodyPr/>
        <a:lstStyle/>
        <a:p>
          <a:endParaRPr lang="en-US"/>
        </a:p>
      </dgm:t>
    </dgm:pt>
    <dgm:pt modelId="{ED80FA95-03C7-4F2D-8FCA-844F56899338}" type="pres">
      <dgm:prSet presAssocID="{69CAFFAB-8DA4-4AA1-9AE6-A12A30DF5571}" presName="Name0" presStyleCnt="0">
        <dgm:presLayoutVars>
          <dgm:dir/>
          <dgm:animLvl val="lvl"/>
          <dgm:resizeHandles val="exact"/>
        </dgm:presLayoutVars>
      </dgm:prSet>
      <dgm:spPr/>
    </dgm:pt>
    <dgm:pt modelId="{08784B43-7642-4806-B304-237CE9FB23FD}" type="pres">
      <dgm:prSet presAssocID="{1305F38D-744A-41E0-8DCD-1BF933DB724E}" presName="boxAndChildren" presStyleCnt="0"/>
      <dgm:spPr/>
    </dgm:pt>
    <dgm:pt modelId="{51C2FF29-97EF-4FCF-8B4F-4A33FD38A25A}" type="pres">
      <dgm:prSet presAssocID="{1305F38D-744A-41E0-8DCD-1BF933DB724E}" presName="parentTextBox" presStyleLbl="node1" presStyleIdx="0" presStyleCnt="1"/>
      <dgm:spPr/>
    </dgm:pt>
    <dgm:pt modelId="{7DCB57A5-2142-4926-8FB0-7859BEEE1D62}" type="pres">
      <dgm:prSet presAssocID="{1305F38D-744A-41E0-8DCD-1BF933DB724E}" presName="entireBox" presStyleLbl="node1" presStyleIdx="0" presStyleCnt="1"/>
      <dgm:spPr/>
    </dgm:pt>
    <dgm:pt modelId="{0275FB1F-DF00-4104-8EB6-45A028A786FC}" type="pres">
      <dgm:prSet presAssocID="{1305F38D-744A-41E0-8DCD-1BF933DB724E}" presName="descendantBox" presStyleCnt="0"/>
      <dgm:spPr/>
    </dgm:pt>
    <dgm:pt modelId="{588D4535-104C-48C2-9B44-1AE576990D9F}" type="pres">
      <dgm:prSet presAssocID="{67966CAF-09BA-4E80-8BDA-7E0DAD62FF64}" presName="childTextBox" presStyleLbl="fgAccFollowNode1" presStyleIdx="0" presStyleCnt="8" custLinFactNeighborY="-14900">
        <dgm:presLayoutVars>
          <dgm:bulletEnabled val="1"/>
        </dgm:presLayoutVars>
      </dgm:prSet>
      <dgm:spPr/>
    </dgm:pt>
    <dgm:pt modelId="{FD6B487C-7D55-4476-944E-16786F889075}" type="pres">
      <dgm:prSet presAssocID="{5EE5A2E3-6EAA-4F8C-BB66-41321BD55B34}" presName="childTextBox" presStyleLbl="fgAccFollowNode1" presStyleIdx="1" presStyleCnt="8" custLinFactNeighborY="-14900">
        <dgm:presLayoutVars>
          <dgm:bulletEnabled val="1"/>
        </dgm:presLayoutVars>
      </dgm:prSet>
      <dgm:spPr/>
    </dgm:pt>
    <dgm:pt modelId="{DA44B7CC-9449-4FD6-BB1B-BD8C3AA61E6F}" type="pres">
      <dgm:prSet presAssocID="{FBBC3BBF-88E3-48AE-B1BB-42ADAB252F9D}" presName="childTextBox" presStyleLbl="fgAccFollowNode1" presStyleIdx="2" presStyleCnt="8" custLinFactNeighborY="-14900">
        <dgm:presLayoutVars>
          <dgm:bulletEnabled val="1"/>
        </dgm:presLayoutVars>
      </dgm:prSet>
      <dgm:spPr/>
    </dgm:pt>
    <dgm:pt modelId="{8D48E61E-FA20-42C4-BF90-297859A22F68}" type="pres">
      <dgm:prSet presAssocID="{CDBDA225-5EEE-4A3B-920A-B7C8CF46D94E}" presName="childTextBox" presStyleLbl="fgAccFollowNode1" presStyleIdx="3" presStyleCnt="8" custLinFactNeighborY="-14900">
        <dgm:presLayoutVars>
          <dgm:bulletEnabled val="1"/>
        </dgm:presLayoutVars>
      </dgm:prSet>
      <dgm:spPr/>
    </dgm:pt>
    <dgm:pt modelId="{50F9930C-55D1-4A80-AF52-0C55BB404564}" type="pres">
      <dgm:prSet presAssocID="{DF416D13-0B09-4AAC-A56E-D69FB06372EE}" presName="childTextBox" presStyleLbl="fgAccFollowNode1" presStyleIdx="4" presStyleCnt="8" custLinFactNeighborY="-14900">
        <dgm:presLayoutVars>
          <dgm:bulletEnabled val="1"/>
        </dgm:presLayoutVars>
      </dgm:prSet>
      <dgm:spPr/>
    </dgm:pt>
    <dgm:pt modelId="{9F3DDE08-F95C-44CC-AD91-19EA8B4B3535}" type="pres">
      <dgm:prSet presAssocID="{291FBACE-2BC5-4EEC-AAD9-10BA4E1A4C42}" presName="childTextBox" presStyleLbl="fgAccFollowNode1" presStyleIdx="5" presStyleCnt="8" custLinFactNeighborY="-14900">
        <dgm:presLayoutVars>
          <dgm:bulletEnabled val="1"/>
        </dgm:presLayoutVars>
      </dgm:prSet>
      <dgm:spPr/>
    </dgm:pt>
    <dgm:pt modelId="{30CB0508-3C43-4E73-BD23-A126E3A978DE}" type="pres">
      <dgm:prSet presAssocID="{9486B28D-CAD9-41E3-8D34-CFB483D7E352}" presName="childTextBox" presStyleLbl="fgAccFollowNode1" presStyleIdx="6" presStyleCnt="8" custLinFactNeighborY="-14900">
        <dgm:presLayoutVars>
          <dgm:bulletEnabled val="1"/>
        </dgm:presLayoutVars>
      </dgm:prSet>
      <dgm:spPr/>
    </dgm:pt>
    <dgm:pt modelId="{D37CE52C-A4A3-40AA-BB18-FA1645C01D16}" type="pres">
      <dgm:prSet presAssocID="{43281E98-3DD6-45CB-A095-3546A7A9D293}" presName="childTextBox" presStyleLbl="fgAccFollowNode1" presStyleIdx="7" presStyleCnt="8" custLinFactNeighborY="-14900">
        <dgm:presLayoutVars>
          <dgm:bulletEnabled val="1"/>
        </dgm:presLayoutVars>
      </dgm:prSet>
      <dgm:spPr/>
    </dgm:pt>
  </dgm:ptLst>
  <dgm:cxnLst>
    <dgm:cxn modelId="{30619615-BC34-486F-A40F-1331F6D4D3FF}" type="presOf" srcId="{67966CAF-09BA-4E80-8BDA-7E0DAD62FF64}" destId="{588D4535-104C-48C2-9B44-1AE576990D9F}" srcOrd="0" destOrd="0" presId="urn:microsoft.com/office/officeart/2005/8/layout/process4"/>
    <dgm:cxn modelId="{9D46C41E-DBE9-4083-86C8-18CEB053C385}" type="presOf" srcId="{FBBC3BBF-88E3-48AE-B1BB-42ADAB252F9D}" destId="{DA44B7CC-9449-4FD6-BB1B-BD8C3AA61E6F}" srcOrd="0" destOrd="0" presId="urn:microsoft.com/office/officeart/2005/8/layout/process4"/>
    <dgm:cxn modelId="{56614824-8D62-4878-BCC4-EF7E10455EA7}" srcId="{1305F38D-744A-41E0-8DCD-1BF933DB724E}" destId="{DF416D13-0B09-4AAC-A56E-D69FB06372EE}" srcOrd="4" destOrd="0" parTransId="{FAD5F404-063E-4DA5-A179-24A87314D261}" sibTransId="{6EE6A964-B44F-4A0D-B571-960C13BEDF05}"/>
    <dgm:cxn modelId="{D89ED264-36C4-4075-A876-EAFACCC762DF}" type="presOf" srcId="{291FBACE-2BC5-4EEC-AAD9-10BA4E1A4C42}" destId="{9F3DDE08-F95C-44CC-AD91-19EA8B4B3535}" srcOrd="0" destOrd="0" presId="urn:microsoft.com/office/officeart/2005/8/layout/process4"/>
    <dgm:cxn modelId="{CB434A73-960D-4E37-B4CA-8F400C3E1FA7}" type="presOf" srcId="{CDBDA225-5EEE-4A3B-920A-B7C8CF46D94E}" destId="{8D48E61E-FA20-42C4-BF90-297859A22F68}" srcOrd="0" destOrd="0" presId="urn:microsoft.com/office/officeart/2005/8/layout/process4"/>
    <dgm:cxn modelId="{7C289F59-B824-441B-8E31-52CCAA0DC735}" srcId="{1305F38D-744A-41E0-8DCD-1BF933DB724E}" destId="{43281E98-3DD6-45CB-A095-3546A7A9D293}" srcOrd="7" destOrd="0" parTransId="{8B8C1BBF-14C7-46A2-AF67-F74ADAC7F7A4}" sibTransId="{2B0F1B62-486D-465E-8268-93B89C27FC31}"/>
    <dgm:cxn modelId="{3E01027A-F401-4A17-B9D1-65F78A373356}" type="presOf" srcId="{1305F38D-744A-41E0-8DCD-1BF933DB724E}" destId="{7DCB57A5-2142-4926-8FB0-7859BEEE1D62}" srcOrd="1" destOrd="0" presId="urn:microsoft.com/office/officeart/2005/8/layout/process4"/>
    <dgm:cxn modelId="{37826484-63BD-4B3A-A32A-BDBEFDEB48E7}" type="presOf" srcId="{1305F38D-744A-41E0-8DCD-1BF933DB724E}" destId="{51C2FF29-97EF-4FCF-8B4F-4A33FD38A25A}" srcOrd="0" destOrd="0" presId="urn:microsoft.com/office/officeart/2005/8/layout/process4"/>
    <dgm:cxn modelId="{C92E8889-9FBA-434F-ABD4-15D13033871B}" srcId="{1305F38D-744A-41E0-8DCD-1BF933DB724E}" destId="{9486B28D-CAD9-41E3-8D34-CFB483D7E352}" srcOrd="6" destOrd="0" parTransId="{F5FC5D76-D015-42A3-9D48-2ABB4D4B4153}" sibTransId="{23236DCB-D3B7-43EA-A18F-34C1DCE4B485}"/>
    <dgm:cxn modelId="{BEB68E92-05A5-4824-9CF5-7F638B7A7E62}" srcId="{1305F38D-744A-41E0-8DCD-1BF933DB724E}" destId="{291FBACE-2BC5-4EEC-AAD9-10BA4E1A4C42}" srcOrd="5" destOrd="0" parTransId="{A7EA8BDF-C9F0-4220-8101-891116A92D8D}" sibTransId="{C9980DD0-598A-4274-83E9-6FC34335DA3C}"/>
    <dgm:cxn modelId="{C4891994-1E70-424A-90B4-12CFED674E47}" type="presOf" srcId="{DF416D13-0B09-4AAC-A56E-D69FB06372EE}" destId="{50F9930C-55D1-4A80-AF52-0C55BB404564}" srcOrd="0" destOrd="0" presId="urn:microsoft.com/office/officeart/2005/8/layout/process4"/>
    <dgm:cxn modelId="{A73881B1-E872-43C2-BAA1-35F9E34FAA4E}" srcId="{1305F38D-744A-41E0-8DCD-1BF933DB724E}" destId="{67966CAF-09BA-4E80-8BDA-7E0DAD62FF64}" srcOrd="0" destOrd="0" parTransId="{C1161063-53A9-49E4-A535-93292B6DB613}" sibTransId="{35D9C144-B279-4D25-884D-3CF2C49E86E0}"/>
    <dgm:cxn modelId="{C15931B4-A171-4263-99AE-CD09DA6B7223}" srcId="{1305F38D-744A-41E0-8DCD-1BF933DB724E}" destId="{FBBC3BBF-88E3-48AE-B1BB-42ADAB252F9D}" srcOrd="2" destOrd="0" parTransId="{EE69102B-A9D0-4BFD-9E8E-260BFB91F75F}" sibTransId="{A77C904F-AAE3-4B6E-BA73-1063DF930773}"/>
    <dgm:cxn modelId="{60D453B5-05BB-48B7-8CB2-D7A98EBB47DB}" srcId="{1305F38D-744A-41E0-8DCD-1BF933DB724E}" destId="{CDBDA225-5EEE-4A3B-920A-B7C8CF46D94E}" srcOrd="3" destOrd="0" parTransId="{A49D33CA-CAAA-4562-A971-69325B9193FC}" sibTransId="{809C19D8-2EFB-4393-8C3B-014EAC174EB9}"/>
    <dgm:cxn modelId="{17BF76C5-C2B3-4058-851A-22D771FB3718}" type="presOf" srcId="{43281E98-3DD6-45CB-A095-3546A7A9D293}" destId="{D37CE52C-A4A3-40AA-BB18-FA1645C01D16}" srcOrd="0" destOrd="0" presId="urn:microsoft.com/office/officeart/2005/8/layout/process4"/>
    <dgm:cxn modelId="{9EE173D8-6A52-4921-8193-C585AF6077FE}" type="presOf" srcId="{5EE5A2E3-6EAA-4F8C-BB66-41321BD55B34}" destId="{FD6B487C-7D55-4476-944E-16786F889075}" srcOrd="0" destOrd="0" presId="urn:microsoft.com/office/officeart/2005/8/layout/process4"/>
    <dgm:cxn modelId="{6A50EBDB-8AED-4496-AF62-8037823F2B38}" type="presOf" srcId="{69CAFFAB-8DA4-4AA1-9AE6-A12A30DF5571}" destId="{ED80FA95-03C7-4F2D-8FCA-844F56899338}" srcOrd="0" destOrd="0" presId="urn:microsoft.com/office/officeart/2005/8/layout/process4"/>
    <dgm:cxn modelId="{32C9C1EB-0AE7-4F36-85FA-6F883561D478}" srcId="{1305F38D-744A-41E0-8DCD-1BF933DB724E}" destId="{5EE5A2E3-6EAA-4F8C-BB66-41321BD55B34}" srcOrd="1" destOrd="0" parTransId="{AA0E111A-2698-4966-B7B9-DD6E4B21294A}" sibTransId="{9AF1B858-4031-4C23-9009-6F695416882E}"/>
    <dgm:cxn modelId="{1B95A4F0-D688-449B-B100-2E70323662F8}" srcId="{69CAFFAB-8DA4-4AA1-9AE6-A12A30DF5571}" destId="{1305F38D-744A-41E0-8DCD-1BF933DB724E}" srcOrd="0" destOrd="0" parTransId="{9F193B67-C794-4C2C-BE9F-98BE467976CE}" sibTransId="{FFEDEC3F-ADDC-49DA-B591-D970335DA9EE}"/>
    <dgm:cxn modelId="{6E8496FA-ED9B-4DEB-8974-8D8EBA26BE60}" type="presOf" srcId="{9486B28D-CAD9-41E3-8D34-CFB483D7E352}" destId="{30CB0508-3C43-4E73-BD23-A126E3A978DE}" srcOrd="0" destOrd="0" presId="urn:microsoft.com/office/officeart/2005/8/layout/process4"/>
    <dgm:cxn modelId="{44A7C6DB-14CC-4E9A-A480-0E3CD3DC8655}" type="presParOf" srcId="{ED80FA95-03C7-4F2D-8FCA-844F56899338}" destId="{08784B43-7642-4806-B304-237CE9FB23FD}" srcOrd="0" destOrd="0" presId="urn:microsoft.com/office/officeart/2005/8/layout/process4"/>
    <dgm:cxn modelId="{34AB624C-1083-4204-9151-DD2BD530FE6D}" type="presParOf" srcId="{08784B43-7642-4806-B304-237CE9FB23FD}" destId="{51C2FF29-97EF-4FCF-8B4F-4A33FD38A25A}" srcOrd="0" destOrd="0" presId="urn:microsoft.com/office/officeart/2005/8/layout/process4"/>
    <dgm:cxn modelId="{C46B8025-3F1B-49D2-B2B4-12FF64D5991D}" type="presParOf" srcId="{08784B43-7642-4806-B304-237CE9FB23FD}" destId="{7DCB57A5-2142-4926-8FB0-7859BEEE1D62}" srcOrd="1" destOrd="0" presId="urn:microsoft.com/office/officeart/2005/8/layout/process4"/>
    <dgm:cxn modelId="{E4057B04-9DF4-4CF8-9E9F-A128880A4105}" type="presParOf" srcId="{08784B43-7642-4806-B304-237CE9FB23FD}" destId="{0275FB1F-DF00-4104-8EB6-45A028A786FC}" srcOrd="2" destOrd="0" presId="urn:microsoft.com/office/officeart/2005/8/layout/process4"/>
    <dgm:cxn modelId="{B21E310C-FA88-4556-9C42-F4C74EFAE1D6}" type="presParOf" srcId="{0275FB1F-DF00-4104-8EB6-45A028A786FC}" destId="{588D4535-104C-48C2-9B44-1AE576990D9F}" srcOrd="0" destOrd="0" presId="urn:microsoft.com/office/officeart/2005/8/layout/process4"/>
    <dgm:cxn modelId="{DD37B9D4-6E64-4615-84B8-21184534CEF3}" type="presParOf" srcId="{0275FB1F-DF00-4104-8EB6-45A028A786FC}" destId="{FD6B487C-7D55-4476-944E-16786F889075}" srcOrd="1" destOrd="0" presId="urn:microsoft.com/office/officeart/2005/8/layout/process4"/>
    <dgm:cxn modelId="{A8F27B1C-5BC1-4E16-90F6-7FCE37FE1A17}" type="presParOf" srcId="{0275FB1F-DF00-4104-8EB6-45A028A786FC}" destId="{DA44B7CC-9449-4FD6-BB1B-BD8C3AA61E6F}" srcOrd="2" destOrd="0" presId="urn:microsoft.com/office/officeart/2005/8/layout/process4"/>
    <dgm:cxn modelId="{3E0F1BAD-CC46-4A02-8ED0-D467C99D2DAB}" type="presParOf" srcId="{0275FB1F-DF00-4104-8EB6-45A028A786FC}" destId="{8D48E61E-FA20-42C4-BF90-297859A22F68}" srcOrd="3" destOrd="0" presId="urn:microsoft.com/office/officeart/2005/8/layout/process4"/>
    <dgm:cxn modelId="{55DDDC7C-8346-4BFF-8B8F-BAF739210836}" type="presParOf" srcId="{0275FB1F-DF00-4104-8EB6-45A028A786FC}" destId="{50F9930C-55D1-4A80-AF52-0C55BB404564}" srcOrd="4" destOrd="0" presId="urn:microsoft.com/office/officeart/2005/8/layout/process4"/>
    <dgm:cxn modelId="{8DB49B3D-5CA2-4326-9CE0-B9EF0FBAADFA}" type="presParOf" srcId="{0275FB1F-DF00-4104-8EB6-45A028A786FC}" destId="{9F3DDE08-F95C-44CC-AD91-19EA8B4B3535}" srcOrd="5" destOrd="0" presId="urn:microsoft.com/office/officeart/2005/8/layout/process4"/>
    <dgm:cxn modelId="{56F949C1-4038-4D83-959A-1D237B584EDE}" type="presParOf" srcId="{0275FB1F-DF00-4104-8EB6-45A028A786FC}" destId="{30CB0508-3C43-4E73-BD23-A126E3A978DE}" srcOrd="6" destOrd="0" presId="urn:microsoft.com/office/officeart/2005/8/layout/process4"/>
    <dgm:cxn modelId="{00259DE1-B1F2-4EF4-AC18-63B7FA0D9240}" type="presParOf" srcId="{0275FB1F-DF00-4104-8EB6-45A028A786FC}" destId="{D37CE52C-A4A3-40AA-BB18-FA1645C01D16}" srcOrd="7"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9D1DC-E649-4A5B-BD03-62C986562136}" type="doc">
      <dgm:prSet loTypeId="urn:microsoft.com/office/officeart/2005/8/layout/radial6" loCatId="relationship" qsTypeId="urn:microsoft.com/office/officeart/2005/8/quickstyle/simple4" qsCatId="simple" csTypeId="urn:microsoft.com/office/officeart/2005/8/colors/colorful3" csCatId="colorful" phldr="1"/>
      <dgm:spPr/>
      <dgm:t>
        <a:bodyPr/>
        <a:lstStyle/>
        <a:p>
          <a:endParaRPr lang="en-US"/>
        </a:p>
      </dgm:t>
    </dgm:pt>
    <dgm:pt modelId="{F55F45B4-323E-4CDE-B289-B557E529AF8C}">
      <dgm:prSet phldrT="[Text]" custT="1"/>
      <dgm:spPr>
        <a:solidFill>
          <a:schemeClr val="tx1">
            <a:lumMod val="65000"/>
            <a:lumOff val="35000"/>
          </a:schemeClr>
        </a:solidFill>
      </dgm:spPr>
      <dgm:t>
        <a:bodyPr/>
        <a:lstStyle/>
        <a:p>
          <a:r>
            <a:rPr lang="en-US" sz="1800" b="1" spc="150" baseline="0"/>
            <a:t>Personal</a:t>
          </a:r>
        </a:p>
      </dgm:t>
    </dgm:pt>
    <dgm:pt modelId="{A596518C-4E8E-4B40-96A1-6C3730F6D1BA}" type="parTrans" cxnId="{B4C7AD2C-1186-4950-B05C-D5A5575378C3}">
      <dgm:prSet/>
      <dgm:spPr/>
      <dgm:t>
        <a:bodyPr/>
        <a:lstStyle/>
        <a:p>
          <a:endParaRPr lang="en-US"/>
        </a:p>
      </dgm:t>
    </dgm:pt>
    <dgm:pt modelId="{F14FF4BA-93A0-4A55-8C8F-D8F28E3534CA}" type="sibTrans" cxnId="{B4C7AD2C-1186-4950-B05C-D5A5575378C3}">
      <dgm:prSet/>
      <dgm:spPr/>
      <dgm:t>
        <a:bodyPr/>
        <a:lstStyle/>
        <a:p>
          <a:endParaRPr lang="en-US"/>
        </a:p>
      </dgm:t>
    </dgm:pt>
    <dgm:pt modelId="{44C258AD-3175-4832-AB4E-9DAD55A393AE}">
      <dgm:prSet phldrT="[Text]"/>
      <dgm:spPr>
        <a:gradFill rotWithShape="0">
          <a:gsLst>
            <a:gs pos="0">
              <a:schemeClr val="accent2">
                <a:hueOff val="0"/>
                <a:satOff val="0"/>
                <a:alphaOff val="0"/>
                <a:satMod val="103000"/>
                <a:tint val="94000"/>
                <a:lumMod val="71383"/>
              </a:schemeClr>
            </a:gs>
            <a:gs pos="49000">
              <a:schemeClr val="accent2">
                <a:hueOff val="0"/>
                <a:satOff val="0"/>
                <a:lumOff val="0"/>
                <a:alphaOff val="0"/>
                <a:satMod val="110000"/>
                <a:lumMod val="100000"/>
                <a:shade val="100000"/>
              </a:schemeClr>
            </a:gs>
            <a:gs pos="100000">
              <a:schemeClr val="accent2">
                <a:hueOff val="0"/>
                <a:satOff val="0"/>
                <a:alphaOff val="0"/>
                <a:satMod val="120000"/>
                <a:shade val="78000"/>
                <a:lumMod val="93859"/>
              </a:schemeClr>
            </a:gs>
          </a:gsLst>
        </a:gradFill>
      </dgm:spPr>
      <dgm:t>
        <a:bodyPr/>
        <a:lstStyle/>
        <a:p>
          <a:r>
            <a:rPr lang="en-US" b="1" dirty="0"/>
            <a:t>Equity-Minded Teaching &amp; Learning Institute</a:t>
          </a:r>
        </a:p>
      </dgm:t>
    </dgm:pt>
    <dgm:pt modelId="{683E0D5E-45FF-4C25-B05A-263F02672782}" type="sibTrans" cxnId="{85B76438-7C41-41FF-9A9F-A3DBB19CA984}">
      <dgm:prSet/>
      <dgm:spPr/>
      <dgm:t>
        <a:bodyPr/>
        <a:lstStyle/>
        <a:p>
          <a:endParaRPr lang="en-US"/>
        </a:p>
      </dgm:t>
    </dgm:pt>
    <dgm:pt modelId="{AC3FF4FF-07B9-4C20-B2B0-9D322C4847C1}" type="parTrans" cxnId="{85B76438-7C41-41FF-9A9F-A3DBB19CA984}">
      <dgm:prSet/>
      <dgm:spPr/>
      <dgm:t>
        <a:bodyPr/>
        <a:lstStyle/>
        <a:p>
          <a:endParaRPr lang="en-US"/>
        </a:p>
      </dgm:t>
    </dgm:pt>
    <dgm:pt modelId="{CEB8F579-BBBB-4256-B833-E07AFE076410}">
      <dgm:prSet phldrT="[Text]" custT="1"/>
      <dgm:spPr/>
      <dgm:t>
        <a:bodyPr/>
        <a:lstStyle/>
        <a:p>
          <a:r>
            <a:rPr lang="en-US" sz="1400" b="1" spc="150" baseline="0" dirty="0"/>
            <a:t>Professional</a:t>
          </a:r>
          <a:endParaRPr lang="en-US" sz="1200" b="1" spc="150" baseline="0" dirty="0"/>
        </a:p>
      </dgm:t>
    </dgm:pt>
    <dgm:pt modelId="{FC4ECCF3-05AA-4588-BFAF-C9AF13202A6C}" type="sibTrans" cxnId="{6902DC69-436B-499E-88FB-0190F76B0BDE}">
      <dgm:prSet/>
      <dgm:spPr/>
      <dgm:t>
        <a:bodyPr/>
        <a:lstStyle/>
        <a:p>
          <a:endParaRPr lang="en-US"/>
        </a:p>
      </dgm:t>
    </dgm:pt>
    <dgm:pt modelId="{C445726C-B5B4-4ED9-856B-79C5855A4D33}" type="parTrans" cxnId="{6902DC69-436B-499E-88FB-0190F76B0BDE}">
      <dgm:prSet/>
      <dgm:spPr/>
      <dgm:t>
        <a:bodyPr/>
        <a:lstStyle/>
        <a:p>
          <a:endParaRPr lang="en-US"/>
        </a:p>
      </dgm:t>
    </dgm:pt>
    <dgm:pt modelId="{C15295F6-A1C8-426A-8271-C7C5AF0D90BE}">
      <dgm:prSet phldrT="[Text]" custT="1"/>
      <dgm:spPr/>
      <dgm:t>
        <a:bodyPr/>
        <a:lstStyle/>
        <a:p>
          <a:r>
            <a:rPr lang="en-US" sz="1800" b="1" spc="150" baseline="0" dirty="0"/>
            <a:t>Systemic</a:t>
          </a:r>
          <a:endParaRPr lang="en-US" sz="1200" b="1" spc="150" baseline="0" dirty="0"/>
        </a:p>
      </dgm:t>
    </dgm:pt>
    <dgm:pt modelId="{07C29F50-4CD8-4CD4-80B5-F06EE2D6DAB9}" type="sibTrans" cxnId="{8D3AAF32-31A6-458E-8B10-7A60FEC39FA9}">
      <dgm:prSet/>
      <dgm:spPr/>
      <dgm:t>
        <a:bodyPr/>
        <a:lstStyle/>
        <a:p>
          <a:endParaRPr lang="en-US"/>
        </a:p>
      </dgm:t>
    </dgm:pt>
    <dgm:pt modelId="{844C288E-D2D9-4785-8BDF-D06370F6F04B}" type="parTrans" cxnId="{8D3AAF32-31A6-458E-8B10-7A60FEC39FA9}">
      <dgm:prSet/>
      <dgm:spPr/>
      <dgm:t>
        <a:bodyPr/>
        <a:lstStyle/>
        <a:p>
          <a:endParaRPr lang="en-US"/>
        </a:p>
      </dgm:t>
    </dgm:pt>
    <dgm:pt modelId="{352FE1EC-8567-498C-B762-0649DE88C107}" type="pres">
      <dgm:prSet presAssocID="{E539D1DC-E649-4A5B-BD03-62C986562136}" presName="Name0" presStyleCnt="0">
        <dgm:presLayoutVars>
          <dgm:chMax val="1"/>
          <dgm:dir/>
          <dgm:animLvl val="ctr"/>
          <dgm:resizeHandles val="exact"/>
        </dgm:presLayoutVars>
      </dgm:prSet>
      <dgm:spPr/>
    </dgm:pt>
    <dgm:pt modelId="{6D3CCCB9-8D98-4A21-B89C-DE68B9ECD7A3}" type="pres">
      <dgm:prSet presAssocID="{44C258AD-3175-4832-AB4E-9DAD55A393AE}" presName="centerShape" presStyleLbl="node0" presStyleIdx="0" presStyleCnt="1"/>
      <dgm:spPr/>
    </dgm:pt>
    <dgm:pt modelId="{4B2DF8EB-E1E0-404F-847C-7FF7963C58B5}" type="pres">
      <dgm:prSet presAssocID="{F55F45B4-323E-4CDE-B289-B557E529AF8C}" presName="node" presStyleLbl="node1" presStyleIdx="0" presStyleCnt="3" custScaleX="152373" custScaleY="152373">
        <dgm:presLayoutVars>
          <dgm:bulletEnabled val="1"/>
        </dgm:presLayoutVars>
      </dgm:prSet>
      <dgm:spPr/>
    </dgm:pt>
    <dgm:pt modelId="{8824988B-010A-43D2-A1D6-67C3E3C26120}" type="pres">
      <dgm:prSet presAssocID="{F55F45B4-323E-4CDE-B289-B557E529AF8C}" presName="dummy" presStyleCnt="0"/>
      <dgm:spPr/>
    </dgm:pt>
    <dgm:pt modelId="{DBF03708-21F1-4C62-8436-9828C4DCAE16}" type="pres">
      <dgm:prSet presAssocID="{F14FF4BA-93A0-4A55-8C8F-D8F28E3534CA}" presName="sibTrans" presStyleLbl="sibTrans2D1" presStyleIdx="0" presStyleCnt="3"/>
      <dgm:spPr/>
    </dgm:pt>
    <dgm:pt modelId="{5A1ADD46-BAC8-4BA2-BCAC-B94C6320031C}" type="pres">
      <dgm:prSet presAssocID="{CEB8F579-BBBB-4256-B833-E07AFE076410}" presName="node" presStyleLbl="node1" presStyleIdx="1" presStyleCnt="3" custScaleX="151885" custScaleY="151885">
        <dgm:presLayoutVars>
          <dgm:bulletEnabled val="1"/>
        </dgm:presLayoutVars>
      </dgm:prSet>
      <dgm:spPr/>
    </dgm:pt>
    <dgm:pt modelId="{A902C398-895E-4430-BF0A-E5190E5F917A}" type="pres">
      <dgm:prSet presAssocID="{CEB8F579-BBBB-4256-B833-E07AFE076410}" presName="dummy" presStyleCnt="0"/>
      <dgm:spPr/>
    </dgm:pt>
    <dgm:pt modelId="{F620B343-E1D2-408B-95C0-29E58E412F1C}" type="pres">
      <dgm:prSet presAssocID="{FC4ECCF3-05AA-4588-BFAF-C9AF13202A6C}" presName="sibTrans" presStyleLbl="sibTrans2D1" presStyleIdx="1" presStyleCnt="3"/>
      <dgm:spPr/>
    </dgm:pt>
    <dgm:pt modelId="{F03BB406-8708-4D61-986B-BC5631EC40EE}" type="pres">
      <dgm:prSet presAssocID="{C15295F6-A1C8-426A-8271-C7C5AF0D90BE}" presName="node" presStyleLbl="node1" presStyleIdx="2" presStyleCnt="3" custScaleX="158787" custScaleY="158787">
        <dgm:presLayoutVars>
          <dgm:bulletEnabled val="1"/>
        </dgm:presLayoutVars>
      </dgm:prSet>
      <dgm:spPr/>
    </dgm:pt>
    <dgm:pt modelId="{45063084-F9D6-43C5-BD7D-EDF2415784DF}" type="pres">
      <dgm:prSet presAssocID="{C15295F6-A1C8-426A-8271-C7C5AF0D90BE}" presName="dummy" presStyleCnt="0"/>
      <dgm:spPr/>
    </dgm:pt>
    <dgm:pt modelId="{36554187-41F3-433A-B04C-82B03C5C91BE}" type="pres">
      <dgm:prSet presAssocID="{07C29F50-4CD8-4CD4-80B5-F06EE2D6DAB9}" presName="sibTrans" presStyleLbl="sibTrans2D1" presStyleIdx="2" presStyleCnt="3"/>
      <dgm:spPr/>
    </dgm:pt>
  </dgm:ptLst>
  <dgm:cxnLst>
    <dgm:cxn modelId="{7A8D5D29-6126-4092-BA44-768E88829CE9}" type="presOf" srcId="{C15295F6-A1C8-426A-8271-C7C5AF0D90BE}" destId="{F03BB406-8708-4D61-986B-BC5631EC40EE}" srcOrd="0" destOrd="0" presId="urn:microsoft.com/office/officeart/2005/8/layout/radial6"/>
    <dgm:cxn modelId="{B4C7AD2C-1186-4950-B05C-D5A5575378C3}" srcId="{44C258AD-3175-4832-AB4E-9DAD55A393AE}" destId="{F55F45B4-323E-4CDE-B289-B557E529AF8C}" srcOrd="0" destOrd="0" parTransId="{A596518C-4E8E-4B40-96A1-6C3730F6D1BA}" sibTransId="{F14FF4BA-93A0-4A55-8C8F-D8F28E3534CA}"/>
    <dgm:cxn modelId="{8D3AAF32-31A6-458E-8B10-7A60FEC39FA9}" srcId="{44C258AD-3175-4832-AB4E-9DAD55A393AE}" destId="{C15295F6-A1C8-426A-8271-C7C5AF0D90BE}" srcOrd="2" destOrd="0" parTransId="{844C288E-D2D9-4785-8BDF-D06370F6F04B}" sibTransId="{07C29F50-4CD8-4CD4-80B5-F06EE2D6DAB9}"/>
    <dgm:cxn modelId="{85B76438-7C41-41FF-9A9F-A3DBB19CA984}" srcId="{E539D1DC-E649-4A5B-BD03-62C986562136}" destId="{44C258AD-3175-4832-AB4E-9DAD55A393AE}" srcOrd="0" destOrd="0" parTransId="{AC3FF4FF-07B9-4C20-B2B0-9D322C4847C1}" sibTransId="{683E0D5E-45FF-4C25-B05A-263F02672782}"/>
    <dgm:cxn modelId="{6902DC69-436B-499E-88FB-0190F76B0BDE}" srcId="{44C258AD-3175-4832-AB4E-9DAD55A393AE}" destId="{CEB8F579-BBBB-4256-B833-E07AFE076410}" srcOrd="1" destOrd="0" parTransId="{C445726C-B5B4-4ED9-856B-79C5855A4D33}" sibTransId="{FC4ECCF3-05AA-4588-BFAF-C9AF13202A6C}"/>
    <dgm:cxn modelId="{C0D35258-0177-41D8-B6B9-177AA93806A8}" type="presOf" srcId="{44C258AD-3175-4832-AB4E-9DAD55A393AE}" destId="{6D3CCCB9-8D98-4A21-B89C-DE68B9ECD7A3}" srcOrd="0" destOrd="0" presId="urn:microsoft.com/office/officeart/2005/8/layout/radial6"/>
    <dgm:cxn modelId="{88B3D18A-D605-4E84-BDE1-F80942C7ADE8}" type="presOf" srcId="{CEB8F579-BBBB-4256-B833-E07AFE076410}" destId="{5A1ADD46-BAC8-4BA2-BCAC-B94C6320031C}" srcOrd="0" destOrd="0" presId="urn:microsoft.com/office/officeart/2005/8/layout/radial6"/>
    <dgm:cxn modelId="{0A7DFE93-2D1A-46F9-B9DF-0ED985A90571}" type="presOf" srcId="{F14FF4BA-93A0-4A55-8C8F-D8F28E3534CA}" destId="{DBF03708-21F1-4C62-8436-9828C4DCAE16}" srcOrd="0" destOrd="0" presId="urn:microsoft.com/office/officeart/2005/8/layout/radial6"/>
    <dgm:cxn modelId="{65FAB99A-4E64-48A2-B1AA-12D628313AB4}" type="presOf" srcId="{F55F45B4-323E-4CDE-B289-B557E529AF8C}" destId="{4B2DF8EB-E1E0-404F-847C-7FF7963C58B5}" srcOrd="0" destOrd="0" presId="urn:microsoft.com/office/officeart/2005/8/layout/radial6"/>
    <dgm:cxn modelId="{C2104FB9-7EA0-4C90-966B-177614A67D03}" type="presOf" srcId="{E539D1DC-E649-4A5B-BD03-62C986562136}" destId="{352FE1EC-8567-498C-B762-0649DE88C107}" srcOrd="0" destOrd="0" presId="urn:microsoft.com/office/officeart/2005/8/layout/radial6"/>
    <dgm:cxn modelId="{3DA469EB-6F05-41C1-91A1-771EBAC77883}" type="presOf" srcId="{07C29F50-4CD8-4CD4-80B5-F06EE2D6DAB9}" destId="{36554187-41F3-433A-B04C-82B03C5C91BE}" srcOrd="0" destOrd="0" presId="urn:microsoft.com/office/officeart/2005/8/layout/radial6"/>
    <dgm:cxn modelId="{DC90A2F5-30AB-4A18-9CAD-947349D05C6D}" type="presOf" srcId="{FC4ECCF3-05AA-4588-BFAF-C9AF13202A6C}" destId="{F620B343-E1D2-408B-95C0-29E58E412F1C}" srcOrd="0" destOrd="0" presId="urn:microsoft.com/office/officeart/2005/8/layout/radial6"/>
    <dgm:cxn modelId="{106CB562-870C-4F70-9AAE-4D49841E2017}" type="presParOf" srcId="{352FE1EC-8567-498C-B762-0649DE88C107}" destId="{6D3CCCB9-8D98-4A21-B89C-DE68B9ECD7A3}" srcOrd="0" destOrd="0" presId="urn:microsoft.com/office/officeart/2005/8/layout/radial6"/>
    <dgm:cxn modelId="{CE8D56BD-1314-4744-B5CE-F77D22FE0735}" type="presParOf" srcId="{352FE1EC-8567-498C-B762-0649DE88C107}" destId="{4B2DF8EB-E1E0-404F-847C-7FF7963C58B5}" srcOrd="1" destOrd="0" presId="urn:microsoft.com/office/officeart/2005/8/layout/radial6"/>
    <dgm:cxn modelId="{89C4F7CB-31DF-4061-B37A-879DD6F3C8F3}" type="presParOf" srcId="{352FE1EC-8567-498C-B762-0649DE88C107}" destId="{8824988B-010A-43D2-A1D6-67C3E3C26120}" srcOrd="2" destOrd="0" presId="urn:microsoft.com/office/officeart/2005/8/layout/radial6"/>
    <dgm:cxn modelId="{33FD51F4-8093-42DF-885C-361CAFD7ABCE}" type="presParOf" srcId="{352FE1EC-8567-498C-B762-0649DE88C107}" destId="{DBF03708-21F1-4C62-8436-9828C4DCAE16}" srcOrd="3" destOrd="0" presId="urn:microsoft.com/office/officeart/2005/8/layout/radial6"/>
    <dgm:cxn modelId="{D6A242D7-640C-4B43-B4A1-30F1F70D1AB4}" type="presParOf" srcId="{352FE1EC-8567-498C-B762-0649DE88C107}" destId="{5A1ADD46-BAC8-4BA2-BCAC-B94C6320031C}" srcOrd="4" destOrd="0" presId="urn:microsoft.com/office/officeart/2005/8/layout/radial6"/>
    <dgm:cxn modelId="{179E148C-9C5F-4497-BA28-DAAE8B0D3BAF}" type="presParOf" srcId="{352FE1EC-8567-498C-B762-0649DE88C107}" destId="{A902C398-895E-4430-BF0A-E5190E5F917A}" srcOrd="5" destOrd="0" presId="urn:microsoft.com/office/officeart/2005/8/layout/radial6"/>
    <dgm:cxn modelId="{1BD91B83-0989-45D7-AC02-677193E16432}" type="presParOf" srcId="{352FE1EC-8567-498C-B762-0649DE88C107}" destId="{F620B343-E1D2-408B-95C0-29E58E412F1C}" srcOrd="6" destOrd="0" presId="urn:microsoft.com/office/officeart/2005/8/layout/radial6"/>
    <dgm:cxn modelId="{BC8B6033-309B-43C8-9CBD-74CA75C2E8FA}" type="presParOf" srcId="{352FE1EC-8567-498C-B762-0649DE88C107}" destId="{F03BB406-8708-4D61-986B-BC5631EC40EE}" srcOrd="7" destOrd="0" presId="urn:microsoft.com/office/officeart/2005/8/layout/radial6"/>
    <dgm:cxn modelId="{EC6BC2B9-4984-437B-980A-A80FFB7FF924}" type="presParOf" srcId="{352FE1EC-8567-498C-B762-0649DE88C107}" destId="{45063084-F9D6-43C5-BD7D-EDF2415784DF}" srcOrd="8" destOrd="0" presId="urn:microsoft.com/office/officeart/2005/8/layout/radial6"/>
    <dgm:cxn modelId="{7A373DD4-1738-4E8F-B387-3163ED6F36FF}" type="presParOf" srcId="{352FE1EC-8567-498C-B762-0649DE88C107}" destId="{36554187-41F3-433A-B04C-82B03C5C91B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1EC51-0E7F-46E6-BF61-C10CEDB979CC}">
      <dsp:nvSpPr>
        <dsp:cNvPr id="0" name=""/>
        <dsp:cNvSpPr/>
      </dsp:nvSpPr>
      <dsp:spPr>
        <a:xfrm>
          <a:off x="1022918" y="0"/>
          <a:ext cx="3250704"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Personal Equity</a:t>
          </a:r>
        </a:p>
      </dsp:txBody>
      <dsp:txXfrm>
        <a:off x="1498973" y="476048"/>
        <a:ext cx="2298594" cy="2298562"/>
      </dsp:txXfrm>
    </dsp:sp>
    <dsp:sp modelId="{65828E01-FC71-4A5A-B7A3-965F9FE636C6}">
      <dsp:nvSpPr>
        <dsp:cNvPr id="0" name=""/>
        <dsp:cNvSpPr/>
      </dsp:nvSpPr>
      <dsp:spPr>
        <a:xfrm>
          <a:off x="2438661" y="2168008"/>
          <a:ext cx="3250704"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Institutional Equity</a:t>
          </a:r>
        </a:p>
      </dsp:txBody>
      <dsp:txXfrm>
        <a:off x="2914716" y="2644056"/>
        <a:ext cx="2298594" cy="2298562"/>
      </dsp:txXfrm>
    </dsp:sp>
    <dsp:sp modelId="{F220D816-AF26-499A-80BB-98287199B8E1}">
      <dsp:nvSpPr>
        <dsp:cNvPr id="0" name=""/>
        <dsp:cNvSpPr/>
      </dsp:nvSpPr>
      <dsp:spPr>
        <a:xfrm>
          <a:off x="3832076" y="0"/>
          <a:ext cx="3250704" cy="3250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Professional Equity</a:t>
          </a:r>
        </a:p>
      </dsp:txBody>
      <dsp:txXfrm>
        <a:off x="4308131" y="476048"/>
        <a:ext cx="2298594" cy="2298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AB013-37DC-4FFA-A744-1C9D8953EA7C}">
      <dsp:nvSpPr>
        <dsp:cNvPr id="0" name=""/>
        <dsp:cNvSpPr/>
      </dsp:nvSpPr>
      <dsp:spPr>
        <a:xfrm>
          <a:off x="2548413" y="2288091"/>
          <a:ext cx="1885127" cy="1885127"/>
        </a:xfrm>
        <a:prstGeom prst="ellips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Close Equity Gaps &amp; Dismantle Systemic Racism </a:t>
          </a:r>
        </a:p>
      </dsp:txBody>
      <dsp:txXfrm>
        <a:off x="2824483" y="2564161"/>
        <a:ext cx="1332987" cy="1332987"/>
      </dsp:txXfrm>
    </dsp:sp>
    <dsp:sp modelId="{6B3649FB-7D30-4F75-8BD2-8D8E9B005F8C}">
      <dsp:nvSpPr>
        <dsp:cNvPr id="0" name=""/>
        <dsp:cNvSpPr/>
      </dsp:nvSpPr>
      <dsp:spPr>
        <a:xfrm rot="13588500">
          <a:off x="1656324" y="2052089"/>
          <a:ext cx="1236999" cy="537261"/>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007F94A-EF35-47A7-8412-628CE77209C4}">
      <dsp:nvSpPr>
        <dsp:cNvPr id="0" name=""/>
        <dsp:cNvSpPr/>
      </dsp:nvSpPr>
      <dsp:spPr>
        <a:xfrm>
          <a:off x="1044958" y="881760"/>
          <a:ext cx="1790871" cy="1432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Personal </a:t>
          </a:r>
        </a:p>
        <a:p>
          <a:pPr marL="0" lvl="0" indent="0" algn="ctr" defTabSz="622300">
            <a:lnSpc>
              <a:spcPct val="90000"/>
            </a:lnSpc>
            <a:spcBef>
              <a:spcPct val="0"/>
            </a:spcBef>
            <a:spcAft>
              <a:spcPct val="35000"/>
            </a:spcAft>
            <a:buNone/>
          </a:pPr>
          <a:r>
            <a:rPr lang="en-US" sz="1100" b="1" kern="1200" dirty="0"/>
            <a:t>Critical reflection</a:t>
          </a:r>
        </a:p>
        <a:p>
          <a:pPr marL="0" lvl="0" indent="0" algn="ctr" defTabSz="622300">
            <a:lnSpc>
              <a:spcPct val="90000"/>
            </a:lnSpc>
            <a:spcBef>
              <a:spcPct val="0"/>
            </a:spcBef>
            <a:spcAft>
              <a:spcPct val="35000"/>
            </a:spcAft>
            <a:buNone/>
          </a:pPr>
          <a:r>
            <a:rPr lang="en-US" sz="1100" b="1" kern="1200" dirty="0"/>
            <a:t> Increase self-Awareness</a:t>
          </a:r>
        </a:p>
        <a:p>
          <a:pPr marL="0" lvl="0" indent="0" algn="ctr" defTabSz="622300">
            <a:lnSpc>
              <a:spcPct val="90000"/>
            </a:lnSpc>
            <a:spcBef>
              <a:spcPct val="0"/>
            </a:spcBef>
            <a:spcAft>
              <a:spcPct val="35000"/>
            </a:spcAft>
            <a:buNone/>
          </a:pPr>
          <a:r>
            <a:rPr lang="en-US" sz="1100" b="1" kern="1200" dirty="0"/>
            <a:t>Priming foundational language</a:t>
          </a:r>
        </a:p>
        <a:p>
          <a:pPr marL="0" lvl="0" indent="0" algn="ctr" defTabSz="622300">
            <a:lnSpc>
              <a:spcPct val="90000"/>
            </a:lnSpc>
            <a:spcBef>
              <a:spcPct val="0"/>
            </a:spcBef>
            <a:spcAft>
              <a:spcPct val="35000"/>
            </a:spcAft>
            <a:buNone/>
          </a:pPr>
          <a:r>
            <a:rPr lang="en-US" sz="1100" b="1" kern="1200" dirty="0"/>
            <a:t>Historical Context</a:t>
          </a:r>
        </a:p>
      </dsp:txBody>
      <dsp:txXfrm>
        <a:off x="1086920" y="923722"/>
        <a:ext cx="1706947" cy="1348772"/>
      </dsp:txXfrm>
    </dsp:sp>
    <dsp:sp modelId="{8EDEE991-11A2-43B6-B585-9B1CE8B90144}">
      <dsp:nvSpPr>
        <dsp:cNvPr id="0" name=""/>
        <dsp:cNvSpPr/>
      </dsp:nvSpPr>
      <dsp:spPr>
        <a:xfrm rot="16284602">
          <a:off x="2843317" y="1271724"/>
          <a:ext cx="1486016" cy="537261"/>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C0EBA0-8148-4C35-ABEF-A600BBC7B2FE}">
      <dsp:nvSpPr>
        <dsp:cNvPr id="0" name=""/>
        <dsp:cNvSpPr/>
      </dsp:nvSpPr>
      <dsp:spPr>
        <a:xfrm>
          <a:off x="2657430" y="0"/>
          <a:ext cx="1790871" cy="1432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Professional </a:t>
          </a:r>
        </a:p>
        <a:p>
          <a:pPr marL="0" lvl="0" indent="0" algn="ctr" defTabSz="622300">
            <a:lnSpc>
              <a:spcPct val="90000"/>
            </a:lnSpc>
            <a:spcBef>
              <a:spcPct val="0"/>
            </a:spcBef>
            <a:spcAft>
              <a:spcPct val="35000"/>
            </a:spcAft>
            <a:buNone/>
          </a:pPr>
          <a:r>
            <a:rPr lang="en-US" sz="1100" b="1" kern="1200" dirty="0"/>
            <a:t>Classroom/Practice</a:t>
          </a:r>
        </a:p>
        <a:p>
          <a:pPr marL="0" lvl="0" indent="0" algn="ctr" defTabSz="622300">
            <a:lnSpc>
              <a:spcPct val="90000"/>
            </a:lnSpc>
            <a:spcBef>
              <a:spcPct val="0"/>
            </a:spcBef>
            <a:spcAft>
              <a:spcPct val="35000"/>
            </a:spcAft>
            <a:buNone/>
          </a:pPr>
          <a:r>
            <a:rPr lang="en-US" sz="1100" b="1" kern="1200" dirty="0"/>
            <a:t>Curriculum</a:t>
          </a:r>
        </a:p>
        <a:p>
          <a:pPr marL="0" lvl="0" indent="0" algn="ctr" defTabSz="622300">
            <a:lnSpc>
              <a:spcPct val="90000"/>
            </a:lnSpc>
            <a:spcBef>
              <a:spcPct val="0"/>
            </a:spcBef>
            <a:spcAft>
              <a:spcPct val="35000"/>
            </a:spcAft>
            <a:buNone/>
          </a:pPr>
          <a:r>
            <a:rPr lang="en-US" sz="1100" b="1" kern="1200" dirty="0"/>
            <a:t>Delivery</a:t>
          </a:r>
        </a:p>
        <a:p>
          <a:pPr marL="0" lvl="0" indent="0" algn="ctr" defTabSz="622300">
            <a:lnSpc>
              <a:spcPct val="90000"/>
            </a:lnSpc>
            <a:spcBef>
              <a:spcPct val="0"/>
            </a:spcBef>
            <a:spcAft>
              <a:spcPct val="35000"/>
            </a:spcAft>
            <a:buNone/>
          </a:pPr>
          <a:r>
            <a:rPr lang="en-US" sz="1100" b="1" kern="1200" dirty="0"/>
            <a:t>Environment</a:t>
          </a:r>
        </a:p>
      </dsp:txBody>
      <dsp:txXfrm>
        <a:off x="2699392" y="41962"/>
        <a:ext cx="1706947" cy="1348772"/>
      </dsp:txXfrm>
    </dsp:sp>
    <dsp:sp modelId="{4569C57E-2DA9-492F-AA14-7D62BE69F7D9}">
      <dsp:nvSpPr>
        <dsp:cNvPr id="0" name=""/>
        <dsp:cNvSpPr/>
      </dsp:nvSpPr>
      <dsp:spPr>
        <a:xfrm rot="19240620">
          <a:off x="4243101" y="2290711"/>
          <a:ext cx="1194110" cy="537261"/>
        </a:xfrm>
        <a:prstGeom prst="leftArrow">
          <a:avLst>
            <a:gd name="adj1" fmla="val 60000"/>
            <a:gd name="adj2" fmla="val 50000"/>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5235E9-1192-46E6-BB5B-BC973FE701F4}">
      <dsp:nvSpPr>
        <dsp:cNvPr id="0" name=""/>
        <dsp:cNvSpPr/>
      </dsp:nvSpPr>
      <dsp:spPr>
        <a:xfrm>
          <a:off x="4302205" y="1116273"/>
          <a:ext cx="1790871" cy="1432696"/>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t>Systemic</a:t>
          </a:r>
        </a:p>
        <a:p>
          <a:pPr marL="0" lvl="0" indent="0" algn="ctr" defTabSz="622300">
            <a:lnSpc>
              <a:spcPct val="90000"/>
            </a:lnSpc>
            <a:spcBef>
              <a:spcPct val="0"/>
            </a:spcBef>
            <a:spcAft>
              <a:spcPct val="35000"/>
            </a:spcAft>
            <a:buNone/>
          </a:pPr>
          <a:r>
            <a:rPr lang="en-US" sz="1050" b="1" kern="1200" dirty="0"/>
            <a:t>Campus Culture</a:t>
          </a:r>
        </a:p>
        <a:p>
          <a:pPr marL="0" lvl="0" indent="0" algn="ctr" defTabSz="622300">
            <a:lnSpc>
              <a:spcPct val="90000"/>
            </a:lnSpc>
            <a:spcBef>
              <a:spcPct val="0"/>
            </a:spcBef>
            <a:spcAft>
              <a:spcPct val="35000"/>
            </a:spcAft>
            <a:buNone/>
          </a:pPr>
          <a:r>
            <a:rPr lang="en-US" sz="1050" b="1" kern="1200" dirty="0"/>
            <a:t>Planning</a:t>
          </a:r>
        </a:p>
        <a:p>
          <a:pPr marL="0" lvl="0" indent="0" algn="ctr" defTabSz="622300">
            <a:lnSpc>
              <a:spcPct val="90000"/>
            </a:lnSpc>
            <a:spcBef>
              <a:spcPct val="0"/>
            </a:spcBef>
            <a:spcAft>
              <a:spcPct val="35000"/>
            </a:spcAft>
            <a:buNone/>
          </a:pPr>
          <a:r>
            <a:rPr lang="en-US" sz="1050" b="1" kern="1200" dirty="0"/>
            <a:t>Process</a:t>
          </a:r>
        </a:p>
        <a:p>
          <a:pPr marL="0" lvl="0" indent="0" algn="ctr" defTabSz="622300">
            <a:lnSpc>
              <a:spcPct val="90000"/>
            </a:lnSpc>
            <a:spcBef>
              <a:spcPct val="0"/>
            </a:spcBef>
            <a:spcAft>
              <a:spcPct val="35000"/>
            </a:spcAft>
            <a:buNone/>
          </a:pPr>
          <a:r>
            <a:rPr lang="en-US" sz="1050" b="1" kern="1200" dirty="0"/>
            <a:t>Policies</a:t>
          </a:r>
        </a:p>
      </dsp:txBody>
      <dsp:txXfrm>
        <a:off x="4344167" y="1158235"/>
        <a:ext cx="1706947" cy="1348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B57A5-2142-4926-8FB0-7859BEEE1D62}">
      <dsp:nvSpPr>
        <dsp:cNvPr id="0" name=""/>
        <dsp:cNvSpPr/>
      </dsp:nvSpPr>
      <dsp:spPr>
        <a:xfrm>
          <a:off x="0" y="0"/>
          <a:ext cx="12192000" cy="5381625"/>
        </a:xfrm>
        <a:prstGeom prst="rect">
          <a:avLst/>
        </a:prstGeom>
        <a:solidFill>
          <a:schemeClr val="accent1"/>
        </a:solidFill>
        <a:ln w="19050" cap="flat" cmpd="sng" algn="ctr">
          <a:solidFill>
            <a:schemeClr val="lt1"/>
          </a:solidFill>
          <a:prstDash val="solid"/>
          <a:miter lim="800000"/>
        </a:ln>
        <a:effectLst/>
        <a:scene3d>
          <a:camera prst="orthographicFront">
            <a:rot lat="0" lon="0" rev="0"/>
          </a:camera>
          <a:lightRig rig="contrasting" dir="t">
            <a:rot lat="0" lon="0" rev="1200000"/>
          </a:lightRig>
        </a:scene3d>
        <a:sp3d/>
      </dsp:spPr>
      <dsp:style>
        <a:lnRef idx="3">
          <a:schemeClr val="lt1"/>
        </a:lnRef>
        <a:fillRef idx="1">
          <a:schemeClr val="accent1"/>
        </a:fillRef>
        <a:effectRef idx="1">
          <a:schemeClr val="accent1"/>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a:t>Transformative Curriculum Redesign</a:t>
          </a:r>
          <a:endParaRPr lang="en-US" sz="6500" kern="1200" dirty="0"/>
        </a:p>
      </dsp:txBody>
      <dsp:txXfrm>
        <a:off x="0" y="0"/>
        <a:ext cx="12192000" cy="2906077"/>
      </dsp:txXfrm>
    </dsp:sp>
    <dsp:sp modelId="{588D4535-104C-48C2-9B44-1AE576990D9F}">
      <dsp:nvSpPr>
        <dsp:cNvPr id="0" name=""/>
        <dsp:cNvSpPr/>
      </dsp:nvSpPr>
      <dsp:spPr>
        <a:xfrm>
          <a:off x="0" y="2429588"/>
          <a:ext cx="1523999" cy="2475547"/>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 </a:t>
          </a:r>
          <a:r>
            <a:rPr lang="en-US" sz="1400" b="1" kern="1200" dirty="0"/>
            <a:t>Priority Faculty  Groups:</a:t>
          </a:r>
        </a:p>
        <a:p>
          <a:pPr marL="0" lvl="0" indent="0" algn="ctr" defTabSz="400050">
            <a:lnSpc>
              <a:spcPct val="90000"/>
            </a:lnSpc>
            <a:spcBef>
              <a:spcPct val="0"/>
            </a:spcBef>
            <a:spcAft>
              <a:spcPct val="35000"/>
            </a:spcAft>
            <a:buNone/>
          </a:pPr>
          <a:r>
            <a:rPr lang="en-US" sz="1400" b="1" kern="1200" dirty="0"/>
            <a:t> </a:t>
          </a:r>
        </a:p>
        <a:p>
          <a:pPr marL="0" lvl="0" indent="0" algn="ctr" defTabSz="400050">
            <a:lnSpc>
              <a:spcPct val="90000"/>
            </a:lnSpc>
            <a:spcBef>
              <a:spcPct val="0"/>
            </a:spcBef>
            <a:spcAft>
              <a:spcPct val="35000"/>
            </a:spcAft>
            <a:buNone/>
          </a:pPr>
          <a:r>
            <a:rPr lang="en-US" sz="1400" kern="1200" dirty="0"/>
            <a:t>New faculty and faculty teaching courses in which there is Total enrollment (1,000+)</a:t>
          </a:r>
        </a:p>
      </dsp:txBody>
      <dsp:txXfrm>
        <a:off x="0" y="2429588"/>
        <a:ext cx="1523999" cy="2475547"/>
      </dsp:txXfrm>
    </dsp:sp>
    <dsp:sp modelId="{FD6B487C-7D55-4476-944E-16786F889075}">
      <dsp:nvSpPr>
        <dsp:cNvPr id="0" name=""/>
        <dsp:cNvSpPr/>
      </dsp:nvSpPr>
      <dsp:spPr>
        <a:xfrm>
          <a:off x="1524000" y="2429588"/>
          <a:ext cx="1523999" cy="2475547"/>
        </a:xfrm>
        <a:prstGeom prst="rect">
          <a:avLst/>
        </a:prstGeom>
        <a:solidFill>
          <a:schemeClr val="accent3">
            <a:tint val="40000"/>
            <a:alpha val="90000"/>
            <a:hueOff val="289877"/>
            <a:satOff val="14286"/>
            <a:lumOff val="25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Cohort Model:</a:t>
          </a:r>
        </a:p>
        <a:p>
          <a:pPr marL="0" lvl="0" indent="0" algn="ctr" defTabSz="622300">
            <a:lnSpc>
              <a:spcPct val="90000"/>
            </a:lnSpc>
            <a:spcBef>
              <a:spcPct val="0"/>
            </a:spcBef>
            <a:spcAft>
              <a:spcPct val="35000"/>
            </a:spcAft>
            <a:buNone/>
          </a:pPr>
          <a:endParaRPr lang="en-US" sz="1400" b="1" kern="1200"/>
        </a:p>
        <a:p>
          <a:pPr marL="0" lvl="0" indent="0" algn="ctr" defTabSz="622300">
            <a:lnSpc>
              <a:spcPct val="90000"/>
            </a:lnSpc>
            <a:spcBef>
              <a:spcPct val="0"/>
            </a:spcBef>
            <a:spcAft>
              <a:spcPct val="35000"/>
            </a:spcAft>
            <a:buNone/>
          </a:pPr>
          <a:endParaRPr lang="en-US" sz="1400" b="1" kern="1200"/>
        </a:p>
        <a:p>
          <a:pPr marL="0" lvl="0" indent="0" algn="ctr" defTabSz="622300">
            <a:lnSpc>
              <a:spcPct val="90000"/>
            </a:lnSpc>
            <a:spcBef>
              <a:spcPct val="0"/>
            </a:spcBef>
            <a:spcAft>
              <a:spcPct val="35000"/>
            </a:spcAft>
            <a:buNone/>
          </a:pPr>
          <a:r>
            <a:rPr lang="en-US" sz="1400" kern="1200"/>
            <a:t>Interdisciplinary 10 Faculty first year pilot</a:t>
          </a:r>
          <a:endParaRPr lang="en-US" sz="1400" kern="1200" baseline="0"/>
        </a:p>
      </dsp:txBody>
      <dsp:txXfrm>
        <a:off x="1524000" y="2429588"/>
        <a:ext cx="1523999" cy="2475547"/>
      </dsp:txXfrm>
    </dsp:sp>
    <dsp:sp modelId="{DA44B7CC-9449-4FD6-BB1B-BD8C3AA61E6F}">
      <dsp:nvSpPr>
        <dsp:cNvPr id="0" name=""/>
        <dsp:cNvSpPr/>
      </dsp:nvSpPr>
      <dsp:spPr>
        <a:xfrm>
          <a:off x="3048000" y="2429588"/>
          <a:ext cx="1523999" cy="2475547"/>
        </a:xfrm>
        <a:prstGeom prst="rect">
          <a:avLst/>
        </a:prstGeom>
        <a:solidFill>
          <a:schemeClr val="accent3">
            <a:tint val="40000"/>
            <a:alpha val="90000"/>
            <a:hueOff val="579755"/>
            <a:satOff val="28571"/>
            <a:lumOff val="50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Commitment:</a:t>
          </a:r>
        </a:p>
        <a:p>
          <a:pPr marL="0" lvl="0" indent="0" algn="ctr" defTabSz="622300">
            <a:lnSpc>
              <a:spcPct val="90000"/>
            </a:lnSpc>
            <a:spcBef>
              <a:spcPct val="0"/>
            </a:spcBef>
            <a:spcAft>
              <a:spcPct val="35000"/>
            </a:spcAft>
            <a:buNone/>
          </a:pPr>
          <a:endParaRPr lang="en-US" sz="1400" b="1" kern="1200"/>
        </a:p>
        <a:p>
          <a:pPr marL="0" lvl="0" indent="0" algn="ctr" defTabSz="622300">
            <a:lnSpc>
              <a:spcPct val="90000"/>
            </a:lnSpc>
            <a:spcBef>
              <a:spcPct val="0"/>
            </a:spcBef>
            <a:spcAft>
              <a:spcPct val="35000"/>
            </a:spcAft>
            <a:buNone/>
          </a:pPr>
          <a:r>
            <a:rPr lang="en-US" sz="1400" kern="1200"/>
            <a:t> </a:t>
          </a:r>
        </a:p>
        <a:p>
          <a:pPr marL="0" lvl="0" indent="0" algn="ctr" defTabSz="622300">
            <a:lnSpc>
              <a:spcPct val="90000"/>
            </a:lnSpc>
            <a:spcBef>
              <a:spcPct val="0"/>
            </a:spcBef>
            <a:spcAft>
              <a:spcPct val="35000"/>
            </a:spcAft>
            <a:buNone/>
          </a:pPr>
          <a:r>
            <a:rPr lang="en-US" sz="1400" kern="1200"/>
            <a:t>(Fall &amp; Spring) </a:t>
          </a:r>
        </a:p>
        <a:p>
          <a:pPr marL="0" lvl="0" indent="0" algn="ctr" defTabSz="622300">
            <a:lnSpc>
              <a:spcPct val="90000"/>
            </a:lnSpc>
            <a:spcBef>
              <a:spcPct val="0"/>
            </a:spcBef>
            <a:spcAft>
              <a:spcPct val="35000"/>
            </a:spcAft>
            <a:buNone/>
          </a:pPr>
          <a:r>
            <a:rPr lang="en-US" sz="1400" kern="1200"/>
            <a:t>Monthly 2 hour praxis meeting</a:t>
          </a:r>
        </a:p>
      </dsp:txBody>
      <dsp:txXfrm>
        <a:off x="3048000" y="2429588"/>
        <a:ext cx="1523999" cy="2475547"/>
      </dsp:txXfrm>
    </dsp:sp>
    <dsp:sp modelId="{8D48E61E-FA20-42C4-BF90-297859A22F68}">
      <dsp:nvSpPr>
        <dsp:cNvPr id="0" name=""/>
        <dsp:cNvSpPr/>
      </dsp:nvSpPr>
      <dsp:spPr>
        <a:xfrm>
          <a:off x="4572000" y="2429588"/>
          <a:ext cx="1523999" cy="2475547"/>
        </a:xfrm>
        <a:prstGeom prst="rect">
          <a:avLst/>
        </a:prstGeom>
        <a:solidFill>
          <a:schemeClr val="accent3">
            <a:tint val="40000"/>
            <a:alpha val="90000"/>
            <a:hueOff val="869632"/>
            <a:satOff val="42857"/>
            <a:lumOff val="76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  </a:t>
          </a:r>
        </a:p>
        <a:p>
          <a:pPr marL="0" lvl="0" indent="0" algn="ctr" defTabSz="622300">
            <a:lnSpc>
              <a:spcPct val="90000"/>
            </a:lnSpc>
            <a:spcBef>
              <a:spcPct val="0"/>
            </a:spcBef>
            <a:spcAft>
              <a:spcPct val="35000"/>
            </a:spcAft>
            <a:buNone/>
          </a:pPr>
          <a:r>
            <a:rPr lang="en-US" sz="1400" b="1" kern="1200" dirty="0"/>
            <a:t>Canvas Course/Hybrid:</a:t>
          </a:r>
        </a:p>
        <a:p>
          <a:pPr marL="0" lvl="0" indent="0" algn="ctr" defTabSz="622300">
            <a:lnSpc>
              <a:spcPct val="90000"/>
            </a:lnSpc>
            <a:spcBef>
              <a:spcPct val="0"/>
            </a:spcBef>
            <a:spcAft>
              <a:spcPct val="35000"/>
            </a:spcAft>
            <a:buNone/>
          </a:pPr>
          <a:r>
            <a:rPr lang="en-US" sz="1400" b="1" kern="1200" dirty="0"/>
            <a:t> </a:t>
          </a:r>
        </a:p>
        <a:p>
          <a:pPr marL="0" lvl="0" indent="0" algn="ctr" defTabSz="622300">
            <a:lnSpc>
              <a:spcPct val="90000"/>
            </a:lnSpc>
            <a:spcBef>
              <a:spcPct val="0"/>
            </a:spcBef>
            <a:spcAft>
              <a:spcPct val="35000"/>
            </a:spcAft>
            <a:buNone/>
          </a:pPr>
          <a:r>
            <a:rPr lang="en-US" sz="1400" kern="1200" baseline="0" dirty="0"/>
            <a:t> 8 Modules</a:t>
          </a:r>
          <a:endParaRPr lang="en-US" sz="1400" kern="1200" dirty="0"/>
        </a:p>
      </dsp:txBody>
      <dsp:txXfrm>
        <a:off x="4572000" y="2429588"/>
        <a:ext cx="1523999" cy="2475547"/>
      </dsp:txXfrm>
    </dsp:sp>
    <dsp:sp modelId="{50F9930C-55D1-4A80-AF52-0C55BB404564}">
      <dsp:nvSpPr>
        <dsp:cNvPr id="0" name=""/>
        <dsp:cNvSpPr/>
      </dsp:nvSpPr>
      <dsp:spPr>
        <a:xfrm>
          <a:off x="6096000" y="2429588"/>
          <a:ext cx="1523999" cy="2475547"/>
        </a:xfrm>
        <a:prstGeom prst="rect">
          <a:avLst/>
        </a:prstGeom>
        <a:solidFill>
          <a:schemeClr val="accent3">
            <a:tint val="40000"/>
            <a:alpha val="90000"/>
            <a:hueOff val="1159509"/>
            <a:satOff val="57143"/>
            <a:lumOff val="10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Think-Process-Partner:</a:t>
          </a:r>
        </a:p>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Supportive Equity Ally to share  &amp; bounce ideas</a:t>
          </a:r>
        </a:p>
      </dsp:txBody>
      <dsp:txXfrm>
        <a:off x="6096000" y="2429588"/>
        <a:ext cx="1523999" cy="2475547"/>
      </dsp:txXfrm>
    </dsp:sp>
    <dsp:sp modelId="{9F3DDE08-F95C-44CC-AD91-19EA8B4B3535}">
      <dsp:nvSpPr>
        <dsp:cNvPr id="0" name=""/>
        <dsp:cNvSpPr/>
      </dsp:nvSpPr>
      <dsp:spPr>
        <a:xfrm>
          <a:off x="7620000" y="2429588"/>
          <a:ext cx="1523999" cy="2475547"/>
        </a:xfrm>
        <a:prstGeom prst="rect">
          <a:avLst/>
        </a:prstGeom>
        <a:solidFill>
          <a:schemeClr val="accent3">
            <a:tint val="40000"/>
            <a:alpha val="90000"/>
            <a:hueOff val="1449386"/>
            <a:satOff val="71429"/>
            <a:lumOff val="127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Faculty Options:</a:t>
          </a:r>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kern="1200" dirty="0"/>
            <a:t>Fulfill entire year of Flex Obligation</a:t>
          </a:r>
        </a:p>
        <a:p>
          <a:pPr marL="0" lvl="0" indent="0" algn="ctr" defTabSz="622300">
            <a:lnSpc>
              <a:spcPct val="90000"/>
            </a:lnSpc>
            <a:spcBef>
              <a:spcPct val="0"/>
            </a:spcBef>
            <a:spcAft>
              <a:spcPct val="35000"/>
            </a:spcAft>
            <a:buNone/>
          </a:pPr>
          <a:r>
            <a:rPr lang="en-US" sz="1400" kern="1200" dirty="0"/>
            <a:t>OR</a:t>
          </a:r>
        </a:p>
        <a:p>
          <a:pPr marL="0" lvl="0" indent="0" algn="ctr" defTabSz="622300">
            <a:lnSpc>
              <a:spcPct val="90000"/>
            </a:lnSpc>
            <a:spcBef>
              <a:spcPct val="0"/>
            </a:spcBef>
            <a:spcAft>
              <a:spcPct val="35000"/>
            </a:spcAft>
            <a:buNone/>
          </a:pPr>
          <a:r>
            <a:rPr lang="en-US" sz="1400" kern="1200" dirty="0"/>
            <a:t>Stipend/LHE</a:t>
          </a:r>
        </a:p>
      </dsp:txBody>
      <dsp:txXfrm>
        <a:off x="7620000" y="2429588"/>
        <a:ext cx="1523999" cy="2475547"/>
      </dsp:txXfrm>
    </dsp:sp>
    <dsp:sp modelId="{30CB0508-3C43-4E73-BD23-A126E3A978DE}">
      <dsp:nvSpPr>
        <dsp:cNvPr id="0" name=""/>
        <dsp:cNvSpPr/>
      </dsp:nvSpPr>
      <dsp:spPr>
        <a:xfrm>
          <a:off x="9144000" y="2429588"/>
          <a:ext cx="1523999" cy="2475547"/>
        </a:xfrm>
        <a:prstGeom prst="rect">
          <a:avLst/>
        </a:prstGeom>
        <a:solidFill>
          <a:schemeClr val="accent3">
            <a:tint val="40000"/>
            <a:alpha val="90000"/>
            <a:hueOff val="1739264"/>
            <a:satOff val="85714"/>
            <a:lumOff val="152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a:t>Evidence Assessment &amp; Data:</a:t>
          </a:r>
        </a:p>
        <a:p>
          <a:pPr marL="0" lvl="0" indent="0" algn="ctr" defTabSz="622300">
            <a:lnSpc>
              <a:spcPct val="90000"/>
            </a:lnSpc>
            <a:spcBef>
              <a:spcPct val="0"/>
            </a:spcBef>
            <a:spcAft>
              <a:spcPct val="35000"/>
            </a:spcAft>
            <a:buNone/>
          </a:pPr>
          <a:r>
            <a:rPr lang="en-US" sz="1400" b="0" kern="1200"/>
            <a:t>(Pre-Post)</a:t>
          </a:r>
        </a:p>
        <a:p>
          <a:pPr marL="0" lvl="0" indent="0" algn="ctr" defTabSz="622300">
            <a:lnSpc>
              <a:spcPct val="90000"/>
            </a:lnSpc>
            <a:spcBef>
              <a:spcPct val="0"/>
            </a:spcBef>
            <a:spcAft>
              <a:spcPct val="35000"/>
            </a:spcAft>
            <a:buNone/>
          </a:pPr>
          <a:r>
            <a:rPr lang="en-US" sz="1400" b="0" kern="1200"/>
            <a:t>Success, Retention,  Performative Evaluation disaggregated </a:t>
          </a:r>
        </a:p>
        <a:p>
          <a:pPr marL="0" lvl="0" indent="0" algn="ctr" defTabSz="622300">
            <a:lnSpc>
              <a:spcPct val="90000"/>
            </a:lnSpc>
            <a:spcBef>
              <a:spcPct val="0"/>
            </a:spcBef>
            <a:spcAft>
              <a:spcPct val="35000"/>
            </a:spcAft>
            <a:buNone/>
          </a:pPr>
          <a:endParaRPr lang="en-US" sz="1000" kern="1200"/>
        </a:p>
      </dsp:txBody>
      <dsp:txXfrm>
        <a:off x="9144000" y="2429588"/>
        <a:ext cx="1523999" cy="2475547"/>
      </dsp:txXfrm>
    </dsp:sp>
    <dsp:sp modelId="{D37CE52C-A4A3-40AA-BB18-FA1645C01D16}">
      <dsp:nvSpPr>
        <dsp:cNvPr id="0" name=""/>
        <dsp:cNvSpPr/>
      </dsp:nvSpPr>
      <dsp:spPr>
        <a:xfrm>
          <a:off x="10667999" y="2429588"/>
          <a:ext cx="1523999" cy="2475547"/>
        </a:xfrm>
        <a:prstGeom prst="rect">
          <a:avLst/>
        </a:prstGeom>
        <a:solidFill>
          <a:schemeClr val="accent3">
            <a:tint val="40000"/>
            <a:alpha val="90000"/>
            <a:hueOff val="2029141"/>
            <a:satOff val="100000"/>
            <a:lumOff val="177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Deliverables:</a:t>
          </a:r>
        </a:p>
        <a:p>
          <a:pPr marL="0" lvl="0" indent="0" algn="ctr" defTabSz="622300">
            <a:lnSpc>
              <a:spcPct val="90000"/>
            </a:lnSpc>
            <a:spcBef>
              <a:spcPct val="0"/>
            </a:spcBef>
            <a:spcAft>
              <a:spcPct val="35000"/>
            </a:spcAft>
            <a:buNone/>
          </a:pPr>
          <a:endParaRPr lang="en-US" sz="1400" b="1" kern="1200" dirty="0"/>
        </a:p>
        <a:p>
          <a:pPr marL="0" lvl="0" indent="0" algn="ctr" defTabSz="622300">
            <a:lnSpc>
              <a:spcPct val="90000"/>
            </a:lnSpc>
            <a:spcBef>
              <a:spcPct val="0"/>
            </a:spcBef>
            <a:spcAft>
              <a:spcPct val="35000"/>
            </a:spcAft>
            <a:buNone/>
          </a:pPr>
          <a:r>
            <a:rPr lang="en-US" sz="1400" kern="1200" dirty="0"/>
            <a:t>COR Analysis, T3 Syllabus, Lesson Plan, Grading &amp; Assessment, PowerPoint</a:t>
          </a:r>
        </a:p>
      </dsp:txBody>
      <dsp:txXfrm>
        <a:off x="10667999" y="2429588"/>
        <a:ext cx="1523999" cy="2475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54187-41F3-433A-B04C-82B03C5C91BE}">
      <dsp:nvSpPr>
        <dsp:cNvPr id="0" name=""/>
        <dsp:cNvSpPr/>
      </dsp:nvSpPr>
      <dsp:spPr>
        <a:xfrm>
          <a:off x="1809680" y="688279"/>
          <a:ext cx="3580456" cy="3580456"/>
        </a:xfrm>
        <a:prstGeom prst="blockArc">
          <a:avLst>
            <a:gd name="adj1" fmla="val 9000000"/>
            <a:gd name="adj2" fmla="val 16200000"/>
            <a:gd name="adj3" fmla="val 4636"/>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20B343-E1D2-408B-95C0-29E58E412F1C}">
      <dsp:nvSpPr>
        <dsp:cNvPr id="0" name=""/>
        <dsp:cNvSpPr/>
      </dsp:nvSpPr>
      <dsp:spPr>
        <a:xfrm>
          <a:off x="1809680" y="688279"/>
          <a:ext cx="3580456" cy="3580456"/>
        </a:xfrm>
        <a:prstGeom prst="blockArc">
          <a:avLst>
            <a:gd name="adj1" fmla="val 1800000"/>
            <a:gd name="adj2" fmla="val 9000000"/>
            <a:gd name="adj3" fmla="val 4636"/>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BF03708-21F1-4C62-8436-9828C4DCAE16}">
      <dsp:nvSpPr>
        <dsp:cNvPr id="0" name=""/>
        <dsp:cNvSpPr/>
      </dsp:nvSpPr>
      <dsp:spPr>
        <a:xfrm>
          <a:off x="1809680" y="688279"/>
          <a:ext cx="3580456" cy="3580456"/>
        </a:xfrm>
        <a:prstGeom prst="blockArc">
          <a:avLst>
            <a:gd name="adj1" fmla="val 16200000"/>
            <a:gd name="adj2" fmla="val 1800000"/>
            <a:gd name="adj3" fmla="val 463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D3CCCB9-8D98-4A21-B89C-DE68B9ECD7A3}">
      <dsp:nvSpPr>
        <dsp:cNvPr id="0" name=""/>
        <dsp:cNvSpPr/>
      </dsp:nvSpPr>
      <dsp:spPr>
        <a:xfrm>
          <a:off x="2776573" y="1655172"/>
          <a:ext cx="1646668" cy="1646668"/>
        </a:xfrm>
        <a:prstGeom prst="ellipse">
          <a:avLst/>
        </a:prstGeom>
        <a:gradFill rotWithShape="0">
          <a:gsLst>
            <a:gs pos="0">
              <a:schemeClr val="accent2">
                <a:hueOff val="0"/>
                <a:satOff val="0"/>
                <a:alphaOff val="0"/>
                <a:satMod val="103000"/>
                <a:tint val="94000"/>
                <a:lumMod val="71383"/>
              </a:schemeClr>
            </a:gs>
            <a:gs pos="49000">
              <a:schemeClr val="accent2">
                <a:hueOff val="0"/>
                <a:satOff val="0"/>
                <a:lumOff val="0"/>
                <a:alphaOff val="0"/>
                <a:satMod val="110000"/>
                <a:lumMod val="100000"/>
                <a:shade val="100000"/>
              </a:schemeClr>
            </a:gs>
            <a:gs pos="100000">
              <a:schemeClr val="accent2">
                <a:hueOff val="0"/>
                <a:satOff val="0"/>
                <a:alphaOff val="0"/>
                <a:satMod val="120000"/>
                <a:shade val="78000"/>
                <a:lumMod val="93859"/>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Equity-Minded Teaching &amp; Learning Institute</a:t>
          </a:r>
        </a:p>
      </dsp:txBody>
      <dsp:txXfrm>
        <a:off x="3017722" y="1896321"/>
        <a:ext cx="1164370" cy="1164370"/>
      </dsp:txXfrm>
    </dsp:sp>
    <dsp:sp modelId="{4B2DF8EB-E1E0-404F-847C-7FF7963C58B5}">
      <dsp:nvSpPr>
        <dsp:cNvPr id="0" name=""/>
        <dsp:cNvSpPr/>
      </dsp:nvSpPr>
      <dsp:spPr>
        <a:xfrm>
          <a:off x="2721730" y="-148402"/>
          <a:ext cx="1756355" cy="175635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spc="150" baseline="0"/>
            <a:t>Personal</a:t>
          </a:r>
        </a:p>
      </dsp:txBody>
      <dsp:txXfrm>
        <a:off x="2978942" y="108810"/>
        <a:ext cx="1241931" cy="1241931"/>
      </dsp:txXfrm>
    </dsp:sp>
    <dsp:sp modelId="{5A1ADD46-BAC8-4BA2-BCAC-B94C6320031C}">
      <dsp:nvSpPr>
        <dsp:cNvPr id="0" name=""/>
        <dsp:cNvSpPr/>
      </dsp:nvSpPr>
      <dsp:spPr>
        <a:xfrm>
          <a:off x="4238989" y="2477508"/>
          <a:ext cx="1750730" cy="1750730"/>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spc="150" baseline="0" dirty="0"/>
            <a:t>Professional</a:t>
          </a:r>
          <a:endParaRPr lang="en-US" sz="1200" b="1" kern="1200" spc="150" baseline="0" dirty="0"/>
        </a:p>
      </dsp:txBody>
      <dsp:txXfrm>
        <a:off x="4495377" y="2733896"/>
        <a:ext cx="1237954" cy="1237954"/>
      </dsp:txXfrm>
    </dsp:sp>
    <dsp:sp modelId="{F03BB406-8708-4D61-986B-BC5631EC40EE}">
      <dsp:nvSpPr>
        <dsp:cNvPr id="0" name=""/>
        <dsp:cNvSpPr/>
      </dsp:nvSpPr>
      <dsp:spPr>
        <a:xfrm>
          <a:off x="1170318" y="2437729"/>
          <a:ext cx="1830287" cy="1830287"/>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spc="150" baseline="0" dirty="0"/>
            <a:t>Systemic</a:t>
          </a:r>
          <a:endParaRPr lang="en-US" sz="1200" b="1" kern="1200" spc="150" baseline="0" dirty="0"/>
        </a:p>
      </dsp:txBody>
      <dsp:txXfrm>
        <a:off x="1438357" y="2705768"/>
        <a:ext cx="1294209" cy="1294209"/>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0161A-5C7A-4BF0-A2CC-2305872D9ECB}"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5F4D5-A401-4F46-A884-F7E3190B65C8}" type="slidenum">
              <a:rPr lang="en-US" smtClean="0"/>
              <a:t>‹#›</a:t>
            </a:fld>
            <a:endParaRPr lang="en-US"/>
          </a:p>
        </p:txBody>
      </p:sp>
    </p:spTree>
    <p:extLst>
      <p:ext uri="{BB962C8B-B14F-4D97-AF65-F5344CB8AC3E}">
        <p14:creationId xmlns:p14="http://schemas.microsoft.com/office/powerpoint/2010/main" val="232758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768350" y="1200150"/>
            <a:ext cx="5773738" cy="3248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a:t>Visual may be new</a:t>
            </a:r>
          </a:p>
          <a:p>
            <a:pPr marL="171450" lvl="0" indent="-171450" algn="l" rtl="0">
              <a:spcBef>
                <a:spcPts val="0"/>
              </a:spcBef>
              <a:spcAft>
                <a:spcPts val="0"/>
              </a:spcAft>
              <a:buFont typeface="Arial" panose="020B0604020202020204" pitchFamily="34" charset="0"/>
              <a:buChar char="•"/>
            </a:pPr>
            <a:r>
              <a:rPr lang="en-US"/>
              <a:t>Familiar with guided pathways</a:t>
            </a:r>
          </a:p>
          <a:p>
            <a:pPr marL="171450" lvl="0" indent="-171450" algn="l" rtl="0">
              <a:spcBef>
                <a:spcPts val="0"/>
              </a:spcBef>
              <a:spcAft>
                <a:spcPts val="0"/>
              </a:spcAft>
              <a:buFont typeface="Arial" panose="020B0604020202020204" pitchFamily="34" charset="0"/>
              <a:buChar char="•"/>
            </a:pPr>
            <a:r>
              <a:rPr lang="en-US"/>
              <a:t>Overlay</a:t>
            </a:r>
            <a:r>
              <a:rPr lang="en-US" baseline="0"/>
              <a:t> policy, fiscal reform and programs to ensure students enter, persist in and successfully exit our system</a:t>
            </a:r>
          </a:p>
          <a:p>
            <a:pPr marL="171450" lvl="0" indent="-171450" algn="l" rtl="0">
              <a:spcBef>
                <a:spcPts val="0"/>
              </a:spcBef>
              <a:spcAft>
                <a:spcPts val="0"/>
              </a:spcAft>
              <a:buFont typeface="Arial" panose="020B0604020202020204" pitchFamily="34" charset="0"/>
              <a:buChar char="•"/>
            </a:pPr>
            <a:r>
              <a:rPr lang="en-US" baseline="0"/>
              <a:t>GP is the change framework or apparatus for the VfS</a:t>
            </a:r>
            <a:endParaRPr/>
          </a:p>
        </p:txBody>
      </p:sp>
      <p:sp>
        <p:nvSpPr>
          <p:cNvPr id="183" name="Google Shape;18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26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7: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en-US"/>
              <a:t>With the Call to Action, we began to dig deeper into HOW to achieve equity</a:t>
            </a:r>
          </a:p>
          <a:p>
            <a:pPr marL="171450" lvl="0" indent="-171450" algn="l" rtl="0">
              <a:spcBef>
                <a:spcPts val="0"/>
              </a:spcBef>
              <a:spcAft>
                <a:spcPts val="0"/>
              </a:spcAft>
              <a:buFont typeface="Arial" panose="020B0604020202020204" pitchFamily="34" charset="0"/>
              <a:buChar char="•"/>
            </a:pPr>
            <a:r>
              <a:rPr lang="en-US"/>
              <a:t>[Overview</a:t>
            </a:r>
            <a:r>
              <a:rPr lang="en-US" baseline="0"/>
              <a:t> framework]</a:t>
            </a:r>
          </a:p>
          <a:p>
            <a:pPr marL="171450" lvl="0" indent="-171450" algn="l" rtl="0">
              <a:spcBef>
                <a:spcPts val="0"/>
              </a:spcBef>
              <a:spcAft>
                <a:spcPts val="0"/>
              </a:spcAft>
              <a:buFont typeface="Arial" panose="020B0604020202020204" pitchFamily="34" charset="0"/>
              <a:buChar char="•"/>
            </a:pPr>
            <a:r>
              <a:rPr lang="en-US" baseline="0"/>
              <a:t>This is applicable across all levels of leadership and all stakeholder groups in our system </a:t>
            </a:r>
            <a:endParaRPr/>
          </a:p>
        </p:txBody>
      </p:sp>
      <p:sp>
        <p:nvSpPr>
          <p:cNvPr id="236" name="Google Shape;23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248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c272752d2f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c272752d2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B5F4D5-A401-4F46-A884-F7E3190B65C8}" type="slidenum">
              <a:rPr lang="en-US" smtClean="0"/>
              <a:t>11</a:t>
            </a:fld>
            <a:endParaRPr lang="en-US"/>
          </a:p>
        </p:txBody>
      </p:sp>
    </p:spTree>
    <p:extLst>
      <p:ext uri="{BB962C8B-B14F-4D97-AF65-F5344CB8AC3E}">
        <p14:creationId xmlns:p14="http://schemas.microsoft.com/office/powerpoint/2010/main" val="25838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2AC1B-70C5-41C3-B602-6CCD8253DC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66E77D-9ED5-47A4-AAA6-7CF3693400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480C2F-53D4-4424-AECE-B7BA63ED8BE4}"/>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5" name="Footer Placeholder 4">
            <a:extLst>
              <a:ext uri="{FF2B5EF4-FFF2-40B4-BE49-F238E27FC236}">
                <a16:creationId xmlns:a16="http://schemas.microsoft.com/office/drawing/2014/main" id="{8BDDE5E4-8981-4566-83D1-749CFF312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24BDA-F630-4834-B660-FF56856F723E}"/>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3075029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A6BB-0F7D-4740-BF37-2146417A79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636714-725E-4A9E-92FC-686858B649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3E15A-2FE3-45A4-801D-8F95F4ED667F}"/>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5" name="Footer Placeholder 4">
            <a:extLst>
              <a:ext uri="{FF2B5EF4-FFF2-40B4-BE49-F238E27FC236}">
                <a16:creationId xmlns:a16="http://schemas.microsoft.com/office/drawing/2014/main" id="{9490FA79-7989-4C51-927F-D1E82AEF7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F1CC0D-6950-425B-9ED2-89196F775C2A}"/>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165243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ED514D-5F35-4C3F-B220-5BBF211894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2D757F-03A1-4940-A4B5-0F2D754C7D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8818C-67E6-475D-8035-644203642C42}"/>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5" name="Footer Placeholder 4">
            <a:extLst>
              <a:ext uri="{FF2B5EF4-FFF2-40B4-BE49-F238E27FC236}">
                <a16:creationId xmlns:a16="http://schemas.microsoft.com/office/drawing/2014/main" id="{1A2BAF4D-A002-4233-84EC-69B0084BE6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6EB09-3A0A-40CD-83CA-A8843BBA1CDE}"/>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122912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6315205" y="1825625"/>
            <a:ext cx="5038596"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645131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A22E8-1AE1-426E-9201-A4348A1B81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F0404-335F-4F58-BA94-D7E532E3DE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BAB52C-6959-49A4-9A44-62C3DE197DFD}"/>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5" name="Footer Placeholder 4">
            <a:extLst>
              <a:ext uri="{FF2B5EF4-FFF2-40B4-BE49-F238E27FC236}">
                <a16:creationId xmlns:a16="http://schemas.microsoft.com/office/drawing/2014/main" id="{716A9399-4F4F-442E-87E5-26978E7AD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14CA26-28A7-4D14-9124-A2F176582728}"/>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29718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A822-2FF8-4235-8DC1-7DF0E5E012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967119-E0E0-4F2B-808A-37724DC859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9CBE90-E87A-45C3-ADE8-C3CC647758FA}"/>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5" name="Footer Placeholder 4">
            <a:extLst>
              <a:ext uri="{FF2B5EF4-FFF2-40B4-BE49-F238E27FC236}">
                <a16:creationId xmlns:a16="http://schemas.microsoft.com/office/drawing/2014/main" id="{4CFB45F1-C946-440C-8086-10E9B13CC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56FB1-EE07-4489-8DD9-56BFD85C6C7D}"/>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142048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CAC5-E21F-49E8-94B2-E3915F9138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48FEEA-3B41-4A7A-8FCA-B43BEF9538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2818D4-31BD-46DF-95AC-52CBD97457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022C6C-79FF-4587-B313-7172517C9531}"/>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6" name="Footer Placeholder 5">
            <a:extLst>
              <a:ext uri="{FF2B5EF4-FFF2-40B4-BE49-F238E27FC236}">
                <a16:creationId xmlns:a16="http://schemas.microsoft.com/office/drawing/2014/main" id="{BDE2C728-1030-45C5-B466-8AA89062F3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5D283-AB1C-446D-AC18-E0306FA84865}"/>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779050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FA5D-B399-4A1E-B252-114D5F2F4F2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404826-3300-4A1F-8127-3263ECE9E6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23DFF4-BB7B-4A17-BB6B-CDC2251600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BC43E-26CB-4794-AAA1-D998B5EE1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F267A89-FD0E-4099-9EFF-03C0FB7F2F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8AE29-6230-4D85-9353-9E32F9C55FEB}"/>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8" name="Footer Placeholder 7">
            <a:extLst>
              <a:ext uri="{FF2B5EF4-FFF2-40B4-BE49-F238E27FC236}">
                <a16:creationId xmlns:a16="http://schemas.microsoft.com/office/drawing/2014/main" id="{21790E31-BE9B-4C4E-B54D-237CEACA69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C9240F-C178-4A18-BF2F-A7C1013D0D1A}"/>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157552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00A6-1D32-46B4-9913-C1B5FFC11F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91EE0D-689C-4A7A-B6D5-5F7016542190}"/>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4" name="Footer Placeholder 3">
            <a:extLst>
              <a:ext uri="{FF2B5EF4-FFF2-40B4-BE49-F238E27FC236}">
                <a16:creationId xmlns:a16="http://schemas.microsoft.com/office/drawing/2014/main" id="{7BE2582D-7EA7-4DDD-94A8-60E8AD6B3F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8517D-2945-41C2-90E1-7858C119AACF}"/>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341208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AD65B-10C5-4F40-955C-ABB9C60F9CC9}"/>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3" name="Footer Placeholder 2">
            <a:extLst>
              <a:ext uri="{FF2B5EF4-FFF2-40B4-BE49-F238E27FC236}">
                <a16:creationId xmlns:a16="http://schemas.microsoft.com/office/drawing/2014/main" id="{05A325F2-7014-4209-9CCA-2481E6AEDE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5F2D42-137F-4738-B89A-B48D2DD3E3C8}"/>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3296910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D444-4EF0-4F26-BED0-F977E29B6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7FA703-76F3-4418-AA79-D45A6AAEF4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4B2BAE-7944-4DFD-8F86-1BDA41D0B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577D32-41E6-4DA5-8A98-6AA08DE89252}"/>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6" name="Footer Placeholder 5">
            <a:extLst>
              <a:ext uri="{FF2B5EF4-FFF2-40B4-BE49-F238E27FC236}">
                <a16:creationId xmlns:a16="http://schemas.microsoft.com/office/drawing/2014/main" id="{55CED7A1-3129-4E96-A46C-4F39AC102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BB8105-09B7-4B2B-9312-8C65F55C0E7E}"/>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196680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7BBA6-305B-47B9-807F-2A19B034DC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53AD83-680D-45EC-A3EE-D589BDBD1F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98AE30-4963-4A3F-B000-288096E48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1E63A-AA98-4E7B-BA99-5D043629DFFA}"/>
              </a:ext>
            </a:extLst>
          </p:cNvPr>
          <p:cNvSpPr>
            <a:spLocks noGrp="1"/>
          </p:cNvSpPr>
          <p:nvPr>
            <p:ph type="dt" sz="half" idx="10"/>
          </p:nvPr>
        </p:nvSpPr>
        <p:spPr/>
        <p:txBody>
          <a:bodyPr/>
          <a:lstStyle/>
          <a:p>
            <a:fld id="{59158CA2-4FBC-4246-93DC-4134AFBEB33F}" type="datetimeFigureOut">
              <a:rPr lang="en-US" smtClean="0"/>
              <a:t>5/10/2021</a:t>
            </a:fld>
            <a:endParaRPr lang="en-US"/>
          </a:p>
        </p:txBody>
      </p:sp>
      <p:sp>
        <p:nvSpPr>
          <p:cNvPr id="6" name="Footer Placeholder 5">
            <a:extLst>
              <a:ext uri="{FF2B5EF4-FFF2-40B4-BE49-F238E27FC236}">
                <a16:creationId xmlns:a16="http://schemas.microsoft.com/office/drawing/2014/main" id="{29EA04BE-BF01-4734-8DEA-6C9C5318DF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20AA9-E458-489A-8142-544EEB640B3E}"/>
              </a:ext>
            </a:extLst>
          </p:cNvPr>
          <p:cNvSpPr>
            <a:spLocks noGrp="1"/>
          </p:cNvSpPr>
          <p:nvPr>
            <p:ph type="sldNum" sz="quarter" idx="12"/>
          </p:nvPr>
        </p:nvSpPr>
        <p:spPr/>
        <p:txBody>
          <a:bodyPr/>
          <a:lstStyle/>
          <a:p>
            <a:fld id="{0180E438-198B-454F-BAE3-52ABCA949270}" type="slidenum">
              <a:rPr lang="en-US" smtClean="0"/>
              <a:t>‹#›</a:t>
            </a:fld>
            <a:endParaRPr lang="en-US"/>
          </a:p>
        </p:txBody>
      </p:sp>
    </p:spTree>
    <p:extLst>
      <p:ext uri="{BB962C8B-B14F-4D97-AF65-F5344CB8AC3E}">
        <p14:creationId xmlns:p14="http://schemas.microsoft.com/office/powerpoint/2010/main" val="273526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7A0E28-F50A-4E93-ADD8-8E9A980D1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C07CD6-EBD9-4BEA-9738-8B9E71378A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3F60F-E408-4D1A-97AA-B243553C7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8CA2-4FBC-4246-93DC-4134AFBEB33F}" type="datetimeFigureOut">
              <a:rPr lang="en-US" smtClean="0"/>
              <a:t>5/10/2021</a:t>
            </a:fld>
            <a:endParaRPr lang="en-US"/>
          </a:p>
        </p:txBody>
      </p:sp>
      <p:sp>
        <p:nvSpPr>
          <p:cNvPr id="5" name="Footer Placeholder 4">
            <a:extLst>
              <a:ext uri="{FF2B5EF4-FFF2-40B4-BE49-F238E27FC236}">
                <a16:creationId xmlns:a16="http://schemas.microsoft.com/office/drawing/2014/main" id="{05D1EB07-F2C6-4321-8BE6-2F8D31D55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B5CAA1-2A0C-4945-8BC7-409061EC81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0E438-198B-454F-BAE3-52ABCA949270}" type="slidenum">
              <a:rPr lang="en-US" smtClean="0"/>
              <a:t>‹#›</a:t>
            </a:fld>
            <a:endParaRPr lang="en-US"/>
          </a:p>
        </p:txBody>
      </p:sp>
    </p:spTree>
    <p:extLst>
      <p:ext uri="{BB962C8B-B14F-4D97-AF65-F5344CB8AC3E}">
        <p14:creationId xmlns:p14="http://schemas.microsoft.com/office/powerpoint/2010/main" val="3367572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www.cccco.edu/-/media/CCCCO-Website/Files/Communications/vision-for-success/8-dei-glossary-of-terms.pdf?la=en&amp;hash=21FCA99EAE353E6F481025115DC98272EAA36BA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onlinenetworkofeducators.org/humanizing-sp21/" TargetMode="External"/><Relationship Id="rId2" Type="http://schemas.openxmlformats.org/officeDocument/2006/relationships/hyperlink" Target="https://www.zinnedproject.org/materials/pedagogy-of-the-oppresse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lv.edu/sites/default/files/page_files/27/Provost-Faculty-TransparentAssgntTemplate-2016.pdf" TargetMode="External"/><Relationship Id="rId7" Type="http://schemas.openxmlformats.org/officeDocument/2006/relationships/hyperlink" Target="https://www.learningoutcomesassessment.org/wp-content/uploads/2019/02/OccasionalPaper29.pdf" TargetMode="External"/><Relationship Id="rId2" Type="http://schemas.openxmlformats.org/officeDocument/2006/relationships/hyperlink" Target="https://cft.vanderbilt.edu/guides-sub-pages/understanding-by-design/" TargetMode="External"/><Relationship Id="rId1" Type="http://schemas.openxmlformats.org/officeDocument/2006/relationships/slideLayout" Target="../slideLayouts/slideLayout2.xml"/><Relationship Id="rId6" Type="http://schemas.openxmlformats.org/officeDocument/2006/relationships/hyperlink" Target="https://www.learningoutcomesassessment.org/wp-content/uploads/2020/01/A-New-Decade-for-Assessment.pdf" TargetMode="External"/><Relationship Id="rId5" Type="http://schemas.openxmlformats.org/officeDocument/2006/relationships/hyperlink" Target="https://www.tcpress.com/its-not-about-grit-9780807758984" TargetMode="External"/><Relationship Id="rId4" Type="http://schemas.openxmlformats.org/officeDocument/2006/relationships/hyperlink" Target="https://wke.lt/w/s/lfsIj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cccco.edu/-/media/CCCCO-Website/Files/Communications/vision-for-success/cccco-dei-repo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rsccd.edu/Trustees/Pages/resolution-20-10.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AB9A4-732C-4296-8CB7-D5FDD404293B}"/>
              </a:ext>
            </a:extLst>
          </p:cNvPr>
          <p:cNvSpPr>
            <a:spLocks noGrp="1"/>
          </p:cNvSpPr>
          <p:nvPr>
            <p:ph type="ctrTitle"/>
          </p:nvPr>
        </p:nvSpPr>
        <p:spPr/>
        <p:txBody>
          <a:bodyPr/>
          <a:lstStyle/>
          <a:p>
            <a:r>
              <a:rPr lang="en-US" b="1"/>
              <a:t>Equity-Minded Teaching and Learning Institute</a:t>
            </a:r>
          </a:p>
        </p:txBody>
      </p:sp>
      <p:sp>
        <p:nvSpPr>
          <p:cNvPr id="3" name="Subtitle 2">
            <a:extLst>
              <a:ext uri="{FF2B5EF4-FFF2-40B4-BE49-F238E27FC236}">
                <a16:creationId xmlns:a16="http://schemas.microsoft.com/office/drawing/2014/main" id="{B3A7CF0B-800E-4166-98A7-C75CBBA62952}"/>
              </a:ext>
            </a:extLst>
          </p:cNvPr>
          <p:cNvSpPr>
            <a:spLocks noGrp="1"/>
          </p:cNvSpPr>
          <p:nvPr>
            <p:ph type="subTitle" idx="1"/>
          </p:nvPr>
        </p:nvSpPr>
        <p:spPr>
          <a:xfrm>
            <a:off x="1524000" y="4284426"/>
            <a:ext cx="9144000" cy="1655762"/>
          </a:xfrm>
        </p:spPr>
        <p:txBody>
          <a:bodyPr>
            <a:normAutofit/>
          </a:bodyPr>
          <a:lstStyle/>
          <a:p>
            <a:r>
              <a:rPr lang="en-US" sz="4000" b="1" dirty="0"/>
              <a:t>Santa Ana College</a:t>
            </a:r>
          </a:p>
        </p:txBody>
      </p:sp>
      <p:sp>
        <p:nvSpPr>
          <p:cNvPr id="4" name="Title 1">
            <a:extLst>
              <a:ext uri="{FF2B5EF4-FFF2-40B4-BE49-F238E27FC236}">
                <a16:creationId xmlns:a16="http://schemas.microsoft.com/office/drawing/2014/main" id="{AFCCDC12-287F-DC4E-996A-225E09C1169B}"/>
              </a:ext>
            </a:extLst>
          </p:cNvPr>
          <p:cNvSpPr txBox="1">
            <a:spLocks/>
          </p:cNvSpPr>
          <p:nvPr/>
        </p:nvSpPr>
        <p:spPr>
          <a:xfrm>
            <a:off x="-22552" y="1710623"/>
            <a:ext cx="12237103" cy="3436754"/>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Aft>
                <a:spcPts val="300"/>
              </a:spcAft>
            </a:pPr>
            <a:r>
              <a:rPr lang="en-US" sz="4000" b="1" dirty="0"/>
              <a:t>EQUITY-MINDED TEACHING &amp; LEARNING INSTITUTE</a:t>
            </a:r>
          </a:p>
          <a:p>
            <a:pPr algn="ctr">
              <a:spcAft>
                <a:spcPts val="300"/>
              </a:spcAft>
            </a:pPr>
            <a:r>
              <a:rPr lang="en-US" sz="4000" b="1" dirty="0"/>
              <a:t>SANTA ANA COLLEGE</a:t>
            </a:r>
            <a:endParaRPr lang="en-US" b="1" dirty="0"/>
          </a:p>
        </p:txBody>
      </p:sp>
      <p:pic>
        <p:nvPicPr>
          <p:cNvPr id="6" name="Picture 5" descr="SAC Logo">
            <a:extLst>
              <a:ext uri="{FF2B5EF4-FFF2-40B4-BE49-F238E27FC236}">
                <a16:creationId xmlns:a16="http://schemas.microsoft.com/office/drawing/2014/main" id="{B1A76AC2-8B70-9E42-B76F-8DD83F467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841" y="5438499"/>
            <a:ext cx="2889866" cy="966681"/>
          </a:xfrm>
          <a:prstGeom prst="rect">
            <a:avLst/>
          </a:prstGeom>
        </p:spPr>
      </p:pic>
    </p:spTree>
    <p:extLst>
      <p:ext uri="{BB962C8B-B14F-4D97-AF65-F5344CB8AC3E}">
        <p14:creationId xmlns:p14="http://schemas.microsoft.com/office/powerpoint/2010/main" val="1128992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c272752d2f_1_0"/>
          <p:cNvPicPr preferRelativeResize="0"/>
          <p:nvPr/>
        </p:nvPicPr>
        <p:blipFill rotWithShape="1">
          <a:blip r:embed="rId3">
            <a:alphaModFix/>
          </a:blip>
          <a:srcRect/>
          <a:stretch/>
        </p:blipFill>
        <p:spPr>
          <a:xfrm>
            <a:off x="4388835" y="1456222"/>
            <a:ext cx="7395126" cy="4302613"/>
          </a:xfrm>
          <a:prstGeom prst="rect">
            <a:avLst/>
          </a:prstGeom>
          <a:noFill/>
          <a:ln>
            <a:noFill/>
          </a:ln>
        </p:spPr>
      </p:pic>
      <p:sp>
        <p:nvSpPr>
          <p:cNvPr id="2" name="Rectangle 1">
            <a:extLst>
              <a:ext uri="{FF2B5EF4-FFF2-40B4-BE49-F238E27FC236}">
                <a16:creationId xmlns:a16="http://schemas.microsoft.com/office/drawing/2014/main" id="{83C1B7B1-C6F7-B845-96BC-6904A36B0ABB}"/>
              </a:ext>
            </a:extLst>
          </p:cNvPr>
          <p:cNvSpPr/>
          <p:nvPr/>
        </p:nvSpPr>
        <p:spPr>
          <a:xfrm>
            <a:off x="3967316" y="4999703"/>
            <a:ext cx="2861187" cy="899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Google Shape;156;gc272752d2f_1_0"/>
          <p:cNvSpPr/>
          <p:nvPr/>
        </p:nvSpPr>
        <p:spPr>
          <a:xfrm>
            <a:off x="4398725" y="5301825"/>
            <a:ext cx="2737800" cy="890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7" name="Google Shape;157;gc272752d2f_1_0"/>
          <p:cNvPicPr preferRelativeResize="0"/>
          <p:nvPr/>
        </p:nvPicPr>
        <p:blipFill>
          <a:blip r:embed="rId4">
            <a:alphaModFix/>
          </a:blip>
          <a:stretch>
            <a:fillRect/>
          </a:stretch>
        </p:blipFill>
        <p:spPr>
          <a:xfrm>
            <a:off x="4726663" y="3904100"/>
            <a:ext cx="2412724" cy="2286000"/>
          </a:xfrm>
          <a:prstGeom prst="rect">
            <a:avLst/>
          </a:prstGeom>
          <a:noFill/>
          <a:ln>
            <a:noFill/>
          </a:ln>
        </p:spPr>
      </p:pic>
      <p:sp>
        <p:nvSpPr>
          <p:cNvPr id="158" name="Google Shape;158;gc272752d2f_1_0"/>
          <p:cNvSpPr txBox="1">
            <a:spLocks noGrp="1"/>
          </p:cNvSpPr>
          <p:nvPr>
            <p:ph type="title"/>
          </p:nvPr>
        </p:nvSpPr>
        <p:spPr>
          <a:xfrm>
            <a:off x="691125" y="108404"/>
            <a:ext cx="109728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4000" b="1"/>
              <a:t>Guided Pathways and Equity Framework</a:t>
            </a:r>
            <a:endParaRPr b="1"/>
          </a:p>
        </p:txBody>
      </p:sp>
      <p:pic>
        <p:nvPicPr>
          <p:cNvPr id="159" name="Google Shape;159;gc272752d2f_1_0"/>
          <p:cNvPicPr preferRelativeResize="0"/>
          <p:nvPr/>
        </p:nvPicPr>
        <p:blipFill>
          <a:blip r:embed="rId5">
            <a:alphaModFix/>
          </a:blip>
          <a:stretch>
            <a:fillRect/>
          </a:stretch>
        </p:blipFill>
        <p:spPr>
          <a:xfrm>
            <a:off x="-709764" y="1649644"/>
            <a:ext cx="6770501" cy="4065150"/>
          </a:xfrm>
          <a:prstGeom prst="rect">
            <a:avLst/>
          </a:prstGeom>
          <a:noFill/>
          <a:ln>
            <a:noFill/>
          </a:ln>
        </p:spPr>
      </p:pic>
      <p:sp>
        <p:nvSpPr>
          <p:cNvPr id="160" name="Google Shape;160;gc272752d2f_1_0"/>
          <p:cNvSpPr txBox="1"/>
          <p:nvPr/>
        </p:nvSpPr>
        <p:spPr>
          <a:xfrm>
            <a:off x="691125" y="6076168"/>
            <a:ext cx="10483800" cy="558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800"/>
              </a:spcBef>
              <a:spcAft>
                <a:spcPts val="0"/>
              </a:spcAft>
              <a:buNone/>
            </a:pPr>
            <a:r>
              <a:rPr lang="en-US" sz="1300" b="1" i="1">
                <a:solidFill>
                  <a:schemeClr val="dk1"/>
                </a:solidFill>
                <a:latin typeface="Times New Roman"/>
                <a:ea typeface="Times New Roman"/>
                <a:cs typeface="Times New Roman"/>
                <a:sym typeface="Times New Roman"/>
              </a:rPr>
              <a:t>​Mission: Santa Ana College inspires, transforms, and empowers a diverse community of learners.</a:t>
            </a:r>
            <a:endParaRPr sz="1300" b="1" i="1">
              <a:solidFill>
                <a:schemeClr val="dk1"/>
              </a:solidFill>
              <a:latin typeface="Times New Roman"/>
              <a:ea typeface="Times New Roman"/>
              <a:cs typeface="Times New Roman"/>
              <a:sym typeface="Times New Roman"/>
            </a:endParaRPr>
          </a:p>
          <a:p>
            <a:pPr marL="0" lvl="0" indent="0" algn="l" rtl="0">
              <a:lnSpc>
                <a:spcPct val="107000"/>
              </a:lnSpc>
              <a:spcBef>
                <a:spcPts val="400"/>
              </a:spcBef>
              <a:spcAft>
                <a:spcPts val="800"/>
              </a:spcAft>
              <a:buNone/>
            </a:pPr>
            <a:r>
              <a:rPr lang="en-US" sz="600" i="1">
                <a:solidFill>
                  <a:schemeClr val="dk1"/>
                </a:solidFill>
                <a:latin typeface="Calibri"/>
                <a:ea typeface="Calibri"/>
                <a:cs typeface="Calibri"/>
                <a:sym typeface="Calibri"/>
              </a:rPr>
              <a:t> </a:t>
            </a:r>
            <a:endParaRPr sz="600" i="1">
              <a:solidFill>
                <a:schemeClr val="dk1"/>
              </a:solidFill>
              <a:latin typeface="Calibri"/>
              <a:ea typeface="Calibri"/>
              <a:cs typeface="Calibri"/>
              <a:sym typeface="Calibri"/>
            </a:endParaRPr>
          </a:p>
        </p:txBody>
      </p:sp>
      <p:sp>
        <p:nvSpPr>
          <p:cNvPr id="8" name="Title 1">
            <a:extLst>
              <a:ext uri="{FF2B5EF4-FFF2-40B4-BE49-F238E27FC236}">
                <a16:creationId xmlns:a16="http://schemas.microsoft.com/office/drawing/2014/main" id="{71171C4D-3CC9-9D46-BDE2-757840250EBF}"/>
              </a:ext>
            </a:extLst>
          </p:cNvPr>
          <p:cNvSpPr txBox="1">
            <a:spLocks/>
          </p:cNvSpPr>
          <p:nvPr/>
        </p:nvSpPr>
        <p:spPr>
          <a:xfrm>
            <a:off x="0" y="-7754"/>
            <a:ext cx="12192000" cy="14359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GUIDED PATHWAYS &amp; EQUITY FRAMEWORK</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6967E-1D84-4837-B37A-07736E42F134}"/>
              </a:ext>
            </a:extLst>
          </p:cNvPr>
          <p:cNvSpPr>
            <a:spLocks noGrp="1"/>
          </p:cNvSpPr>
          <p:nvPr>
            <p:ph type="title"/>
          </p:nvPr>
        </p:nvSpPr>
        <p:spPr>
          <a:xfrm>
            <a:off x="1029268" y="192081"/>
            <a:ext cx="10515600" cy="1325563"/>
          </a:xfrm>
        </p:spPr>
        <p:txBody>
          <a:bodyPr/>
          <a:lstStyle/>
          <a:p>
            <a:pPr algn="ctr"/>
            <a:r>
              <a:rPr lang="en-US" b="1"/>
              <a:t>Goals of the Equity-Minded Teaching and Learning Institute</a:t>
            </a:r>
          </a:p>
        </p:txBody>
      </p:sp>
      <p:pic>
        <p:nvPicPr>
          <p:cNvPr id="7" name="Content Placeholder 6">
            <a:extLst>
              <a:ext uri="{FF2B5EF4-FFF2-40B4-BE49-F238E27FC236}">
                <a16:creationId xmlns:a16="http://schemas.microsoft.com/office/drawing/2014/main" id="{64D48A35-D41F-426D-9DEB-530129D15FE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4290" t="21313"/>
          <a:stretch/>
        </p:blipFill>
        <p:spPr>
          <a:xfrm>
            <a:off x="94431" y="1428193"/>
            <a:ext cx="2390055" cy="4993263"/>
          </a:xfrm>
        </p:spPr>
      </p:pic>
      <p:graphicFrame>
        <p:nvGraphicFramePr>
          <p:cNvPr id="9" name="Diagram 8">
            <a:extLst>
              <a:ext uri="{FF2B5EF4-FFF2-40B4-BE49-F238E27FC236}">
                <a16:creationId xmlns:a16="http://schemas.microsoft.com/office/drawing/2014/main" id="{C2B9A510-A442-4EE2-BB70-3450210B33D6}"/>
              </a:ext>
            </a:extLst>
          </p:cNvPr>
          <p:cNvGraphicFramePr/>
          <p:nvPr>
            <p:extLst>
              <p:ext uri="{D42A27DB-BD31-4B8C-83A1-F6EECF244321}">
                <p14:modId xmlns:p14="http://schemas.microsoft.com/office/powerpoint/2010/main" val="2154296632"/>
              </p:ext>
            </p:extLst>
          </p:nvPr>
        </p:nvGraphicFramePr>
        <p:xfrm>
          <a:off x="4371846" y="2316960"/>
          <a:ext cx="6981954" cy="41759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Image of Four Pillars of Guided Pathways">
            <a:extLst>
              <a:ext uri="{FF2B5EF4-FFF2-40B4-BE49-F238E27FC236}">
                <a16:creationId xmlns:a16="http://schemas.microsoft.com/office/drawing/2014/main" id="{98C2083E-0AB5-427C-B835-D3F58DB0D205}"/>
              </a:ext>
            </a:extLst>
          </p:cNvPr>
          <p:cNvPicPr/>
          <p:nvPr/>
        </p:nvPicPr>
        <p:blipFill rotWithShape="1">
          <a:blip r:embed="rId9">
            <a:extLst>
              <a:ext uri="{28A0092B-C50C-407E-A947-70E740481C1C}">
                <a14:useLocalDpi xmlns:a14="http://schemas.microsoft.com/office/drawing/2010/main" val="0"/>
              </a:ext>
            </a:extLst>
          </a:blip>
          <a:srcRect l="71448"/>
          <a:stretch/>
        </p:blipFill>
        <p:spPr bwMode="auto">
          <a:xfrm>
            <a:off x="1513843" y="1384909"/>
            <a:ext cx="2256269" cy="4624163"/>
          </a:xfrm>
          <a:prstGeom prst="rect">
            <a:avLst/>
          </a:prstGeom>
          <a:noFill/>
          <a:ln>
            <a:noFill/>
          </a:ln>
        </p:spPr>
      </p:pic>
      <p:sp>
        <p:nvSpPr>
          <p:cNvPr id="8" name="Speech Bubble: Rectangle 7">
            <a:extLst>
              <a:ext uri="{FF2B5EF4-FFF2-40B4-BE49-F238E27FC236}">
                <a16:creationId xmlns:a16="http://schemas.microsoft.com/office/drawing/2014/main" id="{B2947807-686E-4790-BF9A-1E7F4C3FAF27}"/>
              </a:ext>
            </a:extLst>
          </p:cNvPr>
          <p:cNvSpPr/>
          <p:nvPr/>
        </p:nvSpPr>
        <p:spPr>
          <a:xfrm>
            <a:off x="9505839" y="2472944"/>
            <a:ext cx="1847961" cy="956056"/>
          </a:xfrm>
          <a:prstGeom prst="wedge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a:t>G3: Develop interdisciplinary equity minded communities of praxis &amp; action. </a:t>
            </a:r>
          </a:p>
        </p:txBody>
      </p:sp>
      <p:sp>
        <p:nvSpPr>
          <p:cNvPr id="12" name="Speech Bubble: Rectangle 11">
            <a:extLst>
              <a:ext uri="{FF2B5EF4-FFF2-40B4-BE49-F238E27FC236}">
                <a16:creationId xmlns:a16="http://schemas.microsoft.com/office/drawing/2014/main" id="{D9E19C69-A025-4D1C-8ADE-C29513C47FD6}"/>
              </a:ext>
            </a:extLst>
          </p:cNvPr>
          <p:cNvSpPr/>
          <p:nvPr/>
        </p:nvSpPr>
        <p:spPr>
          <a:xfrm>
            <a:off x="7562724" y="1434359"/>
            <a:ext cx="1915562" cy="848383"/>
          </a:xfrm>
          <a:prstGeom prst="wedge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G2: Redesign our courses using the T3 framework and anti-racist practices</a:t>
            </a:r>
          </a:p>
        </p:txBody>
      </p:sp>
      <p:sp>
        <p:nvSpPr>
          <p:cNvPr id="13" name="Speech Bubble: Rectangle 12">
            <a:extLst>
              <a:ext uri="{FF2B5EF4-FFF2-40B4-BE49-F238E27FC236}">
                <a16:creationId xmlns:a16="http://schemas.microsoft.com/office/drawing/2014/main" id="{73681851-8FB2-47E2-B3BF-B97FE750D912}"/>
              </a:ext>
            </a:extLst>
          </p:cNvPr>
          <p:cNvSpPr/>
          <p:nvPr/>
        </p:nvSpPr>
        <p:spPr>
          <a:xfrm>
            <a:off x="4803987" y="2275475"/>
            <a:ext cx="2061508" cy="890585"/>
          </a:xfrm>
          <a:prstGeom prst="wedgeRectCallou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b="1" dirty="0"/>
              <a:t>G1: Engage in increasing self-awareness, learn to recognize and challenge implicit bias</a:t>
            </a:r>
          </a:p>
        </p:txBody>
      </p:sp>
      <p:sp>
        <p:nvSpPr>
          <p:cNvPr id="3" name="Callout: Left Arrow 2">
            <a:extLst>
              <a:ext uri="{FF2B5EF4-FFF2-40B4-BE49-F238E27FC236}">
                <a16:creationId xmlns:a16="http://schemas.microsoft.com/office/drawing/2014/main" id="{C1738D8E-B962-4A16-BFDE-BC10FCC4C175}"/>
              </a:ext>
            </a:extLst>
          </p:cNvPr>
          <p:cNvSpPr/>
          <p:nvPr/>
        </p:nvSpPr>
        <p:spPr>
          <a:xfrm>
            <a:off x="2996483" y="3524257"/>
            <a:ext cx="1807504" cy="890585"/>
          </a:xfrm>
          <a:prstGeom prst="leftArrow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t>Equitable</a:t>
            </a:r>
          </a:p>
        </p:txBody>
      </p:sp>
      <p:sp>
        <p:nvSpPr>
          <p:cNvPr id="11" name="Title 1">
            <a:extLst>
              <a:ext uri="{FF2B5EF4-FFF2-40B4-BE49-F238E27FC236}">
                <a16:creationId xmlns:a16="http://schemas.microsoft.com/office/drawing/2014/main" id="{A3341B0F-584C-6447-80B5-A616911FDEF6}"/>
              </a:ext>
            </a:extLst>
          </p:cNvPr>
          <p:cNvSpPr txBox="1">
            <a:spLocks/>
          </p:cNvSpPr>
          <p:nvPr/>
        </p:nvSpPr>
        <p:spPr>
          <a:xfrm>
            <a:off x="0" y="-7754"/>
            <a:ext cx="12192000" cy="14359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GOALS OF THE EQUITY-MINDED TEACHING &amp; LEARNING INSTITUTE</a:t>
            </a:r>
            <a:endParaRPr lang="en-US" b="1" dirty="0"/>
          </a:p>
        </p:txBody>
      </p:sp>
    </p:spTree>
    <p:extLst>
      <p:ext uri="{BB962C8B-B14F-4D97-AF65-F5344CB8AC3E}">
        <p14:creationId xmlns:p14="http://schemas.microsoft.com/office/powerpoint/2010/main" val="1671175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173473" y="163676"/>
            <a:ext cx="6253317" cy="2422864"/>
          </a:xfrm>
        </p:spPr>
        <p:txBody>
          <a:bodyPr>
            <a:normAutofit/>
          </a:bodyPr>
          <a:lstStyle/>
          <a:p>
            <a:r>
              <a:rPr lang="en-US" sz="4900" b="1">
                <a:solidFill>
                  <a:schemeClr val="tx1">
                    <a:lumMod val="85000"/>
                    <a:lumOff val="15000"/>
                  </a:schemeClr>
                </a:solidFill>
              </a:rPr>
              <a:t>SAC Guided Pathways </a:t>
            </a:r>
            <a:br>
              <a:rPr lang="en-US" sz="4900" b="1">
                <a:solidFill>
                  <a:schemeClr val="tx1">
                    <a:lumMod val="85000"/>
                    <a:lumOff val="15000"/>
                  </a:schemeClr>
                </a:solidFill>
              </a:rPr>
            </a:br>
            <a:r>
              <a:rPr lang="en-US" sz="4000" b="1">
                <a:solidFill>
                  <a:schemeClr val="tx1">
                    <a:lumMod val="85000"/>
                    <a:lumOff val="15000"/>
                  </a:schemeClr>
                </a:solidFill>
              </a:rPr>
              <a:t>Scale of adoption Assessment Highlights</a:t>
            </a:r>
            <a:endParaRPr lang="en-US" sz="8000" b="1"/>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4762004" y="3456945"/>
            <a:ext cx="4722421" cy="1021498"/>
          </a:xfrm>
        </p:spPr>
        <p:txBody>
          <a:bodyPr>
            <a:normAutofit/>
          </a:bodyPr>
          <a:lstStyle/>
          <a:p>
            <a:r>
              <a:rPr lang="en-US" sz="2800" b="1"/>
              <a:t>Planning to Scale</a:t>
            </a:r>
            <a:br>
              <a:rPr lang="en-US" sz="2800" b="1"/>
            </a:br>
            <a:r>
              <a:rPr lang="en-US" sz="2800" b="1"/>
              <a:t>Active &amp; Applied Learning</a:t>
            </a:r>
            <a:endParaRPr lang="en-US" sz="2800">
              <a:solidFill>
                <a:schemeClr val="tx1">
                  <a:lumMod val="85000"/>
                  <a:lumOff val="15000"/>
                </a:schemeClr>
              </a:solidFill>
            </a:endParaRPr>
          </a:p>
        </p:txBody>
      </p:sp>
      <p:pic>
        <p:nvPicPr>
          <p:cNvPr id="4" name="Picture 3">
            <a:extLst>
              <a:ext uri="{FF2B5EF4-FFF2-40B4-BE49-F238E27FC236}">
                <a16:creationId xmlns:a16="http://schemas.microsoft.com/office/drawing/2014/main" id="{A8D432F1-19E6-4379-B79E-F5A73442952E}"/>
              </a:ext>
            </a:extLst>
          </p:cNvPr>
          <p:cNvPicPr>
            <a:picLocks noChangeAspect="1"/>
          </p:cNvPicPr>
          <p:nvPr/>
        </p:nvPicPr>
        <p:blipFill rotWithShape="1">
          <a:blip r:embed="rId2"/>
          <a:srcRect r="51001"/>
          <a:stretch/>
        </p:blipFill>
        <p:spPr>
          <a:xfrm>
            <a:off x="-41397" y="-57424"/>
            <a:ext cx="2599284" cy="3514369"/>
          </a:xfrm>
          <a:prstGeom prst="rect">
            <a:avLst/>
          </a:prstGeom>
        </p:spPr>
      </p:pic>
      <p:pic>
        <p:nvPicPr>
          <p:cNvPr id="8" name="Picture 7">
            <a:extLst>
              <a:ext uri="{FF2B5EF4-FFF2-40B4-BE49-F238E27FC236}">
                <a16:creationId xmlns:a16="http://schemas.microsoft.com/office/drawing/2014/main" id="{FA848422-370A-4D6B-B681-3C891E321560}"/>
              </a:ext>
            </a:extLst>
          </p:cNvPr>
          <p:cNvPicPr>
            <a:picLocks noChangeAspect="1"/>
          </p:cNvPicPr>
          <p:nvPr/>
        </p:nvPicPr>
        <p:blipFill rotWithShape="1">
          <a:blip r:embed="rId2"/>
          <a:srcRect l="50274"/>
          <a:stretch/>
        </p:blipFill>
        <p:spPr>
          <a:xfrm>
            <a:off x="-23291" y="3419160"/>
            <a:ext cx="2581178" cy="3438839"/>
          </a:xfrm>
          <a:prstGeom prst="rect">
            <a:avLst/>
          </a:prstGeom>
        </p:spPr>
      </p:pic>
      <p:sp>
        <p:nvSpPr>
          <p:cNvPr id="5" name="Rectangle 4">
            <a:extLst>
              <a:ext uri="{FF2B5EF4-FFF2-40B4-BE49-F238E27FC236}">
                <a16:creationId xmlns:a16="http://schemas.microsoft.com/office/drawing/2014/main" id="{1790F30C-AB13-4204-A6D9-0976CE4A9258}"/>
              </a:ext>
            </a:extLst>
          </p:cNvPr>
          <p:cNvSpPr/>
          <p:nvPr/>
        </p:nvSpPr>
        <p:spPr>
          <a:xfrm>
            <a:off x="2779590" y="4881984"/>
            <a:ext cx="9041081" cy="1323439"/>
          </a:xfrm>
          <a:prstGeom prst="rect">
            <a:avLst/>
          </a:prstGeom>
        </p:spPr>
        <p:txBody>
          <a:bodyPr wrap="square">
            <a:spAutoFit/>
          </a:bodyPr>
          <a:lstStyle/>
          <a:p>
            <a:pPr marL="285750" indent="-285750">
              <a:buFont typeface="Arial" panose="020B0604020202020204" pitchFamily="34" charset="0"/>
              <a:buChar char="•"/>
            </a:pPr>
            <a:r>
              <a:rPr lang="en-US" sz="2000"/>
              <a:t>4.b. Instruction across programs (especially in program introductory courses) engages students in active and applied learning, encouraging them to think critically, solve meaningful problems, and work and communicate effectively with others. (Note: This practice was added to SOAA in February 2019).</a:t>
            </a:r>
          </a:p>
        </p:txBody>
      </p:sp>
    </p:spTree>
    <p:extLst>
      <p:ext uri="{BB962C8B-B14F-4D97-AF65-F5344CB8AC3E}">
        <p14:creationId xmlns:p14="http://schemas.microsoft.com/office/powerpoint/2010/main" val="404373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FD33-94A6-42E7-9D17-B1B90191B9DE}"/>
              </a:ext>
            </a:extLst>
          </p:cNvPr>
          <p:cNvSpPr>
            <a:spLocks noGrp="1"/>
          </p:cNvSpPr>
          <p:nvPr>
            <p:ph type="title"/>
          </p:nvPr>
        </p:nvSpPr>
        <p:spPr/>
        <p:txBody>
          <a:bodyPr>
            <a:normAutofit/>
          </a:bodyPr>
          <a:lstStyle/>
          <a:p>
            <a:pPr algn="ctr"/>
            <a:endParaRPr lang="en-US" b="1" dirty="0"/>
          </a:p>
        </p:txBody>
      </p:sp>
      <p:sp>
        <p:nvSpPr>
          <p:cNvPr id="3" name="Content Placeholder 2">
            <a:extLst>
              <a:ext uri="{FF2B5EF4-FFF2-40B4-BE49-F238E27FC236}">
                <a16:creationId xmlns:a16="http://schemas.microsoft.com/office/drawing/2014/main" id="{A23D834E-5E0B-41EC-90C9-FDA433EE6314}"/>
              </a:ext>
            </a:extLst>
          </p:cNvPr>
          <p:cNvSpPr>
            <a:spLocks noGrp="1"/>
          </p:cNvSpPr>
          <p:nvPr>
            <p:ph idx="1"/>
          </p:nvPr>
        </p:nvSpPr>
        <p:spPr>
          <a:xfrm>
            <a:off x="1082284" y="2063567"/>
            <a:ext cx="6527883" cy="4010025"/>
          </a:xfrm>
        </p:spPr>
        <p:txBody>
          <a:bodyPr>
            <a:normAutofit/>
          </a:bodyPr>
          <a:lstStyle/>
          <a:p>
            <a:pPr marL="0" indent="0">
              <a:buNone/>
            </a:pPr>
            <a:r>
              <a:rPr lang="en-US" b="1" dirty="0"/>
              <a:t>Equity-mindedness encompasses being:</a:t>
            </a:r>
          </a:p>
          <a:p>
            <a:r>
              <a:rPr lang="en-US" dirty="0"/>
              <a:t> Race conscious</a:t>
            </a:r>
          </a:p>
          <a:p>
            <a:r>
              <a:rPr lang="en-US" dirty="0"/>
              <a:t> Institutionally focused</a:t>
            </a:r>
          </a:p>
          <a:p>
            <a:r>
              <a:rPr lang="en-US" dirty="0"/>
              <a:t> Evidence based</a:t>
            </a:r>
          </a:p>
          <a:p>
            <a:r>
              <a:rPr lang="en-US" dirty="0"/>
              <a:t> Systemically aware</a:t>
            </a:r>
          </a:p>
          <a:p>
            <a:r>
              <a:rPr lang="en-US" dirty="0"/>
              <a:t>Action oriented</a:t>
            </a:r>
          </a:p>
          <a:p>
            <a:pPr marL="0" indent="0">
              <a:buNone/>
            </a:pPr>
            <a:r>
              <a:rPr lang="en-US" b="1" u="sng" dirty="0">
                <a:hlinkClick r:id="rId2"/>
              </a:rPr>
              <a:t>DEI Glossary of Terms</a:t>
            </a:r>
            <a:endParaRPr lang="en-US" dirty="0"/>
          </a:p>
          <a:p>
            <a:endParaRPr lang="en-US" dirty="0"/>
          </a:p>
        </p:txBody>
      </p:sp>
      <p:sp>
        <p:nvSpPr>
          <p:cNvPr id="4" name="Title 1">
            <a:extLst>
              <a:ext uri="{FF2B5EF4-FFF2-40B4-BE49-F238E27FC236}">
                <a16:creationId xmlns:a16="http://schemas.microsoft.com/office/drawing/2014/main" id="{9D91190D-35B2-EF41-8A6B-6C69F55A1581}"/>
              </a:ext>
            </a:extLst>
          </p:cNvPr>
          <p:cNvSpPr txBox="1">
            <a:spLocks/>
          </p:cNvSpPr>
          <p:nvPr/>
        </p:nvSpPr>
        <p:spPr>
          <a:xfrm>
            <a:off x="0" y="-7754"/>
            <a:ext cx="12192000" cy="1698442"/>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Equity-Minded Teaching &amp; Learning Institute Intersectional Commitment &amp; Focus</a:t>
            </a:r>
            <a:endParaRPr lang="en-US" b="1" dirty="0"/>
          </a:p>
        </p:txBody>
      </p:sp>
    </p:spTree>
    <p:extLst>
      <p:ext uri="{BB962C8B-B14F-4D97-AF65-F5344CB8AC3E}">
        <p14:creationId xmlns:p14="http://schemas.microsoft.com/office/powerpoint/2010/main" val="588931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AEB4669-98B8-427A-BB19-C8CBE450B4EB}"/>
              </a:ext>
            </a:extLst>
          </p:cNvPr>
          <p:cNvGraphicFramePr>
            <a:graphicFrameLocks noGrp="1"/>
          </p:cNvGraphicFramePr>
          <p:nvPr>
            <p:ph idx="1"/>
            <p:extLst>
              <p:ext uri="{D42A27DB-BD31-4B8C-83A1-F6EECF244321}">
                <p14:modId xmlns:p14="http://schemas.microsoft.com/office/powerpoint/2010/main" val="3670892822"/>
              </p:ext>
            </p:extLst>
          </p:nvPr>
        </p:nvGraphicFramePr>
        <p:xfrm>
          <a:off x="0" y="1476374"/>
          <a:ext cx="12192000" cy="5381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99A7EE50-33A1-8348-91FB-D65C9BED4B77}"/>
              </a:ext>
            </a:extLst>
          </p:cNvPr>
          <p:cNvSpPr txBox="1">
            <a:spLocks/>
          </p:cNvSpPr>
          <p:nvPr/>
        </p:nvSpPr>
        <p:spPr>
          <a:xfrm>
            <a:off x="0" y="0"/>
            <a:ext cx="12192000" cy="1047135"/>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800" b="1" dirty="0"/>
              <a:t>TEACHING &amp; LEARNING INSTITUTE STRUCTURE</a:t>
            </a:r>
          </a:p>
        </p:txBody>
      </p:sp>
    </p:spTree>
    <p:extLst>
      <p:ext uri="{BB962C8B-B14F-4D97-AF65-F5344CB8AC3E}">
        <p14:creationId xmlns:p14="http://schemas.microsoft.com/office/powerpoint/2010/main" val="284261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0250-036F-4233-B900-42341A63DC53}"/>
              </a:ext>
            </a:extLst>
          </p:cNvPr>
          <p:cNvSpPr>
            <a:spLocks noGrp="1"/>
          </p:cNvSpPr>
          <p:nvPr>
            <p:ph type="title"/>
          </p:nvPr>
        </p:nvSpPr>
        <p:spPr/>
        <p:txBody>
          <a:bodyPr/>
          <a:lstStyle/>
          <a:p>
            <a:r>
              <a:rPr lang="en-US" b="1" dirty="0">
                <a:cs typeface="Calibri Light"/>
              </a:rPr>
              <a:t>Transformative Curriculum Redesign Commitment Proposed Days &amp; Times</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C82ED731-65A6-4EDC-B07F-ECE21E6EE5DF}"/>
              </a:ext>
            </a:extLst>
          </p:cNvPr>
          <p:cNvSpPr>
            <a:spLocks noGrp="1"/>
          </p:cNvSpPr>
          <p:nvPr>
            <p:ph idx="1"/>
          </p:nvPr>
        </p:nvSpPr>
        <p:spPr>
          <a:xfrm>
            <a:off x="838200" y="2026507"/>
            <a:ext cx="9220200" cy="4150455"/>
          </a:xfrm>
        </p:spPr>
        <p:txBody>
          <a:bodyPr vert="horz" lIns="91440" tIns="45720" rIns="91440" bIns="45720" rtlCol="0" anchor="t">
            <a:normAutofit/>
          </a:bodyPr>
          <a:lstStyle/>
          <a:p>
            <a:r>
              <a:rPr lang="en-US" dirty="0">
                <a:cs typeface="Calibri"/>
              </a:rPr>
              <a:t>Total of 10 remote sessions during the 2021-2022 year.</a:t>
            </a:r>
          </a:p>
          <a:p>
            <a:r>
              <a:rPr lang="en-US" dirty="0">
                <a:cs typeface="Calibri"/>
              </a:rPr>
              <a:t>Friday Meeting time: </a:t>
            </a:r>
            <a:r>
              <a:rPr lang="en-US" b="1" dirty="0">
                <a:cs typeface="Calibri"/>
              </a:rPr>
              <a:t>9:00AM-11:00AM</a:t>
            </a:r>
          </a:p>
          <a:p>
            <a:endParaRPr lang="en-US" dirty="0">
              <a:cs typeface="Calibri"/>
            </a:endParaRPr>
          </a:p>
          <a:p>
            <a:r>
              <a:rPr lang="en-US" b="1" dirty="0">
                <a:cs typeface="Calibri"/>
              </a:rPr>
              <a:t>Fall 2021 Dates:</a:t>
            </a:r>
          </a:p>
          <a:p>
            <a:pPr lvl="1"/>
            <a:r>
              <a:rPr lang="en-US" dirty="0">
                <a:cs typeface="Calibri"/>
              </a:rPr>
              <a:t>August 27th</a:t>
            </a:r>
          </a:p>
          <a:p>
            <a:pPr lvl="1"/>
            <a:r>
              <a:rPr lang="en-US" dirty="0">
                <a:cs typeface="Calibri"/>
              </a:rPr>
              <a:t>September 24th                              </a:t>
            </a:r>
          </a:p>
          <a:p>
            <a:pPr lvl="1"/>
            <a:r>
              <a:rPr lang="en-US" dirty="0">
                <a:cs typeface="Calibri"/>
              </a:rPr>
              <a:t>October 22nd                                  </a:t>
            </a:r>
          </a:p>
          <a:p>
            <a:pPr lvl="1"/>
            <a:r>
              <a:rPr lang="en-US" dirty="0">
                <a:cs typeface="Calibri"/>
              </a:rPr>
              <a:t>November 19th                             </a:t>
            </a:r>
          </a:p>
          <a:p>
            <a:pPr lvl="1"/>
            <a:r>
              <a:rPr lang="en-US" dirty="0">
                <a:cs typeface="Calibri"/>
              </a:rPr>
              <a:t>December 10th                                   </a:t>
            </a:r>
          </a:p>
        </p:txBody>
      </p:sp>
      <p:sp>
        <p:nvSpPr>
          <p:cNvPr id="4" name="TextBox 3">
            <a:extLst>
              <a:ext uri="{FF2B5EF4-FFF2-40B4-BE49-F238E27FC236}">
                <a16:creationId xmlns:a16="http://schemas.microsoft.com/office/drawing/2014/main" id="{D4F54907-D423-FE4E-9928-F9444837FEB0}"/>
              </a:ext>
            </a:extLst>
          </p:cNvPr>
          <p:cNvSpPr txBox="1"/>
          <p:nvPr/>
        </p:nvSpPr>
        <p:spPr>
          <a:xfrm>
            <a:off x="4638418" y="3536376"/>
            <a:ext cx="3201430" cy="2369880"/>
          </a:xfrm>
          <a:prstGeom prst="rect">
            <a:avLst/>
          </a:prstGeom>
          <a:noFill/>
        </p:spPr>
        <p:txBody>
          <a:bodyPr wrap="square" rtlCol="0">
            <a:spAutoFit/>
          </a:bodyPr>
          <a:lstStyle/>
          <a:p>
            <a:r>
              <a:rPr lang="en-US" sz="2800" b="1" dirty="0">
                <a:cs typeface="Calibri"/>
              </a:rPr>
              <a:t>Spring 2022 Dates:</a:t>
            </a:r>
          </a:p>
          <a:p>
            <a:pPr marL="914400" lvl="1" indent="-457200">
              <a:buFont typeface="Arial" panose="020B0604020202020204" pitchFamily="34" charset="0"/>
              <a:buChar char="•"/>
            </a:pPr>
            <a:r>
              <a:rPr lang="en-US" sz="2400" dirty="0">
                <a:cs typeface="Calibri"/>
              </a:rPr>
              <a:t>February 11</a:t>
            </a:r>
            <a:r>
              <a:rPr lang="en-US" sz="2400" baseline="30000" dirty="0">
                <a:cs typeface="Calibri"/>
              </a:rPr>
              <a:t>th</a:t>
            </a:r>
            <a:endParaRPr lang="en-US" sz="2400" dirty="0">
              <a:cs typeface="Calibri"/>
            </a:endParaRPr>
          </a:p>
          <a:p>
            <a:pPr marL="914400" lvl="1" indent="-457200">
              <a:buFont typeface="Arial" panose="020B0604020202020204" pitchFamily="34" charset="0"/>
              <a:buChar char="•"/>
            </a:pPr>
            <a:r>
              <a:rPr lang="en-US" sz="2400" dirty="0">
                <a:cs typeface="Calibri"/>
              </a:rPr>
              <a:t>March 18</a:t>
            </a:r>
            <a:r>
              <a:rPr lang="en-US" sz="2400" baseline="30000" dirty="0">
                <a:cs typeface="Calibri"/>
              </a:rPr>
              <a:t>th</a:t>
            </a:r>
            <a:endParaRPr lang="en-US" sz="2400" dirty="0">
              <a:cs typeface="Calibri"/>
            </a:endParaRPr>
          </a:p>
          <a:p>
            <a:pPr marL="914400" lvl="1" indent="-457200">
              <a:buFont typeface="Arial" panose="020B0604020202020204" pitchFamily="34" charset="0"/>
              <a:buChar char="•"/>
            </a:pPr>
            <a:r>
              <a:rPr lang="en-US" sz="2400" dirty="0">
                <a:cs typeface="Calibri"/>
              </a:rPr>
              <a:t>April 15th </a:t>
            </a:r>
          </a:p>
          <a:p>
            <a:pPr marL="914400" lvl="1" indent="-457200">
              <a:buFont typeface="Arial" panose="020B0604020202020204" pitchFamily="34" charset="0"/>
              <a:buChar char="•"/>
            </a:pPr>
            <a:r>
              <a:rPr lang="en-US" sz="2400" dirty="0">
                <a:cs typeface="Calibri"/>
              </a:rPr>
              <a:t>May 20th </a:t>
            </a:r>
          </a:p>
          <a:p>
            <a:pPr marL="914400" lvl="1" indent="-457200">
              <a:buFont typeface="Arial" panose="020B0604020202020204" pitchFamily="34" charset="0"/>
              <a:buChar char="•"/>
            </a:pPr>
            <a:r>
              <a:rPr lang="en-US" sz="2400" dirty="0">
                <a:cs typeface="Calibri"/>
              </a:rPr>
              <a:t>June 3rd</a:t>
            </a:r>
            <a:endParaRPr lang="en-US" sz="2400" dirty="0"/>
          </a:p>
        </p:txBody>
      </p:sp>
      <p:sp>
        <p:nvSpPr>
          <p:cNvPr id="5" name="TextBox 4">
            <a:extLst>
              <a:ext uri="{FF2B5EF4-FFF2-40B4-BE49-F238E27FC236}">
                <a16:creationId xmlns:a16="http://schemas.microsoft.com/office/drawing/2014/main" id="{D784C052-8FFB-554A-911B-B7E1EA1DC69D}"/>
              </a:ext>
            </a:extLst>
          </p:cNvPr>
          <p:cNvSpPr txBox="1"/>
          <p:nvPr/>
        </p:nvSpPr>
        <p:spPr>
          <a:xfrm>
            <a:off x="11726562" y="27308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32369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9ACC2-E021-4406-A5BA-813A68754D20}"/>
              </a:ext>
            </a:extLst>
          </p:cNvPr>
          <p:cNvSpPr>
            <a:spLocks noGrp="1"/>
          </p:cNvSpPr>
          <p:nvPr>
            <p:ph idx="1"/>
          </p:nvPr>
        </p:nvSpPr>
        <p:spPr>
          <a:xfrm>
            <a:off x="633484" y="2588695"/>
            <a:ext cx="5590335" cy="4133731"/>
          </a:xfrm>
        </p:spPr>
        <p:txBody>
          <a:bodyPr vert="horz" lIns="91440" tIns="45720" rIns="91440" bIns="45720" rtlCol="0" anchor="t">
            <a:normAutofit/>
          </a:bodyPr>
          <a:lstStyle/>
          <a:p>
            <a:r>
              <a:rPr lang="en-US" sz="1600" b="1" i="1" dirty="0">
                <a:latin typeface="Avenir Next LT Pro"/>
              </a:rPr>
              <a:t>Prior to first community of praxis meeting, faculty will complete this canvas course and Module 1. </a:t>
            </a:r>
          </a:p>
          <a:p>
            <a:r>
              <a:rPr lang="en-US" sz="1600" b="1" i="1" dirty="0">
                <a:latin typeface="Avenir Next LT Pro"/>
              </a:rPr>
              <a:t>SLO’s are included in the course.</a:t>
            </a:r>
          </a:p>
        </p:txBody>
      </p:sp>
      <p:graphicFrame>
        <p:nvGraphicFramePr>
          <p:cNvPr id="4" name="Diagram 3">
            <a:extLst>
              <a:ext uri="{FF2B5EF4-FFF2-40B4-BE49-F238E27FC236}">
                <a16:creationId xmlns:a16="http://schemas.microsoft.com/office/drawing/2014/main" id="{9F039408-22C6-425F-9DE0-87030411D88F}"/>
              </a:ext>
            </a:extLst>
          </p:cNvPr>
          <p:cNvGraphicFramePr/>
          <p:nvPr>
            <p:extLst>
              <p:ext uri="{D42A27DB-BD31-4B8C-83A1-F6EECF244321}">
                <p14:modId xmlns:p14="http://schemas.microsoft.com/office/powerpoint/2010/main" val="3055928171"/>
              </p:ext>
            </p:extLst>
          </p:nvPr>
        </p:nvGraphicFramePr>
        <p:xfrm>
          <a:off x="4609174" y="1752765"/>
          <a:ext cx="716003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A7AAFF39-9A9F-B149-8918-7E196A1095D2}"/>
              </a:ext>
            </a:extLst>
          </p:cNvPr>
          <p:cNvSpPr txBox="1">
            <a:spLocks/>
          </p:cNvSpPr>
          <p:nvPr/>
        </p:nvSpPr>
        <p:spPr>
          <a:xfrm>
            <a:off x="0" y="-7754"/>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MODULE 0: Guided Pathways &amp; EQUITY OER/ZTC</a:t>
            </a:r>
            <a:endParaRPr lang="en-US" b="1" dirty="0"/>
          </a:p>
        </p:txBody>
      </p:sp>
      <p:sp>
        <p:nvSpPr>
          <p:cNvPr id="6" name="Content Placeholder 2">
            <a:extLst>
              <a:ext uri="{FF2B5EF4-FFF2-40B4-BE49-F238E27FC236}">
                <a16:creationId xmlns:a16="http://schemas.microsoft.com/office/drawing/2014/main" id="{53E0F8B7-4380-E246-95B9-5D00B7DD684A}"/>
              </a:ext>
            </a:extLst>
          </p:cNvPr>
          <p:cNvSpPr txBox="1">
            <a:spLocks/>
          </p:cNvSpPr>
          <p:nvPr/>
        </p:nvSpPr>
        <p:spPr>
          <a:xfrm>
            <a:off x="633484" y="1145788"/>
            <a:ext cx="10720316" cy="12139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cs typeface="Aharoni"/>
              </a:rPr>
              <a:t>Learning Outcomes</a:t>
            </a:r>
          </a:p>
          <a:p>
            <a:pPr marL="342900" indent="-342900">
              <a:buFont typeface="+mj-lt"/>
              <a:buAutoNum type="arabicPeriod"/>
            </a:pPr>
            <a:r>
              <a:rPr lang="en-US" sz="1600" dirty="0"/>
              <a:t>Utilize foundational equity language and concepts.</a:t>
            </a:r>
          </a:p>
          <a:p>
            <a:pPr marL="342900" indent="-342900">
              <a:buFont typeface="+mj-lt"/>
              <a:buAutoNum type="arabicPeriod"/>
            </a:pPr>
            <a:r>
              <a:rPr lang="en-US" sz="1600" dirty="0"/>
              <a:t>Apply foundational concepts to their professional practice.</a:t>
            </a:r>
          </a:p>
        </p:txBody>
      </p:sp>
    </p:spTree>
    <p:extLst>
      <p:ext uri="{BB962C8B-B14F-4D97-AF65-F5344CB8AC3E}">
        <p14:creationId xmlns:p14="http://schemas.microsoft.com/office/powerpoint/2010/main" val="202467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t>MODULE 1: </a:t>
            </a:r>
            <a:r>
              <a:rPr lang="en-US" sz="4000" b="1" dirty="0">
                <a:cs typeface="Aharoni"/>
              </a:rPr>
              <a:t>Goal Setting and Planning Worksheets</a:t>
            </a:r>
            <a:r>
              <a:rPr lang="en-US" sz="4000" b="1" dirty="0">
                <a:latin typeface="+mn-lt"/>
                <a:cs typeface="Aharoni"/>
              </a:rPr>
              <a:t> </a:t>
            </a:r>
            <a:endParaRPr lang="en-US" b="1" dirty="0"/>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a:bodyPr>
          <a:lstStyle/>
          <a:p>
            <a:pPr marL="0" indent="0">
              <a:buNone/>
            </a:pPr>
            <a:r>
              <a:rPr lang="en-US" sz="2400" b="1" dirty="0">
                <a:cs typeface="Aharoni"/>
              </a:rPr>
              <a:t>Learning Outcomes</a:t>
            </a:r>
          </a:p>
          <a:p>
            <a:pPr marL="342900" indent="-342900">
              <a:buFont typeface="+mj-lt"/>
              <a:buAutoNum type="arabicPeriod"/>
            </a:pPr>
            <a:r>
              <a:rPr lang="en-US" sz="1600" dirty="0"/>
              <a:t>Faculty will evaluate classroom equity metrics.</a:t>
            </a:r>
          </a:p>
          <a:p>
            <a:pPr marL="342900" indent="-342900">
              <a:buFont typeface="+mj-lt"/>
              <a:buAutoNum type="arabicPeriod"/>
            </a:pPr>
            <a:r>
              <a:rPr lang="en-US" sz="1600" dirty="0"/>
              <a:t>Faculty will develop an initial plan-of-action.</a:t>
            </a:r>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4278094"/>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marL="285750" lvl="0" indent="-285750">
              <a:buFont typeface="Arial" panose="020B0604020202020204" pitchFamily="34" charset="0"/>
              <a:buChar char="•"/>
            </a:pPr>
            <a:r>
              <a:rPr lang="en-US" sz="1600" dirty="0"/>
              <a:t>Student Equity &amp; Success Goals: Planning Worksheet </a:t>
            </a:r>
          </a:p>
          <a:p>
            <a:pPr marL="285750" lvl="0" indent="-285750">
              <a:buFont typeface="Arial" panose="020B0604020202020204" pitchFamily="34" charset="0"/>
              <a:buChar char="•"/>
            </a:pPr>
            <a:r>
              <a:rPr lang="en-US" sz="1600" dirty="0"/>
              <a:t>Course Content: Planning Worksheet</a:t>
            </a:r>
          </a:p>
          <a:p>
            <a:pPr marL="285750" lvl="0" indent="-285750">
              <a:buFont typeface="Arial" panose="020B0604020202020204" pitchFamily="34" charset="0"/>
              <a:buChar char="•"/>
            </a:pPr>
            <a:r>
              <a:rPr lang="en-US" sz="1600" dirty="0"/>
              <a:t>The Classroom Experience: Planning Worksheet</a:t>
            </a:r>
          </a:p>
          <a:p>
            <a:pPr marL="285750" lvl="0" indent="-285750">
              <a:buFont typeface="Arial" panose="020B0604020202020204" pitchFamily="34" charset="0"/>
              <a:buChar char="•"/>
            </a:pPr>
            <a:r>
              <a:rPr lang="en-US" sz="1600" dirty="0"/>
              <a:t>Assignments &amp; Assessments: Planning Worksheet </a:t>
            </a:r>
          </a:p>
          <a:p>
            <a:pPr marL="285750" lvl="0" indent="-285750">
              <a:buFont typeface="Arial" panose="020B0604020202020204" pitchFamily="34" charset="0"/>
              <a:buChar char="•"/>
            </a:pPr>
            <a:r>
              <a:rPr lang="en-US" sz="1600" dirty="0"/>
              <a:t>Grading &amp; Student Feedback: Planning Worksheet </a:t>
            </a:r>
          </a:p>
          <a:p>
            <a:pPr lvl="0"/>
            <a:endParaRPr lang="en-US" sz="3600" b="1" dirty="0">
              <a:latin typeface="+mj-lt"/>
            </a:endParaRP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2154436"/>
          </a:xfrm>
          <a:prstGeom prst="rect">
            <a:avLst/>
          </a:prstGeom>
          <a:noFill/>
        </p:spPr>
        <p:txBody>
          <a:bodyPr wrap="square" rtlCol="0">
            <a:spAutoFit/>
          </a:bodyPr>
          <a:lstStyle/>
          <a:p>
            <a:pPr lvl="0"/>
            <a:r>
              <a:rPr lang="en-US" sz="3600" b="1" dirty="0"/>
              <a:t>In-person</a:t>
            </a:r>
          </a:p>
          <a:p>
            <a:pPr lvl="0"/>
            <a:r>
              <a:rPr lang="en-US" sz="1600" b="1" i="1" dirty="0"/>
              <a:t>(professional practice)</a:t>
            </a:r>
          </a:p>
          <a:p>
            <a:pPr marL="285750" lvl="0" indent="-285750">
              <a:buFont typeface="Arial" panose="020B0604020202020204" pitchFamily="34" charset="0"/>
              <a:buChar char="•"/>
            </a:pPr>
            <a:r>
              <a:rPr lang="en-US" sz="1600" dirty="0"/>
              <a:t>Community Building Activity</a:t>
            </a:r>
          </a:p>
          <a:p>
            <a:pPr marL="285750" lvl="0" indent="-285750">
              <a:buFont typeface="Arial" panose="020B0604020202020204" pitchFamily="34" charset="0"/>
              <a:buChar char="•"/>
            </a:pPr>
            <a:r>
              <a:rPr lang="en-US" sz="1600" dirty="0"/>
              <a:t>Critical Reflection Activity focused on worksheets</a:t>
            </a:r>
          </a:p>
          <a:p>
            <a:pPr marL="285750" lvl="0" indent="-285750">
              <a:buFont typeface="Arial" panose="020B0604020202020204" pitchFamily="34" charset="0"/>
              <a:buChar char="•"/>
            </a:pPr>
            <a:r>
              <a:rPr lang="en-US" sz="1600" dirty="0"/>
              <a:t>Plan of Action</a:t>
            </a:r>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1723549"/>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2567845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solidFill>
                  <a:schemeClr val="bg1"/>
                </a:solidFill>
              </a:rPr>
              <a:t>MODULE 2:</a:t>
            </a:r>
            <a:r>
              <a:rPr lang="en-US" altLang="en-US" sz="4000" b="1" dirty="0">
                <a:solidFill>
                  <a:schemeClr val="bg1"/>
                </a:solidFill>
                <a:cs typeface="Times New Roman"/>
              </a:rPr>
              <a:t>Understanding and Responding to Data </a:t>
            </a:r>
            <a:endParaRPr lang="en-US" b="1" dirty="0">
              <a:solidFill>
                <a:schemeClr val="bg1"/>
              </a:solidFill>
            </a:endParaRPr>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a:bodyPr>
          <a:lstStyle/>
          <a:p>
            <a:pPr marL="0" indent="0">
              <a:buNone/>
            </a:pPr>
            <a:r>
              <a:rPr lang="en-US" sz="2400" b="1" dirty="0">
                <a:cs typeface="Aharoni"/>
              </a:rPr>
              <a:t>Learning Outcomes</a:t>
            </a:r>
          </a:p>
          <a:p>
            <a:pPr marL="800100" lvl="1" indent="-342900" eaLnBrk="0" fontAlgn="base" hangingPunct="0">
              <a:lnSpc>
                <a:spcPct val="100000"/>
              </a:lnSpc>
              <a:spcBef>
                <a:spcPct val="0"/>
              </a:spcBef>
              <a:spcAft>
                <a:spcPct val="0"/>
              </a:spcAft>
              <a:buFont typeface="+mj-lt"/>
              <a:buAutoNum type="arabicPeriod"/>
            </a:pPr>
            <a:r>
              <a:rPr lang="en-US" altLang="en-US" sz="1400" dirty="0">
                <a:latin typeface="Avenir Next LT Pro"/>
                <a:cs typeface="Times New Roman"/>
              </a:rPr>
              <a:t>Faculty will access SAC equity tools for planning.</a:t>
            </a:r>
          </a:p>
          <a:p>
            <a:pPr marL="800100" lvl="1" indent="-342900" eaLnBrk="0" fontAlgn="base" hangingPunct="0">
              <a:lnSpc>
                <a:spcPct val="100000"/>
              </a:lnSpc>
              <a:spcBef>
                <a:spcPct val="0"/>
              </a:spcBef>
              <a:spcAft>
                <a:spcPct val="0"/>
              </a:spcAft>
              <a:buFont typeface="+mj-lt"/>
              <a:buAutoNum type="arabicPeriod"/>
            </a:pPr>
            <a:r>
              <a:rPr lang="en-US" altLang="en-US" sz="1400" dirty="0">
                <a:latin typeface="Avenir Next LT Pro"/>
                <a:cs typeface="Times New Roman"/>
              </a:rPr>
              <a:t>Faculty will define the student equity gaps in your classroom or program using quantitative and qualitative data.</a:t>
            </a:r>
          </a:p>
          <a:p>
            <a:pPr marL="800100" lvl="1" indent="-342900" eaLnBrk="0" fontAlgn="base" hangingPunct="0">
              <a:lnSpc>
                <a:spcPct val="100000"/>
              </a:lnSpc>
              <a:spcBef>
                <a:spcPct val="0"/>
              </a:spcBef>
              <a:spcAft>
                <a:spcPct val="0"/>
              </a:spcAft>
              <a:buFont typeface="+mj-lt"/>
              <a:buAutoNum type="arabicPeriod"/>
            </a:pPr>
            <a:r>
              <a:rPr lang="en-US" altLang="en-US" sz="1400" dirty="0">
                <a:latin typeface="Avenir Next LT Pro"/>
                <a:cs typeface="Times New Roman"/>
              </a:rPr>
              <a:t>Faculty will categorize teaching practices using the T3 framework practices.</a:t>
            </a:r>
            <a:endParaRPr lang="en-US" altLang="en-US" sz="1400" dirty="0">
              <a:latin typeface="Avenir Next LT Pro"/>
              <a:cs typeface="Times New Roman" panose="02020603050405020304" pitchFamily="18" charset="0"/>
            </a:endParaRPr>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2985433"/>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marL="285750" lvl="0" indent="-285750">
              <a:buFont typeface="Arial" panose="020B0604020202020204" pitchFamily="34" charset="0"/>
              <a:buChar char="•"/>
            </a:pPr>
            <a:r>
              <a:rPr lang="en-US" sz="1600" dirty="0"/>
              <a:t>SAC Equity Plan &amp; Goals</a:t>
            </a:r>
          </a:p>
          <a:p>
            <a:pPr marL="285750" lvl="0" indent="-285750">
              <a:buFont typeface="Arial" panose="020B0604020202020204" pitchFamily="34" charset="0"/>
              <a:buChar char="•"/>
            </a:pPr>
            <a:r>
              <a:rPr lang="en-US" sz="1600" dirty="0"/>
              <a:t>T3 Framework (Skyline)</a:t>
            </a:r>
          </a:p>
          <a:p>
            <a:pPr marL="285750" lvl="0" indent="-285750">
              <a:buFont typeface="Arial" panose="020B0604020202020204" pitchFamily="34" charset="0"/>
              <a:buChar char="•"/>
            </a:pPr>
            <a:r>
              <a:rPr lang="en-US" sz="1600" dirty="0"/>
              <a:t>The Seven Equity Precepts Into You Classroom</a:t>
            </a:r>
          </a:p>
          <a:p>
            <a:pPr marL="285750" lvl="0" indent="-285750">
              <a:buFont typeface="Arial" panose="020B0604020202020204" pitchFamily="34" charset="0"/>
              <a:buChar char="•"/>
            </a:pPr>
            <a:r>
              <a:rPr lang="en-US" sz="1600" dirty="0"/>
              <a:t>(Matt Lawrence 2019)</a:t>
            </a:r>
          </a:p>
          <a:p>
            <a:pPr lvl="0"/>
            <a:endParaRPr lang="en-US" sz="3600" b="1" dirty="0">
              <a:latin typeface="+mj-lt"/>
            </a:endParaRP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3139321"/>
          </a:xfrm>
          <a:prstGeom prst="rect">
            <a:avLst/>
          </a:prstGeom>
          <a:noFill/>
        </p:spPr>
        <p:txBody>
          <a:bodyPr wrap="square" rtlCol="0">
            <a:spAutoFit/>
          </a:bodyPr>
          <a:lstStyle/>
          <a:p>
            <a:pPr lvl="0"/>
            <a:r>
              <a:rPr lang="en-US" sz="3600" b="1" dirty="0"/>
              <a:t>In-person</a:t>
            </a:r>
          </a:p>
          <a:p>
            <a:pPr lvl="0"/>
            <a:r>
              <a:rPr lang="en-US" sz="1600" b="1" i="1" dirty="0"/>
              <a:t>(professional practice)</a:t>
            </a:r>
          </a:p>
          <a:p>
            <a:pPr marL="285750" lvl="0" indent="-285750">
              <a:buFont typeface="Arial" panose="020B0604020202020204" pitchFamily="34" charset="0"/>
              <a:buChar char="•"/>
            </a:pPr>
            <a:r>
              <a:rPr lang="en-US" sz="1600" dirty="0"/>
              <a:t>SAC Student Success Data</a:t>
            </a:r>
          </a:p>
          <a:p>
            <a:pPr marL="285750" lvl="0" indent="-285750">
              <a:buFont typeface="Arial" panose="020B0604020202020204" pitchFamily="34" charset="0"/>
              <a:buChar char="•"/>
            </a:pPr>
            <a:r>
              <a:rPr lang="en-US" sz="1600" dirty="0"/>
              <a:t>SAC Student Equity Data</a:t>
            </a:r>
          </a:p>
          <a:p>
            <a:pPr marL="285750" lvl="0" indent="-285750">
              <a:buFont typeface="Arial" panose="020B0604020202020204" pitchFamily="34" charset="0"/>
              <a:buChar char="•"/>
            </a:pPr>
            <a:r>
              <a:rPr lang="en-US" altLang="en-US" sz="1600" dirty="0">
                <a:cs typeface="Times New Roman"/>
              </a:rPr>
              <a:t>What is our plan for reducing Achievement Gaps?</a:t>
            </a:r>
          </a:p>
          <a:p>
            <a:pPr marL="285750" lvl="0" indent="-285750">
              <a:buFont typeface="Arial" panose="020B0604020202020204" pitchFamily="34" charset="0"/>
              <a:buChar char="•"/>
            </a:pPr>
            <a:r>
              <a:rPr lang="en-US" altLang="en-US" sz="1600" dirty="0">
                <a:cs typeface="Times New Roman"/>
              </a:rPr>
              <a:t>Understanding Retention, Completion, Persistence </a:t>
            </a:r>
          </a:p>
          <a:p>
            <a:pPr marL="285750" lvl="0" indent="-285750">
              <a:buFont typeface="Arial" panose="020B0604020202020204" pitchFamily="34" charset="0"/>
              <a:buChar char="•"/>
            </a:pPr>
            <a:r>
              <a:rPr lang="en-US" altLang="en-US" sz="1600" dirty="0">
                <a:cs typeface="Times New Roman"/>
              </a:rPr>
              <a:t>Reacting to the Data – Process and Respond/Reflect  </a:t>
            </a:r>
            <a:endParaRPr lang="en-US" sz="1600" dirty="0"/>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2215991"/>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marL="285750" indent="-285750">
              <a:buFont typeface="Arial" panose="020B0604020202020204" pitchFamily="34" charset="0"/>
              <a:buChar char="•"/>
            </a:pPr>
            <a:r>
              <a:rPr lang="en-US" altLang="en-US" sz="1600" dirty="0">
                <a:cs typeface="Times New Roman"/>
              </a:rPr>
              <a:t>USC review of the equity plans checklist</a:t>
            </a:r>
            <a:endParaRPr lang="en-US" sz="1600" dirty="0"/>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2743117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t>MODULE 3: Redesigning Course Content</a:t>
            </a:r>
            <a:endParaRPr lang="en-US" b="1" dirty="0"/>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a:bodyPr>
          <a:lstStyle/>
          <a:p>
            <a:pPr marL="0" indent="0">
              <a:buNone/>
            </a:pPr>
            <a:r>
              <a:rPr lang="en-US" sz="2400" b="1" dirty="0">
                <a:cs typeface="Aharoni"/>
              </a:rPr>
              <a:t>Learning Outcomes</a:t>
            </a:r>
            <a:endParaRPr lang="en-US" altLang="en-US" sz="1600" dirty="0">
              <a:cs typeface="Times New Roman" panose="02020603050405020304" pitchFamily="18" charset="0"/>
            </a:endParaRPr>
          </a:p>
          <a:p>
            <a:pPr marL="342900" indent="-342900" eaLnBrk="0" fontAlgn="base" hangingPunct="0">
              <a:lnSpc>
                <a:spcPct val="100000"/>
              </a:lnSpc>
              <a:spcBef>
                <a:spcPct val="0"/>
              </a:spcBef>
              <a:spcAft>
                <a:spcPct val="0"/>
              </a:spcAft>
              <a:buFont typeface="+mj-lt"/>
              <a:buAutoNum type="arabicPeriod"/>
            </a:pPr>
            <a:r>
              <a:rPr lang="en-US" altLang="en-US" sz="1600" dirty="0">
                <a:solidFill>
                  <a:srgbClr val="000000"/>
                </a:solidFill>
                <a:cs typeface="Segoe UI"/>
              </a:rPr>
              <a:t>Faculty will redesign the syllabus to be transformative and accessible.</a:t>
            </a:r>
            <a:endParaRPr lang="en-US" altLang="en-US" sz="1600" dirty="0">
              <a:cs typeface="Segoe UI"/>
            </a:endParaRPr>
          </a:p>
          <a:p>
            <a:pPr marL="342900" indent="-342900" eaLnBrk="0" fontAlgn="base" hangingPunct="0">
              <a:lnSpc>
                <a:spcPct val="100000"/>
              </a:lnSpc>
              <a:spcBef>
                <a:spcPct val="0"/>
              </a:spcBef>
              <a:spcAft>
                <a:spcPct val="0"/>
              </a:spcAft>
              <a:buFont typeface="+mj-lt"/>
              <a:buAutoNum type="arabicPeriod"/>
            </a:pPr>
            <a:r>
              <a:rPr lang="en-US" altLang="en-US" sz="1600" dirty="0">
                <a:solidFill>
                  <a:srgbClr val="000000"/>
                </a:solidFill>
                <a:cs typeface="Segoe UI"/>
              </a:rPr>
              <a:t>Faculty will incorporate students' life experiences and culture into the content.</a:t>
            </a:r>
            <a:endParaRPr lang="en-US" sz="1600" dirty="0"/>
          </a:p>
          <a:p>
            <a:endParaRPr lang="en-US" sz="1600" dirty="0"/>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3970318"/>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marL="285750" lvl="0" indent="-285750">
              <a:buFont typeface="Arial" panose="020B0604020202020204" pitchFamily="34" charset="0"/>
              <a:buChar char="•"/>
            </a:pPr>
            <a:r>
              <a:rPr lang="en-US" sz="1600" dirty="0"/>
              <a:t>Culturally Responsive Teaching</a:t>
            </a:r>
          </a:p>
          <a:p>
            <a:pPr marL="285750" lvl="0" indent="-285750">
              <a:buFont typeface="Arial" panose="020B0604020202020204" pitchFamily="34" charset="0"/>
              <a:buChar char="•"/>
            </a:pPr>
            <a:r>
              <a:rPr lang="en-US" sz="1600" dirty="0"/>
              <a:t>Critical Pedagogy </a:t>
            </a:r>
          </a:p>
          <a:p>
            <a:pPr marL="285750" lvl="0" indent="-285750">
              <a:buFont typeface="Arial" panose="020B0604020202020204" pitchFamily="34" charset="0"/>
              <a:buChar char="•"/>
            </a:pPr>
            <a:r>
              <a:rPr lang="en-US" sz="1600" dirty="0">
                <a:hlinkClick r:id="rId2"/>
              </a:rPr>
              <a:t>Paulo Freire, Pedagogy of the Oppressed</a:t>
            </a:r>
            <a:endParaRPr lang="en-US" sz="1600" dirty="0"/>
          </a:p>
          <a:p>
            <a:pPr marL="285750" lvl="0" indent="-285750">
              <a:buFont typeface="Arial" panose="020B0604020202020204" pitchFamily="34" charset="0"/>
              <a:buChar char="•"/>
            </a:pPr>
            <a:r>
              <a:rPr lang="en-US" sz="1600" dirty="0"/>
              <a:t>The Equity-Minded Syllabus Checklist</a:t>
            </a:r>
          </a:p>
          <a:p>
            <a:pPr marL="285750" lvl="0" indent="-285750">
              <a:buFont typeface="Arial" panose="020B0604020202020204" pitchFamily="34" charset="0"/>
              <a:buChar char="•"/>
            </a:pPr>
            <a:r>
              <a:rPr lang="en-US" sz="1600" dirty="0"/>
              <a:t>Accessibility Checklist - universal design</a:t>
            </a:r>
          </a:p>
          <a:p>
            <a:pPr marL="285750" lvl="0" indent="-285750">
              <a:buFont typeface="Arial" panose="020B0604020202020204" pitchFamily="34" charset="0"/>
              <a:buChar char="•"/>
            </a:pPr>
            <a:r>
              <a:rPr lang="en-US" sz="1600" dirty="0"/>
              <a:t>21</a:t>
            </a:r>
            <a:r>
              <a:rPr lang="en-US" sz="1600" baseline="30000" dirty="0"/>
              <a:t>st</a:t>
            </a:r>
            <a:r>
              <a:rPr lang="en-US" sz="1600" dirty="0"/>
              <a:t> Century Job Market Skills</a:t>
            </a:r>
          </a:p>
          <a:p>
            <a:pPr marL="285750" lvl="0" indent="-285750">
              <a:buFont typeface="Arial" panose="020B0604020202020204" pitchFamily="34" charset="0"/>
              <a:buChar char="•"/>
            </a:pPr>
            <a:r>
              <a:rPr lang="en-US" sz="1600" dirty="0"/>
              <a:t>How to Keep Covering the Content from Killing Student Engagement (William Blake)</a:t>
            </a:r>
          </a:p>
          <a:p>
            <a:pPr lvl="0"/>
            <a:endParaRPr lang="en-US" sz="3600" b="1" dirty="0">
              <a:latin typeface="+mj-lt"/>
            </a:endParaRP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3631763"/>
          </a:xfrm>
          <a:prstGeom prst="rect">
            <a:avLst/>
          </a:prstGeom>
          <a:noFill/>
        </p:spPr>
        <p:txBody>
          <a:bodyPr wrap="square" rtlCol="0">
            <a:spAutoFit/>
          </a:bodyPr>
          <a:lstStyle/>
          <a:p>
            <a:pPr lvl="0"/>
            <a:r>
              <a:rPr lang="en-US" sz="3600" b="1" dirty="0"/>
              <a:t>In-person</a:t>
            </a:r>
          </a:p>
          <a:p>
            <a:pPr lvl="0"/>
            <a:r>
              <a:rPr lang="en-US" sz="1600" b="1" i="1" dirty="0"/>
              <a:t>(professional practice)</a:t>
            </a:r>
          </a:p>
          <a:p>
            <a:pPr marL="285750" lvl="0" indent="-285750">
              <a:buFont typeface="Arial" panose="020B0604020202020204" pitchFamily="34" charset="0"/>
              <a:buChar char="•"/>
            </a:pPr>
            <a:r>
              <a:rPr lang="en-US" sz="1600" dirty="0"/>
              <a:t>Activity: Does You Content Represent Diverse Contributions?</a:t>
            </a:r>
          </a:p>
          <a:p>
            <a:pPr marL="285750" lvl="0" indent="-285750">
              <a:buFont typeface="Arial" panose="020B0604020202020204" pitchFamily="34" charset="0"/>
              <a:buChar char="•"/>
            </a:pPr>
            <a:r>
              <a:rPr lang="en-US" sz="1600" dirty="0"/>
              <a:t>Discussion: What are the specific skills and competencies students need to learn from the course relevant to their lives.</a:t>
            </a:r>
          </a:p>
          <a:p>
            <a:pPr marL="285750" lvl="0" indent="-285750">
              <a:buFont typeface="Arial" panose="020B0604020202020204" pitchFamily="34" charset="0"/>
              <a:buChar char="•"/>
            </a:pPr>
            <a:r>
              <a:rPr lang="en-US" sz="1600" dirty="0"/>
              <a:t>Activity: Transformative Syllabus/Liquid Syllabus</a:t>
            </a:r>
          </a:p>
          <a:p>
            <a:pPr marL="285750" lvl="0" indent="-285750">
              <a:buFont typeface="Arial" panose="020B0604020202020204" pitchFamily="34" charset="0"/>
              <a:buChar char="•"/>
            </a:pPr>
            <a:r>
              <a:rPr lang="en-US" sz="1600" dirty="0"/>
              <a:t>Activity: Teaching Philosophy Statement</a:t>
            </a:r>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3200876"/>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marL="285750" indent="-285750">
              <a:buFont typeface="Arial" panose="020B0604020202020204" pitchFamily="34" charset="0"/>
              <a:buChar char="•"/>
            </a:pPr>
            <a:r>
              <a:rPr lang="en-US" altLang="en-US" sz="1600" dirty="0">
                <a:solidFill>
                  <a:srgbClr val="000000"/>
                </a:solidFill>
                <a:cs typeface="Times New Roman"/>
              </a:rPr>
              <a:t>SAC Examples </a:t>
            </a:r>
          </a:p>
          <a:p>
            <a:pPr marL="285750" indent="-285750">
              <a:buFont typeface="Arial" panose="020B0604020202020204" pitchFamily="34" charset="0"/>
              <a:buChar char="•"/>
            </a:pPr>
            <a:r>
              <a:rPr lang="en-US" altLang="en-US" sz="1600" dirty="0">
                <a:cs typeface="Times New Roman"/>
              </a:rPr>
              <a:t>Humanizing your online teaching (curriculum) Link: </a:t>
            </a:r>
            <a:r>
              <a:rPr lang="en-US" altLang="en-US" sz="1600" dirty="0">
                <a:cs typeface="Times New Roman"/>
                <a:hlinkClick r:id="rId3"/>
              </a:rPr>
              <a:t>https://onlinenetworkofeducators.org/humanizing-sp21/</a:t>
            </a:r>
            <a:r>
              <a:rPr lang="en-US" altLang="en-US" sz="1600" dirty="0">
                <a:cs typeface="Times New Roman"/>
              </a:rPr>
              <a:t> </a:t>
            </a:r>
            <a:endParaRPr lang="en-US" sz="1600" dirty="0"/>
          </a:p>
          <a:p>
            <a:pPr lvl="0"/>
            <a:endParaRPr lang="en-US" sz="1600" b="1" i="1" dirty="0"/>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308675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1" descr="subtitle">
            <a:extLst>
              <a:ext uri="{FF2B5EF4-FFF2-40B4-BE49-F238E27FC236}">
                <a16:creationId xmlns:a16="http://schemas.microsoft.com/office/drawing/2014/main" id="{E2F09E2D-E28B-410F-9E49-448C3AFFBD43}"/>
              </a:ext>
            </a:extLst>
          </p:cNvPr>
          <p:cNvSpPr>
            <a:spLocks noGrp="1"/>
          </p:cNvSpPr>
          <p:nvPr>
            <p:ph idx="1"/>
          </p:nvPr>
        </p:nvSpPr>
        <p:spPr>
          <a:xfrm>
            <a:off x="838200" y="1825625"/>
            <a:ext cx="10515600" cy="4351338"/>
          </a:xfrm>
        </p:spPr>
        <p:txBody>
          <a:bodyPr>
            <a:normAutofit fontScale="92500" lnSpcReduction="10000"/>
          </a:bodyPr>
          <a:lstStyle/>
          <a:p>
            <a:r>
              <a:rPr lang="en-US" b="1" dirty="0"/>
              <a:t>L&amp;E Members: </a:t>
            </a:r>
            <a:r>
              <a:rPr lang="en-US" dirty="0"/>
              <a:t>Maria Aguilar Beltran (Co-Chair), Stephanie Clark (Co-Chair), Jarek Janio, Amberly Chamberlain, Merari Weber, Janet Cruz-Teposte, Jose Lopez Mercedes, Maria Estrada, Arjun Nair</a:t>
            </a:r>
          </a:p>
          <a:p>
            <a:pPr>
              <a:spcBef>
                <a:spcPts val="2800"/>
              </a:spcBef>
            </a:pPr>
            <a:r>
              <a:rPr lang="en-US" b="1" dirty="0"/>
              <a:t>OER/ZTC Partners: </a:t>
            </a:r>
            <a:r>
              <a:rPr lang="en-US" dirty="0"/>
              <a:t>Annie Knight, Jodi Coffman</a:t>
            </a:r>
            <a:endParaRPr lang="en-US" dirty="0">
              <a:cs typeface="Calibri"/>
            </a:endParaRPr>
          </a:p>
          <a:p>
            <a:pPr>
              <a:spcBef>
                <a:spcPts val="2800"/>
              </a:spcBef>
            </a:pPr>
            <a:r>
              <a:rPr lang="en-US" b="1" dirty="0">
                <a:ea typeface="+mn-lt"/>
                <a:cs typeface="+mn-lt"/>
              </a:rPr>
              <a:t>Other Possible Identified Partners: </a:t>
            </a:r>
            <a:r>
              <a:rPr lang="en-US" dirty="0">
                <a:ea typeface="+mn-lt"/>
                <a:cs typeface="+mn-lt"/>
              </a:rPr>
              <a:t>Rebecca Ortiz, Betty Yimenu, Marty Romero, Steve Bautista, Mary Funaoka, Jaki King, Kim Smith, Lisa McKowan-Bourguignon, Academic Senate Exec Team, </a:t>
            </a:r>
            <a:r>
              <a:rPr lang="en-US" dirty="0" err="1">
                <a:ea typeface="+mn-lt"/>
                <a:cs typeface="+mn-lt"/>
              </a:rPr>
              <a:t>CiC</a:t>
            </a:r>
            <a:r>
              <a:rPr lang="en-US" dirty="0">
                <a:ea typeface="+mn-lt"/>
                <a:cs typeface="+mn-lt"/>
              </a:rPr>
              <a:t> Committee. </a:t>
            </a:r>
          </a:p>
          <a:p>
            <a:pPr marL="0" indent="0">
              <a:spcBef>
                <a:spcPts val="2800"/>
              </a:spcBef>
              <a:buNone/>
            </a:pPr>
            <a:r>
              <a:rPr lang="en-US" dirty="0">
                <a:ea typeface="+mn-lt"/>
                <a:cs typeface="+mn-lt"/>
              </a:rPr>
              <a:t>Most partners have participated in Skyline Equity Institute, 3CSN Equity 101 &amp; 102 Course.</a:t>
            </a:r>
            <a:endParaRPr lang="en-US" dirty="0">
              <a:cs typeface="Calibri"/>
            </a:endParaRPr>
          </a:p>
        </p:txBody>
      </p:sp>
      <p:sp>
        <p:nvSpPr>
          <p:cNvPr id="6" name="Title 1">
            <a:extLst>
              <a:ext uri="{FF2B5EF4-FFF2-40B4-BE49-F238E27FC236}">
                <a16:creationId xmlns:a16="http://schemas.microsoft.com/office/drawing/2014/main" id="{CC3E7B94-B478-2A4B-A670-BEEA70F0E59E}"/>
              </a:ext>
            </a:extLst>
          </p:cNvPr>
          <p:cNvSpPr txBox="1">
            <a:spLocks/>
          </p:cNvSpPr>
          <p:nvPr/>
        </p:nvSpPr>
        <p:spPr>
          <a:xfrm>
            <a:off x="-45103" y="-36937"/>
            <a:ext cx="12237103" cy="14359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GUIDED PATHWAYS &amp; EQUITY </a:t>
            </a:r>
          </a:p>
          <a:p>
            <a:pPr algn="ctr"/>
            <a:r>
              <a:rPr lang="en-US" sz="4000" b="1" dirty="0"/>
              <a:t>LEARNING &amp; ENGAGEMENT TEAM MEMBERS</a:t>
            </a:r>
            <a:endParaRPr lang="en-US" b="1" dirty="0"/>
          </a:p>
        </p:txBody>
      </p:sp>
    </p:spTree>
    <p:extLst>
      <p:ext uri="{BB962C8B-B14F-4D97-AF65-F5344CB8AC3E}">
        <p14:creationId xmlns:p14="http://schemas.microsoft.com/office/powerpoint/2010/main" val="1450383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t>MODULE 4: </a:t>
            </a:r>
            <a:r>
              <a:rPr lang="en-US" altLang="en-US" sz="4000" b="1" dirty="0">
                <a:cs typeface="Times New Roman"/>
              </a:rPr>
              <a:t>Redesigning The Classroom Experience </a:t>
            </a:r>
            <a:endParaRPr lang="en-US" b="1" dirty="0"/>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a:bodyPr>
          <a:lstStyle/>
          <a:p>
            <a:pPr marL="0" indent="0">
              <a:buNone/>
            </a:pPr>
            <a:r>
              <a:rPr lang="en-US" sz="2400" b="1" dirty="0">
                <a:cs typeface="Aharoni"/>
              </a:rPr>
              <a:t>Learning Outcomes</a:t>
            </a:r>
            <a:endParaRPr lang="en-US" altLang="en-US" sz="1600" dirty="0">
              <a:cs typeface="Times New Roman" panose="02020603050405020304" pitchFamily="18" charset="0"/>
            </a:endParaRPr>
          </a:p>
          <a:p>
            <a:pPr marL="800100" lvl="1" indent="-342900" eaLnBrk="0" fontAlgn="base" hangingPunct="0">
              <a:lnSpc>
                <a:spcPct val="100000"/>
              </a:lnSpc>
              <a:spcBef>
                <a:spcPct val="0"/>
              </a:spcBef>
              <a:spcAft>
                <a:spcPct val="0"/>
              </a:spcAft>
              <a:buFont typeface="+mj-lt"/>
              <a:buAutoNum type="arabicPeriod"/>
            </a:pPr>
            <a:r>
              <a:rPr lang="en-US" altLang="en-US" sz="1600" dirty="0">
                <a:solidFill>
                  <a:srgbClr val="000000"/>
                </a:solidFill>
                <a:latin typeface="Avenir Next LT Pro"/>
                <a:cs typeface="Times New Roman"/>
              </a:rPr>
              <a:t>Faculty will implement community learning in the classroom.</a:t>
            </a:r>
          </a:p>
          <a:p>
            <a:pPr marL="800100" lvl="1" indent="-342900" eaLnBrk="0" fontAlgn="base" hangingPunct="0">
              <a:lnSpc>
                <a:spcPct val="100000"/>
              </a:lnSpc>
              <a:spcBef>
                <a:spcPct val="0"/>
              </a:spcBef>
              <a:spcAft>
                <a:spcPct val="0"/>
              </a:spcAft>
              <a:buFont typeface="+mj-lt"/>
              <a:buAutoNum type="arabicPeriod"/>
            </a:pPr>
            <a:r>
              <a:rPr lang="en-US" altLang="en-US" sz="1600" dirty="0">
                <a:solidFill>
                  <a:srgbClr val="000000"/>
                </a:solidFill>
                <a:latin typeface="Avenir Next LT Pro"/>
                <a:cs typeface="Times New Roman"/>
              </a:rPr>
              <a:t>Faculty will create a lesson plan that incorporates community learning.</a:t>
            </a:r>
          </a:p>
          <a:p>
            <a:pPr marL="800100" lvl="1" indent="-342900" eaLnBrk="0" fontAlgn="base" hangingPunct="0">
              <a:lnSpc>
                <a:spcPct val="100000"/>
              </a:lnSpc>
              <a:spcBef>
                <a:spcPct val="0"/>
              </a:spcBef>
              <a:spcAft>
                <a:spcPct val="0"/>
              </a:spcAft>
              <a:buFont typeface="+mj-lt"/>
              <a:buAutoNum type="arabicPeriod"/>
            </a:pPr>
            <a:r>
              <a:rPr lang="en-US" altLang="en-US" sz="1600" dirty="0">
                <a:solidFill>
                  <a:srgbClr val="000000"/>
                </a:solidFill>
                <a:latin typeface="Avenir Next LT Pro"/>
                <a:cs typeface="Times New Roman"/>
              </a:rPr>
              <a:t>Faculty will make a plan to check biases and be race conscious with students.</a:t>
            </a:r>
          </a:p>
          <a:p>
            <a:endParaRPr lang="en-US" sz="1600" dirty="0"/>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3170099"/>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marL="285750" lvl="0" indent="-285750">
              <a:buFont typeface="Arial" panose="020B0604020202020204" pitchFamily="34" charset="0"/>
              <a:buChar char="•"/>
            </a:pPr>
            <a:r>
              <a:rPr lang="en-US" sz="1600" dirty="0"/>
              <a:t>Implicit Bias</a:t>
            </a:r>
          </a:p>
          <a:p>
            <a:pPr marL="285750" lvl="0" indent="-285750">
              <a:buFont typeface="Arial" panose="020B0604020202020204" pitchFamily="34" charset="0"/>
              <a:buChar char="•"/>
            </a:pPr>
            <a:r>
              <a:rPr lang="en-US" sz="1600" dirty="0"/>
              <a:t>Race Consciousness-Colorism, Meritocracy</a:t>
            </a:r>
          </a:p>
          <a:p>
            <a:pPr marL="285750" lvl="0" indent="-285750">
              <a:buFont typeface="Arial" panose="020B0604020202020204" pitchFamily="34" charset="0"/>
              <a:buChar char="•"/>
            </a:pPr>
            <a:r>
              <a:rPr lang="en-US" sz="1600" dirty="0"/>
              <a:t>Stereotype Threat</a:t>
            </a:r>
          </a:p>
          <a:p>
            <a:pPr marL="285750" lvl="0" indent="-285750">
              <a:buFont typeface="Arial" panose="020B0604020202020204" pitchFamily="34" charset="0"/>
              <a:buChar char="•"/>
            </a:pPr>
            <a:r>
              <a:rPr lang="en-US" sz="1600" dirty="0"/>
              <a:t>101 Active Learning Strategies</a:t>
            </a:r>
          </a:p>
          <a:p>
            <a:pPr marL="285750" lvl="0" indent="-285750">
              <a:buFont typeface="Arial" panose="020B0604020202020204" pitchFamily="34" charset="0"/>
              <a:buChar char="•"/>
            </a:pPr>
            <a:r>
              <a:rPr lang="en-US" sz="1600" dirty="0"/>
              <a:t>Want to Reach All of Your Students? Here’s How to Make Your Teaching More Inclusive (Viji </a:t>
            </a:r>
            <a:r>
              <a:rPr lang="en-US" sz="1600" dirty="0" err="1"/>
              <a:t>Sathy</a:t>
            </a:r>
            <a:r>
              <a:rPr lang="en-US" sz="1600" dirty="0"/>
              <a:t> and Kelly Hogan)</a:t>
            </a:r>
            <a:endParaRPr lang="en-US" sz="3600" b="1" dirty="0">
              <a:latin typeface="+mj-lt"/>
            </a:endParaRP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3385542"/>
          </a:xfrm>
          <a:prstGeom prst="rect">
            <a:avLst/>
          </a:prstGeom>
          <a:noFill/>
        </p:spPr>
        <p:txBody>
          <a:bodyPr wrap="square" rtlCol="0">
            <a:spAutoFit/>
          </a:bodyPr>
          <a:lstStyle/>
          <a:p>
            <a:pPr lvl="0"/>
            <a:r>
              <a:rPr lang="en-US" sz="3600" b="1" dirty="0"/>
              <a:t>In-person</a:t>
            </a:r>
          </a:p>
          <a:p>
            <a:pPr lvl="0"/>
            <a:r>
              <a:rPr lang="en-US" sz="1600" b="1" i="1" dirty="0"/>
              <a:t>(professional practice)</a:t>
            </a:r>
          </a:p>
          <a:p>
            <a:pPr marL="285750" lvl="0" indent="-285750">
              <a:buFont typeface="Arial" panose="020B0604020202020204" pitchFamily="34" charset="0"/>
              <a:buChar char="•"/>
            </a:pPr>
            <a:r>
              <a:rPr lang="en-US" altLang="en-US" sz="1600" dirty="0">
                <a:cs typeface="Times New Roman"/>
              </a:rPr>
              <a:t>Activity: Understanding Implicit Bias</a:t>
            </a:r>
          </a:p>
          <a:p>
            <a:pPr marL="285750" lvl="0" indent="-285750">
              <a:buFont typeface="Arial" panose="020B0604020202020204" pitchFamily="34" charset="0"/>
              <a:buChar char="•"/>
            </a:pPr>
            <a:r>
              <a:rPr lang="en-US" sz="1600" dirty="0">
                <a:cs typeface="Times New Roman"/>
              </a:rPr>
              <a:t>Getting to Know your Students</a:t>
            </a:r>
          </a:p>
          <a:p>
            <a:pPr marL="285750" lvl="0" indent="-285750">
              <a:buFont typeface="Arial" panose="020B0604020202020204" pitchFamily="34" charset="0"/>
              <a:buChar char="•"/>
            </a:pPr>
            <a:r>
              <a:rPr lang="en-US" sz="1600" dirty="0">
                <a:cs typeface="Times New Roman"/>
              </a:rPr>
              <a:t>Archetype Educator (Skyline)</a:t>
            </a:r>
          </a:p>
          <a:p>
            <a:pPr marL="285750" lvl="0" indent="-285750">
              <a:buFont typeface="Arial" panose="020B0604020202020204" pitchFamily="34" charset="0"/>
              <a:buChar char="•"/>
            </a:pPr>
            <a:r>
              <a:rPr lang="en-US" sz="1600" dirty="0">
                <a:cs typeface="Times New Roman"/>
              </a:rPr>
              <a:t>Things to Consider for Lage Section Courses</a:t>
            </a:r>
          </a:p>
          <a:p>
            <a:pPr marL="285750" lvl="0" indent="-285750">
              <a:buFont typeface="Arial" panose="020B0604020202020204" pitchFamily="34" charset="0"/>
              <a:buChar char="•"/>
            </a:pPr>
            <a:r>
              <a:rPr lang="en-US" sz="1600" dirty="0">
                <a:cs typeface="Times New Roman"/>
              </a:rPr>
              <a:t>How to Build Community in a Classroom</a:t>
            </a:r>
          </a:p>
          <a:p>
            <a:pPr marL="285750" lvl="0" indent="-285750">
              <a:buFont typeface="Arial" panose="020B0604020202020204" pitchFamily="34" charset="0"/>
              <a:buChar char="•"/>
            </a:pPr>
            <a:r>
              <a:rPr lang="en-US" sz="1600" dirty="0">
                <a:cs typeface="Times New Roman"/>
              </a:rPr>
              <a:t>Student Hours Coupon</a:t>
            </a:r>
            <a:endParaRPr lang="en-US" sz="1600" dirty="0"/>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1969770"/>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lvl="0"/>
            <a:endParaRPr lang="en-US" sz="1600" b="1" i="1" dirty="0"/>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45378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t>MODULE 5: Redesigning Grading</a:t>
            </a:r>
            <a:endParaRPr lang="en-US" b="1" dirty="0"/>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fontScale="25000" lnSpcReduction="20000"/>
          </a:bodyPr>
          <a:lstStyle/>
          <a:p>
            <a:pPr marL="0" indent="0">
              <a:buNone/>
            </a:pPr>
            <a:r>
              <a:rPr lang="en-US" sz="4300" b="1" dirty="0">
                <a:cs typeface="Aharoni"/>
              </a:rPr>
              <a:t>Learning Outcomes</a:t>
            </a:r>
            <a:endParaRPr lang="en-US" altLang="en-US" dirty="0">
              <a:cs typeface="Times New Roman" panose="02020603050405020304" pitchFamily="18" charset="0"/>
            </a:endParaRPr>
          </a:p>
          <a:p>
            <a:pPr marL="514350" indent="-514350">
              <a:buFont typeface="+mj-lt"/>
              <a:buAutoNum type="arabicPeriod"/>
            </a:pPr>
            <a:r>
              <a:rPr lang="en-US" sz="5600" dirty="0"/>
              <a:t>Faculty will be able to identify concepts that govern grading of SLO.</a:t>
            </a:r>
          </a:p>
          <a:p>
            <a:pPr marL="514350" indent="-514350">
              <a:buFont typeface="+mj-lt"/>
              <a:buAutoNum type="arabicPeriod"/>
            </a:pPr>
            <a:r>
              <a:rPr lang="en-US" sz="5600" dirty="0"/>
              <a:t>Faculty will be able to apply these concepts in their classroom.</a:t>
            </a:r>
          </a:p>
          <a:p>
            <a:pPr marL="514350" indent="-514350">
              <a:buFont typeface="+mj-lt"/>
              <a:buAutoNum type="arabicPeriod"/>
            </a:pPr>
            <a:r>
              <a:rPr lang="en-US" sz="5600" dirty="0"/>
              <a:t>Faculty will be able to define the concept of action research.</a:t>
            </a:r>
          </a:p>
          <a:p>
            <a:pPr marL="514350" indent="-514350">
              <a:buFont typeface="+mj-lt"/>
              <a:buAutoNum type="arabicPeriod"/>
            </a:pPr>
            <a:r>
              <a:rPr lang="en-US" sz="5600" dirty="0"/>
              <a:t>Faculty will be able to apply the concept of continuous improvement using student feedback.</a:t>
            </a:r>
            <a:endParaRPr lang="en-US" sz="4000" dirty="0"/>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2431435"/>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marL="285750" lvl="0" indent="-285750">
              <a:buFont typeface="Arial" panose="020B0604020202020204" pitchFamily="34" charset="0"/>
              <a:buChar char="•"/>
            </a:pPr>
            <a:r>
              <a:rPr lang="en-US" sz="1600" dirty="0"/>
              <a:t>Why redesign grades?</a:t>
            </a:r>
          </a:p>
          <a:p>
            <a:pPr marL="285750" lvl="0" indent="-285750">
              <a:buFont typeface="Arial" panose="020B0604020202020204" pitchFamily="34" charset="0"/>
              <a:buChar char="•"/>
            </a:pPr>
            <a:r>
              <a:rPr lang="en-US" sz="1600" dirty="0"/>
              <a:t>“Giving Wise Feedback” Based on Culturally Responsive Teaching &amp; The Brain” </a:t>
            </a:r>
            <a:r>
              <a:rPr lang="en-US" sz="1600" dirty="0" err="1"/>
              <a:t>Zaretta</a:t>
            </a:r>
            <a:r>
              <a:rPr lang="en-US" sz="1600" dirty="0"/>
              <a:t> Hammond</a:t>
            </a: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2154436"/>
          </a:xfrm>
          <a:prstGeom prst="rect">
            <a:avLst/>
          </a:prstGeom>
          <a:noFill/>
        </p:spPr>
        <p:txBody>
          <a:bodyPr wrap="square" rtlCol="0">
            <a:spAutoFit/>
          </a:bodyPr>
          <a:lstStyle/>
          <a:p>
            <a:pPr lvl="0"/>
            <a:r>
              <a:rPr lang="en-US" sz="3600" b="1" dirty="0"/>
              <a:t>In-person</a:t>
            </a:r>
          </a:p>
          <a:p>
            <a:pPr lvl="0"/>
            <a:r>
              <a:rPr lang="en-US" sz="1600" b="1" i="1" dirty="0"/>
              <a:t>(professional practice)</a:t>
            </a:r>
          </a:p>
          <a:p>
            <a:pPr marL="285750" lvl="0" indent="-285750">
              <a:buFont typeface="Arial" panose="020B0604020202020204" pitchFamily="34" charset="0"/>
              <a:buChar char="•"/>
            </a:pPr>
            <a:r>
              <a:rPr lang="en-US" altLang="en-US" sz="1600" dirty="0">
                <a:cs typeface="Times New Roman"/>
              </a:rPr>
              <a:t>Grading Innovations Activity: Common practices and emerging opportunities</a:t>
            </a:r>
          </a:p>
          <a:p>
            <a:pPr marL="285750" lvl="0" indent="-285750">
              <a:buFont typeface="Arial" panose="020B0604020202020204" pitchFamily="34" charset="0"/>
              <a:buChar char="•"/>
            </a:pPr>
            <a:r>
              <a:rPr lang="en-US" altLang="en-US" sz="1600" dirty="0">
                <a:cs typeface="Times New Roman"/>
              </a:rPr>
              <a:t>Activity: “A Two-Way Street”  </a:t>
            </a:r>
            <a:endParaRPr lang="en-US" sz="1600" dirty="0"/>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2954655"/>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marL="285750" indent="-285750">
              <a:buFont typeface="Arial" panose="020B0604020202020204" pitchFamily="34" charset="0"/>
              <a:buChar char="•"/>
            </a:pPr>
            <a:r>
              <a:rPr lang="en-US" sz="1600" dirty="0"/>
              <a:t>What role does feedback play in our instructional practices? Do we have opportunities to discuss this in our departments/campus wide?</a:t>
            </a:r>
            <a:endParaRPr lang="en-US" sz="1600" b="1" dirty="0"/>
          </a:p>
          <a:p>
            <a:pPr lvl="0"/>
            <a:endParaRPr lang="en-US" sz="1600" b="1" i="1" dirty="0"/>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75617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t>MODULE 6: Redesigning Assignments &amp; Assessments</a:t>
            </a:r>
            <a:endParaRPr lang="en-US" b="1" dirty="0"/>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a:bodyPr>
          <a:lstStyle/>
          <a:p>
            <a:pPr marL="0" indent="0">
              <a:buNone/>
            </a:pPr>
            <a:r>
              <a:rPr lang="en-US" sz="2400" b="1" dirty="0">
                <a:cs typeface="Aharoni"/>
              </a:rPr>
              <a:t>Learning Outcomes</a:t>
            </a:r>
            <a:endParaRPr lang="en-US" altLang="en-US" sz="1600" dirty="0">
              <a:cs typeface="Times New Roman" panose="02020603050405020304" pitchFamily="18" charset="0"/>
            </a:endParaRPr>
          </a:p>
          <a:p>
            <a:pPr marL="342900" indent="-342900">
              <a:buFont typeface="+mj-lt"/>
              <a:buAutoNum type="arabicPeriod"/>
            </a:pPr>
            <a:r>
              <a:rPr lang="en-US" sz="1400" dirty="0"/>
              <a:t>Faculty will provide examples of assignments reflective of student lives &amp; social justice.</a:t>
            </a:r>
          </a:p>
          <a:p>
            <a:pPr marL="342900" indent="-342900">
              <a:buFont typeface="+mj-lt"/>
              <a:buAutoNum type="arabicPeriod"/>
            </a:pPr>
            <a:r>
              <a:rPr lang="en-US" sz="1400" dirty="0"/>
              <a:t>Faculty will develop an assessment that allows students to demonstrate what they learned based on students' strengths.</a:t>
            </a:r>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2923877"/>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lvl="0"/>
            <a:r>
              <a:rPr lang="en-US" sz="1600" dirty="0"/>
              <a:t>Transparency in Teaching: Faculty Share Data and Improve Students’ Learning (Mary-Ann </a:t>
            </a:r>
            <a:r>
              <a:rPr lang="en-US" sz="1600" dirty="0" err="1"/>
              <a:t>Winkelmes</a:t>
            </a:r>
            <a:r>
              <a:rPr lang="en-US" sz="1600" dirty="0"/>
              <a:t>) </a:t>
            </a:r>
          </a:p>
          <a:p>
            <a:pPr lvl="0"/>
            <a:r>
              <a:rPr lang="en-US" sz="1600" dirty="0"/>
              <a:t>OR</a:t>
            </a:r>
          </a:p>
          <a:p>
            <a:pPr lvl="0"/>
            <a:r>
              <a:rPr lang="en-US" sz="1600" dirty="0"/>
              <a:t>Backward Design</a:t>
            </a:r>
          </a:p>
          <a:p>
            <a:pPr lvl="0"/>
            <a:r>
              <a:rPr lang="en-US" sz="1600" dirty="0">
                <a:hlinkClick r:id="rId2"/>
              </a:rPr>
              <a:t>Vanderbilt University</a:t>
            </a:r>
            <a:r>
              <a:rPr lang="en-US" sz="1600" dirty="0"/>
              <a:t> </a:t>
            </a: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2893100"/>
          </a:xfrm>
          <a:prstGeom prst="rect">
            <a:avLst/>
          </a:prstGeom>
          <a:noFill/>
        </p:spPr>
        <p:txBody>
          <a:bodyPr wrap="square" rtlCol="0">
            <a:spAutoFit/>
          </a:bodyPr>
          <a:lstStyle/>
          <a:p>
            <a:pPr lvl="0"/>
            <a:r>
              <a:rPr lang="en-US" sz="3600" b="1" dirty="0"/>
              <a:t>In-person</a:t>
            </a:r>
          </a:p>
          <a:p>
            <a:pPr lvl="0"/>
            <a:r>
              <a:rPr lang="en-US" sz="1600" b="1" i="1" dirty="0"/>
              <a:t>(professional practice)</a:t>
            </a:r>
          </a:p>
          <a:p>
            <a:pPr lvl="0"/>
            <a:r>
              <a:rPr lang="en-US" altLang="en-US" sz="1600" dirty="0">
                <a:cs typeface="Times New Roman"/>
              </a:rPr>
              <a:t>Activity: Determine Types of Assessments for your Classroom:</a:t>
            </a:r>
          </a:p>
          <a:p>
            <a:pPr lvl="0"/>
            <a:r>
              <a:rPr lang="en-US" altLang="en-US" sz="1600" dirty="0">
                <a:cs typeface="Times New Roman"/>
              </a:rPr>
              <a:t>Activity:  </a:t>
            </a:r>
            <a:r>
              <a:rPr lang="en-US" altLang="en-US" sz="1600" dirty="0">
                <a:cs typeface="Times New Roman"/>
                <a:hlinkClick r:id="rId3"/>
              </a:rPr>
              <a:t>Transparent Assignment Template</a:t>
            </a:r>
            <a:endParaRPr lang="en-US" altLang="en-US" sz="1600" dirty="0">
              <a:cs typeface="Times New Roman"/>
            </a:endParaRPr>
          </a:p>
          <a:p>
            <a:pPr lvl="0"/>
            <a:r>
              <a:rPr lang="en-US" sz="1600" dirty="0">
                <a:cs typeface="Times New Roman"/>
              </a:rPr>
              <a:t>OR </a:t>
            </a:r>
          </a:p>
          <a:p>
            <a:pPr lvl="0"/>
            <a:r>
              <a:rPr lang="en-US" sz="1600" dirty="0">
                <a:hlinkClick r:id="rId4"/>
              </a:rPr>
              <a:t>https://wke.lt/w/s/lfsIjY</a:t>
            </a:r>
            <a:r>
              <a:rPr lang="en-US" sz="1600" dirty="0"/>
              <a:t> </a:t>
            </a:r>
          </a:p>
          <a:p>
            <a:pPr lvl="0"/>
            <a:r>
              <a:rPr lang="en-US" altLang="en-US" sz="1600" dirty="0">
                <a:cs typeface="Times New Roman"/>
              </a:rPr>
              <a:t> </a:t>
            </a:r>
            <a:endParaRPr lang="en-US" sz="1600" dirty="0"/>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4185761"/>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lvl="0"/>
            <a:r>
              <a:rPr lang="en-US" sz="1600" dirty="0"/>
              <a:t>Goodman, S. (2018). </a:t>
            </a:r>
            <a:r>
              <a:rPr lang="en-US" sz="1600" dirty="0">
                <a:hlinkClick r:id="rId5"/>
              </a:rPr>
              <a:t>It’s NOT About Grit. Trauma, Inequity, and Power of Transformative </a:t>
            </a:r>
            <a:r>
              <a:rPr lang="en-US" sz="1600" dirty="0"/>
              <a:t>…</a:t>
            </a:r>
          </a:p>
          <a:p>
            <a:pPr lvl="0"/>
            <a:r>
              <a:rPr lang="en-US" sz="1600" dirty="0">
                <a:hlinkClick r:id="rId6">
                  <a:extLst>
                    <a:ext uri="{A12FA001-AC4F-418D-AE19-62706E023703}">
                      <ahyp:hlinkClr xmlns:ahyp="http://schemas.microsoft.com/office/drawing/2018/hyperlinkcolor" val="tx"/>
                    </a:ext>
                  </a:extLst>
                </a:hlinkClick>
              </a:rPr>
              <a:t>Jankowski, N. A., Montenegro, E. (2020) A New Decade for Assessment</a:t>
            </a:r>
            <a:r>
              <a:rPr lang="en-US" sz="1600" dirty="0"/>
              <a:t>…</a:t>
            </a:r>
          </a:p>
          <a:p>
            <a:pPr lvl="0"/>
            <a:r>
              <a:rPr lang="en-US" sz="1600" dirty="0">
                <a:hlinkClick r:id="rId7">
                  <a:extLst>
                    <a:ext uri="{A12FA001-AC4F-418D-AE19-62706E023703}">
                      <ahyp:hlinkClr xmlns:ahyp="http://schemas.microsoft.com/office/drawing/2018/hyperlinkcolor" val="tx"/>
                    </a:ext>
                  </a:extLst>
                </a:hlinkClick>
              </a:rPr>
              <a:t>Jankowski, N. A., Montenegro, E. (2017). Moving Towards Culturally Responsive Assessment</a:t>
            </a:r>
            <a:endParaRPr lang="en-US" sz="1600" b="1" dirty="0"/>
          </a:p>
          <a:p>
            <a:pPr lvl="0"/>
            <a:endParaRPr lang="en-US" sz="1600" b="1" i="1" dirty="0"/>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77834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BF41A-EF8A-43CA-94CD-559E294E2E6E}"/>
              </a:ext>
            </a:extLst>
          </p:cNvPr>
          <p:cNvSpPr>
            <a:spLocks noGrp="1"/>
          </p:cNvSpPr>
          <p:nvPr>
            <p:ph type="title"/>
          </p:nvPr>
        </p:nvSpPr>
        <p:spPr>
          <a:xfrm>
            <a:off x="0" y="-7754"/>
            <a:ext cx="12192000" cy="924588"/>
          </a:xfrm>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4000" b="1" dirty="0"/>
              <a:t>MODULE 7: Equity-Minded Curriculum Redesign</a:t>
            </a:r>
            <a:endParaRPr lang="en-US" b="1" dirty="0"/>
          </a:p>
        </p:txBody>
      </p:sp>
      <p:sp>
        <p:nvSpPr>
          <p:cNvPr id="3" name="Content Placeholder 2">
            <a:extLst>
              <a:ext uri="{FF2B5EF4-FFF2-40B4-BE49-F238E27FC236}">
                <a16:creationId xmlns:a16="http://schemas.microsoft.com/office/drawing/2014/main" id="{4F168099-74E5-4968-A94B-2F0AFB8DFB5D}"/>
              </a:ext>
            </a:extLst>
          </p:cNvPr>
          <p:cNvSpPr>
            <a:spLocks noGrp="1"/>
          </p:cNvSpPr>
          <p:nvPr>
            <p:ph idx="1"/>
          </p:nvPr>
        </p:nvSpPr>
        <p:spPr>
          <a:xfrm>
            <a:off x="633484" y="1145787"/>
            <a:ext cx="10720316" cy="1268591"/>
          </a:xfrm>
        </p:spPr>
        <p:txBody>
          <a:bodyPr vert="horz" lIns="91440" tIns="45720" rIns="91440" bIns="45720" rtlCol="0" anchor="t">
            <a:normAutofit fontScale="85000" lnSpcReduction="20000"/>
          </a:bodyPr>
          <a:lstStyle/>
          <a:p>
            <a:pPr marL="0" indent="0">
              <a:buNone/>
            </a:pPr>
            <a:r>
              <a:rPr lang="en-US" sz="2400" b="1" dirty="0">
                <a:cs typeface="Aharoni"/>
              </a:rPr>
              <a:t>Learning Outcomes</a:t>
            </a:r>
            <a:endParaRPr lang="en-US" altLang="en-US" sz="1600" dirty="0">
              <a:cs typeface="Times New Roman" panose="02020603050405020304" pitchFamily="18" charset="0"/>
            </a:endParaRPr>
          </a:p>
          <a:p>
            <a:pPr marL="514350" indent="-514350">
              <a:buFont typeface="+mj-lt"/>
              <a:buAutoNum type="arabicPeriod"/>
            </a:pPr>
            <a:r>
              <a:rPr lang="en-US" sz="1900" dirty="0">
                <a:ea typeface="+mn-lt"/>
                <a:cs typeface="+mn-lt"/>
              </a:rPr>
              <a:t>Faculty will apply equity-minded language into CORs and program review.</a:t>
            </a:r>
            <a:endParaRPr lang="en-US" sz="1900" dirty="0"/>
          </a:p>
          <a:p>
            <a:pPr marL="514350" indent="-514350">
              <a:buFont typeface="+mj-lt"/>
              <a:buAutoNum type="arabicPeriod"/>
            </a:pPr>
            <a:r>
              <a:rPr lang="en-US" sz="1900" dirty="0"/>
              <a:t>Faculty will integrate Culturally Responsive textbook options and/or OER/ZTC.</a:t>
            </a:r>
            <a:endParaRPr lang="en-US" sz="1900" dirty="0">
              <a:cs typeface="Calibri"/>
            </a:endParaRPr>
          </a:p>
          <a:p>
            <a:pPr marL="514350" indent="-514350">
              <a:buFont typeface="+mj-lt"/>
              <a:buAutoNum type="arabicPeriod"/>
            </a:pPr>
            <a:r>
              <a:rPr lang="en-US" sz="1900" dirty="0"/>
              <a:t>Faculty will devise an equity-minded research program plan-of-action.</a:t>
            </a:r>
            <a:endParaRPr lang="en-US" sz="1900" dirty="0">
              <a:cs typeface="Calibri"/>
            </a:endParaRPr>
          </a:p>
          <a:p>
            <a:endParaRPr lang="en-US" sz="1600" dirty="0"/>
          </a:p>
        </p:txBody>
      </p:sp>
      <p:sp>
        <p:nvSpPr>
          <p:cNvPr id="8" name="TextBox 7">
            <a:extLst>
              <a:ext uri="{FF2B5EF4-FFF2-40B4-BE49-F238E27FC236}">
                <a16:creationId xmlns:a16="http://schemas.microsoft.com/office/drawing/2014/main" id="{96A5CFDB-94D2-FE4A-973B-2A30F6FE2AF7}"/>
              </a:ext>
            </a:extLst>
          </p:cNvPr>
          <p:cNvSpPr txBox="1"/>
          <p:nvPr/>
        </p:nvSpPr>
        <p:spPr>
          <a:xfrm>
            <a:off x="540301" y="2717473"/>
            <a:ext cx="4266477" cy="2431435"/>
          </a:xfrm>
          <a:prstGeom prst="rect">
            <a:avLst/>
          </a:prstGeom>
          <a:noFill/>
        </p:spPr>
        <p:txBody>
          <a:bodyPr wrap="square" numCol="1" rtlCol="0">
            <a:spAutoFit/>
          </a:bodyPr>
          <a:lstStyle/>
          <a:p>
            <a:pPr lvl="0"/>
            <a:r>
              <a:rPr lang="en-US" sz="3600" b="1" dirty="0"/>
              <a:t>Canvas Course</a:t>
            </a:r>
          </a:p>
          <a:p>
            <a:pPr lvl="0"/>
            <a:r>
              <a:rPr lang="en-US" sz="1600" b="1" i="1" dirty="0"/>
              <a:t>(learning &amp; reflection)</a:t>
            </a:r>
          </a:p>
          <a:p>
            <a:pPr lvl="0"/>
            <a:r>
              <a:rPr lang="en-US" sz="1600" dirty="0"/>
              <a:t>Committee &amp; Leadership Involvement</a:t>
            </a:r>
          </a:p>
          <a:p>
            <a:pPr lvl="0"/>
            <a:r>
              <a:rPr lang="en-US" sz="1600" dirty="0"/>
              <a:t>COR’s</a:t>
            </a:r>
          </a:p>
          <a:p>
            <a:pPr lvl="0"/>
            <a:r>
              <a:rPr lang="en-US" sz="1600" dirty="0"/>
              <a:t>Program Review-Jaki King</a:t>
            </a:r>
          </a:p>
          <a:p>
            <a:pPr lvl="0"/>
            <a:r>
              <a:rPr lang="en-US" sz="1600" dirty="0"/>
              <a:t>Course Commitments</a:t>
            </a:r>
          </a:p>
          <a:p>
            <a:pPr lvl="0"/>
            <a:endParaRPr lang="en-US" dirty="0"/>
          </a:p>
          <a:p>
            <a:endParaRPr lang="en-US" dirty="0"/>
          </a:p>
        </p:txBody>
      </p:sp>
      <p:sp>
        <p:nvSpPr>
          <p:cNvPr id="10" name="TextBox 9">
            <a:extLst>
              <a:ext uri="{FF2B5EF4-FFF2-40B4-BE49-F238E27FC236}">
                <a16:creationId xmlns:a16="http://schemas.microsoft.com/office/drawing/2014/main" id="{B49966AD-5F51-A544-876D-27A6EC9DC6DE}"/>
              </a:ext>
            </a:extLst>
          </p:cNvPr>
          <p:cNvSpPr txBox="1"/>
          <p:nvPr/>
        </p:nvSpPr>
        <p:spPr>
          <a:xfrm>
            <a:off x="5197950" y="2717473"/>
            <a:ext cx="3241716" cy="2893100"/>
          </a:xfrm>
          <a:prstGeom prst="rect">
            <a:avLst/>
          </a:prstGeom>
          <a:noFill/>
        </p:spPr>
        <p:txBody>
          <a:bodyPr wrap="square" rtlCol="0">
            <a:spAutoFit/>
          </a:bodyPr>
          <a:lstStyle/>
          <a:p>
            <a:pPr lvl="0"/>
            <a:r>
              <a:rPr lang="en-US" sz="3600" b="1" dirty="0"/>
              <a:t>In-person</a:t>
            </a:r>
          </a:p>
          <a:p>
            <a:pPr lvl="0"/>
            <a:r>
              <a:rPr lang="en-US" sz="1600" b="1" i="1" dirty="0"/>
              <a:t>(professional practice)</a:t>
            </a:r>
          </a:p>
          <a:p>
            <a:pPr lvl="0"/>
            <a:r>
              <a:rPr lang="en-US" altLang="en-US" sz="1600" b="1" dirty="0">
                <a:cs typeface="Times New Roman"/>
              </a:rPr>
              <a:t>Activity: </a:t>
            </a:r>
          </a:p>
          <a:p>
            <a:pPr lvl="0"/>
            <a:r>
              <a:rPr lang="en-US" altLang="en-US" sz="1600" dirty="0">
                <a:cs typeface="Times New Roman"/>
              </a:rPr>
              <a:t>COR Review: </a:t>
            </a:r>
            <a:r>
              <a:rPr lang="en-US" sz="1600" dirty="0"/>
              <a:t>Language, add text and content that explicitly includes options that are race-conscious. </a:t>
            </a:r>
          </a:p>
          <a:p>
            <a:pPr lvl="0"/>
            <a:r>
              <a:rPr lang="en-US" sz="1600" dirty="0"/>
              <a:t>Examples of Equity-Minded COR’s</a:t>
            </a:r>
          </a:p>
          <a:p>
            <a:pPr lvl="0"/>
            <a:r>
              <a:rPr lang="en-US" sz="1600" dirty="0"/>
              <a:t>Research-follow up PPT Presentation.</a:t>
            </a:r>
          </a:p>
          <a:p>
            <a:endParaRPr lang="en-US" dirty="0"/>
          </a:p>
        </p:txBody>
      </p:sp>
      <p:sp>
        <p:nvSpPr>
          <p:cNvPr id="11" name="TextBox 10">
            <a:extLst>
              <a:ext uri="{FF2B5EF4-FFF2-40B4-BE49-F238E27FC236}">
                <a16:creationId xmlns:a16="http://schemas.microsoft.com/office/drawing/2014/main" id="{B0118C4F-9D95-8E42-9AE9-AE0CE9088B6D}"/>
              </a:ext>
            </a:extLst>
          </p:cNvPr>
          <p:cNvSpPr txBox="1"/>
          <p:nvPr/>
        </p:nvSpPr>
        <p:spPr>
          <a:xfrm>
            <a:off x="8348922" y="2717473"/>
            <a:ext cx="3410465" cy="3200876"/>
          </a:xfrm>
          <a:prstGeom prst="rect">
            <a:avLst/>
          </a:prstGeom>
          <a:noFill/>
        </p:spPr>
        <p:txBody>
          <a:bodyPr wrap="square" rtlCol="0">
            <a:spAutoFit/>
          </a:bodyPr>
          <a:lstStyle/>
          <a:p>
            <a:pPr lvl="0"/>
            <a:r>
              <a:rPr lang="en-US" sz="3600" b="1" dirty="0" err="1"/>
              <a:t>Addt’l</a:t>
            </a:r>
            <a:r>
              <a:rPr lang="en-US" sz="3600" b="1" dirty="0"/>
              <a:t> Resources</a:t>
            </a:r>
          </a:p>
          <a:p>
            <a:pPr lvl="0"/>
            <a:r>
              <a:rPr lang="en-US" sz="1600" b="1" i="1" dirty="0"/>
              <a:t>(systemic change)</a:t>
            </a:r>
          </a:p>
          <a:p>
            <a:pPr lvl="0"/>
            <a:r>
              <a:rPr lang="en-US" sz="1600" dirty="0"/>
              <a:t>Evaluate </a:t>
            </a:r>
            <a:r>
              <a:rPr lang="en-US" sz="1600" dirty="0" err="1"/>
              <a:t>CiC</a:t>
            </a:r>
            <a:r>
              <a:rPr lang="en-US" sz="1600" dirty="0"/>
              <a:t> Processes &amp; Common Language</a:t>
            </a:r>
          </a:p>
          <a:p>
            <a:pPr lvl="0"/>
            <a:r>
              <a:rPr lang="en-US" sz="1600" dirty="0"/>
              <a:t>How to make recommendations? (</a:t>
            </a:r>
            <a:r>
              <a:rPr lang="en-US" sz="1600" dirty="0" err="1"/>
              <a:t>CiC</a:t>
            </a:r>
            <a:r>
              <a:rPr lang="en-US" sz="1600" dirty="0"/>
              <a:t> processes)</a:t>
            </a:r>
          </a:p>
          <a:p>
            <a:pPr lvl="0"/>
            <a:r>
              <a:rPr lang="en-US" sz="1600" dirty="0"/>
              <a:t>Workgroups/Taskforces</a:t>
            </a:r>
          </a:p>
          <a:p>
            <a:pPr lvl="0"/>
            <a:endParaRPr lang="en-US" sz="1600" b="1" i="1" dirty="0"/>
          </a:p>
          <a:p>
            <a:pPr lvl="0"/>
            <a:endParaRPr lang="en-US" sz="3600" b="1" dirty="0"/>
          </a:p>
          <a:p>
            <a:endParaRPr lang="en-US" dirty="0"/>
          </a:p>
        </p:txBody>
      </p:sp>
      <p:cxnSp>
        <p:nvCxnSpPr>
          <p:cNvPr id="14" name="Straight Connector 13">
            <a:extLst>
              <a:ext uri="{FF2B5EF4-FFF2-40B4-BE49-F238E27FC236}">
                <a16:creationId xmlns:a16="http://schemas.microsoft.com/office/drawing/2014/main" id="{43275336-3F94-FB41-AC51-6F5D2738A77F}"/>
              </a:ext>
            </a:extLst>
          </p:cNvPr>
          <p:cNvCxnSpPr/>
          <p:nvPr/>
        </p:nvCxnSpPr>
        <p:spPr>
          <a:xfrm>
            <a:off x="0" y="2544477"/>
            <a:ext cx="12192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itle 1">
            <a:extLst>
              <a:ext uri="{FF2B5EF4-FFF2-40B4-BE49-F238E27FC236}">
                <a16:creationId xmlns:a16="http://schemas.microsoft.com/office/drawing/2014/main" id="{8026706F-2339-AC45-9034-E76CEB0337C8}"/>
              </a:ext>
            </a:extLst>
          </p:cNvPr>
          <p:cNvSpPr txBox="1">
            <a:spLocks/>
          </p:cNvSpPr>
          <p:nvPr/>
        </p:nvSpPr>
        <p:spPr>
          <a:xfrm>
            <a:off x="0" y="5960056"/>
            <a:ext cx="12192000" cy="924588"/>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i="1" dirty="0"/>
              <a:t>Equity-minded Teaching &amp; Learning Institute</a:t>
            </a:r>
          </a:p>
          <a:p>
            <a:pPr algn="ctr"/>
            <a:r>
              <a:rPr lang="en-US" sz="1800" b="1" i="1" dirty="0"/>
              <a:t>A Santa Ana College Guided Pathways &amp; Equity Project</a:t>
            </a:r>
            <a:endParaRPr lang="en-US" sz="2000" b="1" i="1" dirty="0"/>
          </a:p>
        </p:txBody>
      </p:sp>
    </p:spTree>
    <p:extLst>
      <p:ext uri="{BB962C8B-B14F-4D97-AF65-F5344CB8AC3E}">
        <p14:creationId xmlns:p14="http://schemas.microsoft.com/office/powerpoint/2010/main" val="2561145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655AD5-CDE1-DF42-89D3-15F626E78E3A}"/>
              </a:ext>
            </a:extLst>
          </p:cNvPr>
          <p:cNvSpPr txBox="1">
            <a:spLocks/>
          </p:cNvSpPr>
          <p:nvPr/>
        </p:nvSpPr>
        <p:spPr>
          <a:xfrm>
            <a:off x="-22552" y="1710623"/>
            <a:ext cx="12237103" cy="3436754"/>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CALIFORNIA COMMUNITY COLLEGES </a:t>
            </a:r>
          </a:p>
          <a:p>
            <a:pPr algn="ctr"/>
            <a:r>
              <a:rPr lang="en-US" sz="4000" b="1" dirty="0"/>
              <a:t>CHANCELLORS OFFICE</a:t>
            </a:r>
            <a:endParaRPr lang="en-US" b="1" dirty="0"/>
          </a:p>
        </p:txBody>
      </p:sp>
    </p:spTree>
    <p:extLst>
      <p:ext uri="{BB962C8B-B14F-4D97-AF65-F5344CB8AC3E}">
        <p14:creationId xmlns:p14="http://schemas.microsoft.com/office/powerpoint/2010/main" val="1683281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9120-03AE-4F54-9CE2-7CCC7C024034}"/>
              </a:ext>
            </a:extLst>
          </p:cNvPr>
          <p:cNvSpPr>
            <a:spLocks noGrp="1"/>
          </p:cNvSpPr>
          <p:nvPr>
            <p:ph type="title"/>
          </p:nvPr>
        </p:nvSpPr>
        <p:spPr>
          <a:xfrm>
            <a:off x="1805552" y="365125"/>
            <a:ext cx="9974072" cy="1325563"/>
          </a:xfrm>
        </p:spPr>
        <p:txBody>
          <a:bodyPr>
            <a:normAutofit/>
          </a:bodyPr>
          <a:lstStyle/>
          <a:p>
            <a:r>
              <a:rPr lang="en-US" sz="4000">
                <a:latin typeface="+mj-lt"/>
              </a:rPr>
              <a:t>Vision for Success and Core Commitments</a:t>
            </a:r>
          </a:p>
        </p:txBody>
      </p:sp>
      <p:sp>
        <p:nvSpPr>
          <p:cNvPr id="3" name="Content Placeholder 2">
            <a:extLst>
              <a:ext uri="{FF2B5EF4-FFF2-40B4-BE49-F238E27FC236}">
                <a16:creationId xmlns:a16="http://schemas.microsoft.com/office/drawing/2014/main" id="{C5B62BB1-207A-4241-9D59-807A036271CB}"/>
              </a:ext>
            </a:extLst>
          </p:cNvPr>
          <p:cNvSpPr>
            <a:spLocks noGrp="1"/>
          </p:cNvSpPr>
          <p:nvPr>
            <p:ph sz="half" idx="1"/>
          </p:nvPr>
        </p:nvSpPr>
        <p:spPr>
          <a:xfrm>
            <a:off x="387937" y="2833462"/>
            <a:ext cx="5477005" cy="3506603"/>
          </a:xfrm>
        </p:spPr>
        <p:txBody>
          <a:bodyPr>
            <a:normAutofit fontScale="62500" lnSpcReduction="20000"/>
          </a:bodyPr>
          <a:lstStyle/>
          <a:p>
            <a:pPr marL="0" indent="0" algn="ctr">
              <a:buNone/>
            </a:pPr>
            <a:r>
              <a:rPr lang="en-US" sz="4000" b="1" dirty="0"/>
              <a:t>Vision for Success</a:t>
            </a:r>
          </a:p>
          <a:p>
            <a:pPr marL="514350" indent="-514350">
              <a:buFont typeface="+mj-lt"/>
              <a:buAutoNum type="arabicPeriod"/>
            </a:pPr>
            <a:r>
              <a:rPr lang="en-US" sz="3500" dirty="0"/>
              <a:t>Increase credential obtainment by 20%</a:t>
            </a:r>
          </a:p>
          <a:p>
            <a:pPr marL="514350" indent="-514350">
              <a:buFont typeface="+mj-lt"/>
              <a:buAutoNum type="arabicPeriod"/>
            </a:pPr>
            <a:r>
              <a:rPr lang="en-US" sz="3500" dirty="0"/>
              <a:t>Increase transfer by 35% to UC and CSU</a:t>
            </a:r>
          </a:p>
          <a:p>
            <a:pPr marL="514350" indent="-514350">
              <a:buFont typeface="+mj-lt"/>
              <a:buAutoNum type="arabicPeriod"/>
            </a:pPr>
            <a:r>
              <a:rPr lang="en-US" sz="3500" dirty="0"/>
              <a:t>Decrease unit obtainment for a degree</a:t>
            </a:r>
          </a:p>
          <a:p>
            <a:pPr marL="514350" indent="-514350">
              <a:buFont typeface="+mj-lt"/>
              <a:buAutoNum type="arabicPeriod"/>
            </a:pPr>
            <a:r>
              <a:rPr lang="en-US" sz="3500" dirty="0"/>
              <a:t>Increase employment for CTE students</a:t>
            </a:r>
          </a:p>
          <a:p>
            <a:pPr marL="514350" indent="-514350">
              <a:buFont typeface="+mj-lt"/>
              <a:buAutoNum type="arabicPeriod"/>
            </a:pPr>
            <a:r>
              <a:rPr lang="en-US" sz="3500" dirty="0"/>
              <a:t>Reduce and erase equity gaps</a:t>
            </a:r>
          </a:p>
          <a:p>
            <a:pPr marL="514350" indent="-514350">
              <a:buFont typeface="+mj-lt"/>
              <a:buAutoNum type="arabicPeriod"/>
            </a:pPr>
            <a:r>
              <a:rPr lang="en-US" sz="3500" dirty="0"/>
              <a:t>Reduce regional gaps</a:t>
            </a:r>
          </a:p>
        </p:txBody>
      </p:sp>
      <p:sp>
        <p:nvSpPr>
          <p:cNvPr id="5" name="Content Placeholder 4"/>
          <p:cNvSpPr>
            <a:spLocks noGrp="1"/>
          </p:cNvSpPr>
          <p:nvPr>
            <p:ph sz="half" idx="10"/>
          </p:nvPr>
        </p:nvSpPr>
        <p:spPr>
          <a:xfrm>
            <a:off x="6008805" y="2833461"/>
            <a:ext cx="6183195" cy="3506603"/>
          </a:xfrm>
        </p:spPr>
        <p:txBody>
          <a:bodyPr>
            <a:normAutofit fontScale="85000" lnSpcReduction="10000"/>
          </a:bodyPr>
          <a:lstStyle/>
          <a:p>
            <a:pPr marL="0" indent="0" algn="ctr">
              <a:buNone/>
            </a:pPr>
            <a:r>
              <a:rPr lang="en-US" sz="3200" b="1" dirty="0"/>
              <a:t>Core Commitments</a:t>
            </a:r>
          </a:p>
          <a:p>
            <a:pPr marL="514350" indent="-514350">
              <a:buFont typeface="+mj-lt"/>
              <a:buAutoNum type="arabicPeriod"/>
            </a:pPr>
            <a:r>
              <a:rPr lang="en-US" dirty="0"/>
              <a:t>Focus on students’ goals</a:t>
            </a:r>
          </a:p>
          <a:p>
            <a:pPr marL="514350" indent="-514350">
              <a:buFont typeface="+mj-lt"/>
              <a:buAutoNum type="arabicPeriod"/>
            </a:pPr>
            <a:r>
              <a:rPr lang="en-US" dirty="0"/>
              <a:t>Design and decide with the student in mind</a:t>
            </a:r>
          </a:p>
          <a:p>
            <a:pPr marL="514350" indent="-514350">
              <a:buFont typeface="+mj-lt"/>
              <a:buAutoNum type="arabicPeriod"/>
            </a:pPr>
            <a:r>
              <a:rPr lang="en-US" dirty="0"/>
              <a:t>Pair high expectations and high support</a:t>
            </a:r>
          </a:p>
          <a:p>
            <a:pPr marL="514350" indent="-514350">
              <a:buFont typeface="+mj-lt"/>
              <a:buAutoNum type="arabicPeriod"/>
            </a:pPr>
            <a:r>
              <a:rPr lang="en-US" dirty="0"/>
              <a:t>Evidence-based decisions</a:t>
            </a:r>
          </a:p>
          <a:p>
            <a:pPr marL="514350" indent="-514350">
              <a:buFont typeface="+mj-lt"/>
              <a:buAutoNum type="arabicPeriod"/>
            </a:pPr>
            <a:r>
              <a:rPr lang="en-US" dirty="0"/>
              <a:t>Own student performance</a:t>
            </a:r>
          </a:p>
          <a:p>
            <a:pPr marL="514350" indent="-514350">
              <a:buFont typeface="+mj-lt"/>
              <a:buAutoNum type="arabicPeriod"/>
            </a:pPr>
            <a:r>
              <a:rPr lang="en-US" dirty="0"/>
              <a:t>Enable innovation and action</a:t>
            </a:r>
          </a:p>
          <a:p>
            <a:pPr marL="514350" indent="-514350">
              <a:buFont typeface="+mj-lt"/>
              <a:buAutoNum type="arabicPeriod"/>
            </a:pPr>
            <a:r>
              <a:rPr lang="en-US" dirty="0"/>
              <a:t>Cross-system partnership</a:t>
            </a:r>
          </a:p>
        </p:txBody>
      </p:sp>
      <p:sp>
        <p:nvSpPr>
          <p:cNvPr id="7" name="Title 1">
            <a:extLst>
              <a:ext uri="{FF2B5EF4-FFF2-40B4-BE49-F238E27FC236}">
                <a16:creationId xmlns:a16="http://schemas.microsoft.com/office/drawing/2014/main" id="{8AF246A0-264E-1043-8695-046A873939D8}"/>
              </a:ext>
            </a:extLst>
          </p:cNvPr>
          <p:cNvSpPr txBox="1">
            <a:spLocks/>
          </p:cNvSpPr>
          <p:nvPr/>
        </p:nvSpPr>
        <p:spPr>
          <a:xfrm>
            <a:off x="-45103" y="-7754"/>
            <a:ext cx="12237103" cy="14359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		 VISION FOR SUCCESS &amp; CORE COMMITMENTS</a:t>
            </a:r>
            <a:endParaRPr lang="en-US" b="1" dirty="0"/>
          </a:p>
        </p:txBody>
      </p:sp>
      <p:pic>
        <p:nvPicPr>
          <p:cNvPr id="6" name="Picture 5" descr="Vision for Success report cover"/>
          <p:cNvPicPr>
            <a:picLocks noChangeAspect="1"/>
          </p:cNvPicPr>
          <p:nvPr/>
        </p:nvPicPr>
        <p:blipFill>
          <a:blip r:embed="rId2"/>
          <a:stretch>
            <a:fillRect/>
          </a:stretch>
        </p:blipFill>
        <p:spPr>
          <a:xfrm>
            <a:off x="170332" y="-7754"/>
            <a:ext cx="1895759" cy="2548043"/>
          </a:xfrm>
          <a:prstGeom prst="rect">
            <a:avLst/>
          </a:prstGeom>
        </p:spPr>
      </p:pic>
    </p:spTree>
    <p:extLst>
      <p:ext uri="{BB962C8B-B14F-4D97-AF65-F5344CB8AC3E}">
        <p14:creationId xmlns:p14="http://schemas.microsoft.com/office/powerpoint/2010/main" val="202800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9" descr="A screenshot of a cell phone&#10;&#10;Description automatically generated"/>
          <p:cNvPicPr preferRelativeResize="0"/>
          <p:nvPr/>
        </p:nvPicPr>
        <p:blipFill rotWithShape="1">
          <a:blip r:embed="rId3">
            <a:alphaModFix/>
          </a:blip>
          <a:srcRect/>
          <a:stretch/>
        </p:blipFill>
        <p:spPr>
          <a:xfrm>
            <a:off x="-518057" y="-291407"/>
            <a:ext cx="13228113" cy="7440813"/>
          </a:xfrm>
          <a:prstGeom prst="rect">
            <a:avLst/>
          </a:prstGeom>
          <a:noFill/>
          <a:ln>
            <a:noFill/>
          </a:ln>
        </p:spPr>
      </p:pic>
    </p:spTree>
    <p:extLst>
      <p:ext uri="{BB962C8B-B14F-4D97-AF65-F5344CB8AC3E}">
        <p14:creationId xmlns:p14="http://schemas.microsoft.com/office/powerpoint/2010/main" val="111399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aphicFrame>
        <p:nvGraphicFramePr>
          <p:cNvPr id="3" name="Diagram 2"/>
          <p:cNvGraphicFramePr/>
          <p:nvPr/>
        </p:nvGraphicFramePr>
        <p:xfrm>
          <a:off x="2154663" y="83450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139687" y="5761345"/>
            <a:ext cx="6157952" cy="923330"/>
          </a:xfrm>
          <a:prstGeom prst="rect">
            <a:avLst/>
          </a:prstGeom>
          <a:noFill/>
        </p:spPr>
        <p:txBody>
          <a:bodyPr wrap="square" rtlCol="0">
            <a:spAutoFit/>
          </a:bodyPr>
          <a:lstStyle/>
          <a:p>
            <a:pPr algn="ctr"/>
            <a:r>
              <a:rPr lang="en-US">
                <a:solidFill>
                  <a:srgbClr val="53575A"/>
                </a:solidFill>
              </a:rPr>
              <a:t>College policies, practices, processes, curricula and structures actualize success for disproportionately impacted and marginalized populations.</a:t>
            </a:r>
          </a:p>
        </p:txBody>
      </p:sp>
      <p:sp>
        <p:nvSpPr>
          <p:cNvPr id="8" name="TextBox 7"/>
          <p:cNvSpPr txBox="1"/>
          <p:nvPr/>
        </p:nvSpPr>
        <p:spPr>
          <a:xfrm>
            <a:off x="9053788" y="1420141"/>
            <a:ext cx="2575932" cy="2585323"/>
          </a:xfrm>
          <a:prstGeom prst="rect">
            <a:avLst/>
          </a:prstGeom>
          <a:noFill/>
        </p:spPr>
        <p:txBody>
          <a:bodyPr wrap="square" rtlCol="0">
            <a:spAutoFit/>
          </a:bodyPr>
          <a:lstStyle/>
          <a:p>
            <a:pPr algn="ctr"/>
            <a:r>
              <a:rPr lang="en-US">
                <a:solidFill>
                  <a:srgbClr val="53575A"/>
                </a:solidFill>
              </a:rPr>
              <a:t>Administrators, faculty &amp; staff utilize equity-based practices to effectively support and actualize success for disproportionately impacted and marginalized populations.</a:t>
            </a:r>
          </a:p>
        </p:txBody>
      </p:sp>
      <p:sp>
        <p:nvSpPr>
          <p:cNvPr id="9" name="TextBox 8"/>
          <p:cNvSpPr txBox="1"/>
          <p:nvPr/>
        </p:nvSpPr>
        <p:spPr>
          <a:xfrm>
            <a:off x="648914" y="1697140"/>
            <a:ext cx="2575932" cy="2308324"/>
          </a:xfrm>
          <a:prstGeom prst="rect">
            <a:avLst/>
          </a:prstGeom>
          <a:noFill/>
        </p:spPr>
        <p:txBody>
          <a:bodyPr wrap="square" rtlCol="0">
            <a:spAutoFit/>
          </a:bodyPr>
          <a:lstStyle/>
          <a:p>
            <a:pPr algn="ctr"/>
            <a:r>
              <a:rPr lang="en-US">
                <a:solidFill>
                  <a:srgbClr val="53575A"/>
                </a:solidFill>
              </a:rPr>
              <a:t>Personally, individuals practice self-awareness and equity-mindedness; making a commitment to equitable educational practices; learning to recognize &amp; combat personal biases. </a:t>
            </a:r>
          </a:p>
        </p:txBody>
      </p:sp>
      <p:sp>
        <p:nvSpPr>
          <p:cNvPr id="10" name="Title 1">
            <a:extLst>
              <a:ext uri="{FF2B5EF4-FFF2-40B4-BE49-F238E27FC236}">
                <a16:creationId xmlns:a16="http://schemas.microsoft.com/office/drawing/2014/main" id="{EEECE826-72E7-8F4F-9457-4F777D483954}"/>
              </a:ext>
            </a:extLst>
          </p:cNvPr>
          <p:cNvSpPr txBox="1">
            <a:spLocks/>
          </p:cNvSpPr>
          <p:nvPr/>
        </p:nvSpPr>
        <p:spPr>
          <a:xfrm>
            <a:off x="0" y="-7754"/>
            <a:ext cx="12192000" cy="835801"/>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ENSURE EQUITY THROUGHOUT THE PATHWAYS</a:t>
            </a:r>
            <a:endParaRPr lang="en-US" b="1" dirty="0"/>
          </a:p>
        </p:txBody>
      </p:sp>
    </p:spTree>
    <p:extLst>
      <p:ext uri="{BB962C8B-B14F-4D97-AF65-F5344CB8AC3E}">
        <p14:creationId xmlns:p14="http://schemas.microsoft.com/office/powerpoint/2010/main" val="260303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F27658-6B79-4B5F-8B98-3AE643607E85}"/>
              </a:ext>
            </a:extLst>
          </p:cNvPr>
          <p:cNvSpPr>
            <a:spLocks noGrp="1"/>
          </p:cNvSpPr>
          <p:nvPr>
            <p:ph idx="1"/>
          </p:nvPr>
        </p:nvSpPr>
        <p:spPr>
          <a:xfrm>
            <a:off x="838199" y="1825625"/>
            <a:ext cx="10914089" cy="4351338"/>
          </a:xfrm>
        </p:spPr>
        <p:txBody>
          <a:bodyPr>
            <a:normAutofit fontScale="92500" lnSpcReduction="20000"/>
          </a:bodyPr>
          <a:lstStyle/>
          <a:p>
            <a:pPr marL="0" indent="0" algn="ctr">
              <a:buNone/>
            </a:pPr>
            <a:endParaRPr lang="en-US" sz="2800" b="1" dirty="0"/>
          </a:p>
          <a:p>
            <a:pPr marL="0" indent="0" algn="ctr">
              <a:buNone/>
            </a:pPr>
            <a:r>
              <a:rPr lang="en-US" sz="2800" b="1" dirty="0"/>
              <a:t>Vision for Success Commitment 2: Always design and decide with the student in mind </a:t>
            </a:r>
          </a:p>
          <a:p>
            <a:pPr lvl="1"/>
            <a:r>
              <a:rPr lang="en-US" b="1" dirty="0"/>
              <a:t>Strategy A: </a:t>
            </a:r>
            <a:r>
              <a:rPr lang="en-US" dirty="0"/>
              <a:t>Provide campus wide cultural competency and implicit bias training.</a:t>
            </a:r>
          </a:p>
          <a:p>
            <a:pPr lvl="1"/>
            <a:r>
              <a:rPr lang="en-US" b="1" dirty="0"/>
              <a:t>Strategy B: </a:t>
            </a:r>
            <a:r>
              <a:rPr lang="en-US" dirty="0"/>
              <a:t>Design professional development workshops to increase knowledge and understanding of cultural competency and diversity.</a:t>
            </a:r>
          </a:p>
          <a:p>
            <a:pPr marL="0" indent="0" algn="ctr">
              <a:buNone/>
            </a:pPr>
            <a:endParaRPr lang="en-US" sz="2800" b="1" dirty="0"/>
          </a:p>
          <a:p>
            <a:pPr marL="0" indent="0" algn="ctr">
              <a:buNone/>
            </a:pPr>
            <a:endParaRPr lang="en-US" sz="2800" b="1" dirty="0"/>
          </a:p>
          <a:p>
            <a:pPr marL="0" indent="0" algn="ctr">
              <a:buNone/>
            </a:pPr>
            <a:r>
              <a:rPr lang="en-US" sz="2800" b="1" dirty="0"/>
              <a:t>Vision for Success Commitment 3: Pair high expectations with high support</a:t>
            </a:r>
          </a:p>
          <a:p>
            <a:pPr lvl="1"/>
            <a:r>
              <a:rPr lang="en-US" b="1" dirty="0"/>
              <a:t>Strategy B: </a:t>
            </a:r>
            <a:r>
              <a:rPr lang="en-US" dirty="0"/>
              <a:t>Provide faculty and staff (classified and administrators) mentoring opportunities at colleges.</a:t>
            </a:r>
          </a:p>
          <a:p>
            <a:pPr marL="0" indent="0" algn="ctr">
              <a:buNone/>
            </a:pPr>
            <a:r>
              <a:rPr lang="en-US" sz="2800" dirty="0">
                <a:hlinkClick r:id="rId2"/>
              </a:rPr>
              <a:t>DEI Report</a:t>
            </a:r>
            <a:endParaRPr lang="en-US" sz="2800" dirty="0"/>
          </a:p>
          <a:p>
            <a:endParaRPr lang="en-US" dirty="0"/>
          </a:p>
        </p:txBody>
      </p:sp>
      <p:sp>
        <p:nvSpPr>
          <p:cNvPr id="4" name="Title 1">
            <a:extLst>
              <a:ext uri="{FF2B5EF4-FFF2-40B4-BE49-F238E27FC236}">
                <a16:creationId xmlns:a16="http://schemas.microsoft.com/office/drawing/2014/main" id="{8D288A92-80AE-4840-ABBC-F481F75C483B}"/>
              </a:ext>
            </a:extLst>
          </p:cNvPr>
          <p:cNvSpPr txBox="1">
            <a:spLocks/>
          </p:cNvSpPr>
          <p:nvPr/>
        </p:nvSpPr>
        <p:spPr>
          <a:xfrm>
            <a:off x="0" y="-7754"/>
            <a:ext cx="12192000" cy="14359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State Community College Chancellor’s Office Diversity, Equity, &amp; Inclusion Report </a:t>
            </a:r>
            <a:endParaRPr lang="en-US" b="1" dirty="0"/>
          </a:p>
        </p:txBody>
      </p:sp>
    </p:spTree>
    <p:extLst>
      <p:ext uri="{BB962C8B-B14F-4D97-AF65-F5344CB8AC3E}">
        <p14:creationId xmlns:p14="http://schemas.microsoft.com/office/powerpoint/2010/main" val="762539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138A-D1B8-476D-BC04-BA55377DA878}"/>
              </a:ext>
            </a:extLst>
          </p:cNvPr>
          <p:cNvSpPr>
            <a:spLocks noGrp="1"/>
          </p:cNvSpPr>
          <p:nvPr>
            <p:ph type="title"/>
          </p:nvPr>
        </p:nvSpPr>
        <p:spPr/>
        <p:txBody>
          <a:bodyPr/>
          <a:lstStyle/>
          <a:p>
            <a:pPr algn="ctr"/>
            <a:r>
              <a:rPr lang="en-US" b="1"/>
              <a:t>OUR DISTRICT SYSTEMIC COMMITMENT</a:t>
            </a:r>
          </a:p>
        </p:txBody>
      </p:sp>
      <p:sp>
        <p:nvSpPr>
          <p:cNvPr id="3" name="Content Placeholder 2">
            <a:extLst>
              <a:ext uri="{FF2B5EF4-FFF2-40B4-BE49-F238E27FC236}">
                <a16:creationId xmlns:a16="http://schemas.microsoft.com/office/drawing/2014/main" id="{020D0011-1746-4BD6-844B-4D06EC35516F}"/>
              </a:ext>
            </a:extLst>
          </p:cNvPr>
          <p:cNvSpPr>
            <a:spLocks noGrp="1"/>
          </p:cNvSpPr>
          <p:nvPr>
            <p:ph idx="1"/>
          </p:nvPr>
        </p:nvSpPr>
        <p:spPr/>
        <p:txBody>
          <a:bodyPr/>
          <a:lstStyle/>
          <a:p>
            <a:pPr marL="0" indent="0" algn="ctr">
              <a:buNone/>
            </a:pPr>
            <a:r>
              <a:rPr lang="en-US" dirty="0">
                <a:hlinkClick r:id="rId2"/>
              </a:rPr>
              <a:t>RANCHO SANTIAGO COMMUNITY COLLEGE DISTRICT BOARD OF TRUSTEES RESOLUTION No. 20-10</a:t>
            </a:r>
            <a:endParaRPr lang="en-US" dirty="0"/>
          </a:p>
          <a:p>
            <a:pPr marL="0" indent="0" algn="ctr">
              <a:buNone/>
            </a:pPr>
            <a:r>
              <a:rPr lang="en-US" dirty="0">
                <a:cs typeface="Calibri"/>
              </a:rPr>
              <a:t>"Take Action Against Structural Racism"</a:t>
            </a:r>
            <a:endParaRPr lang="en-US" dirty="0"/>
          </a:p>
          <a:p>
            <a:pPr marL="0" indent="0" algn="ctr">
              <a:buNone/>
            </a:pPr>
            <a:endParaRPr lang="en-US" dirty="0"/>
          </a:p>
          <a:p>
            <a:endParaRPr lang="en-US" dirty="0"/>
          </a:p>
        </p:txBody>
      </p:sp>
      <p:sp>
        <p:nvSpPr>
          <p:cNvPr id="5" name="TextBox 4">
            <a:extLst>
              <a:ext uri="{FF2B5EF4-FFF2-40B4-BE49-F238E27FC236}">
                <a16:creationId xmlns:a16="http://schemas.microsoft.com/office/drawing/2014/main" id="{9E1D2099-1D53-4375-891B-F4989F712D40}"/>
              </a:ext>
            </a:extLst>
          </p:cNvPr>
          <p:cNvSpPr txBox="1"/>
          <p:nvPr/>
        </p:nvSpPr>
        <p:spPr>
          <a:xfrm>
            <a:off x="704538" y="3429000"/>
            <a:ext cx="11230287" cy="2308324"/>
          </a:xfrm>
          <a:prstGeom prst="rect">
            <a:avLst/>
          </a:prstGeom>
          <a:noFill/>
        </p:spPr>
        <p:txBody>
          <a:bodyPr wrap="square" rtlCol="0">
            <a:spAutoFit/>
          </a:bodyPr>
          <a:lstStyle/>
          <a:p>
            <a:r>
              <a:rPr lang="en-US" b="1" dirty="0"/>
              <a:t>WHEREAS</a:t>
            </a:r>
            <a:r>
              <a:rPr lang="en-US" dirty="0"/>
              <a:t>, the district and college teams must develop action plans that provide proactive support for faculty and staff in evaluating classroom learning cultures, curriculum, lesson plans and syllabi, and course evaluation protocols, looking comprehensively at </a:t>
            </a:r>
            <a:r>
              <a:rPr lang="en-US" b="1" i="1" u="sng" dirty="0"/>
              <a:t>inclusive curriculum that goes beyond a single course</a:t>
            </a:r>
            <a:r>
              <a:rPr lang="en-US" dirty="0"/>
              <a:t>, such as ethnic studies, and </a:t>
            </a:r>
            <a:r>
              <a:rPr lang="en-US" b="1" i="1" u="sng" dirty="0"/>
              <a:t>evaluate all courses for diversity of representation and culturally-relevant content</a:t>
            </a:r>
            <a:r>
              <a:rPr lang="en-US" dirty="0"/>
              <a:t>; and  …</a:t>
            </a:r>
          </a:p>
          <a:p>
            <a:endParaRPr lang="en-US" dirty="0"/>
          </a:p>
          <a:p>
            <a:r>
              <a:rPr lang="en-US" b="1" dirty="0"/>
              <a:t>THEREFORE BE IT RESOLVED </a:t>
            </a:r>
            <a:r>
              <a:rPr lang="en-US" dirty="0"/>
              <a:t>by the Board of Trustees of the Rancho Santiago Community College District that: Rancho Santiago Community College District commits to improving outcomes for all of its students, faculty, and staff using its position of influence and power to make a difference and a</a:t>
            </a:r>
            <a:r>
              <a:rPr lang="en-US" b="1" dirty="0"/>
              <a:t>ctively strategize and take action against structural racism.</a:t>
            </a:r>
          </a:p>
        </p:txBody>
      </p:sp>
      <p:sp>
        <p:nvSpPr>
          <p:cNvPr id="6" name="Title 1">
            <a:extLst>
              <a:ext uri="{FF2B5EF4-FFF2-40B4-BE49-F238E27FC236}">
                <a16:creationId xmlns:a16="http://schemas.microsoft.com/office/drawing/2014/main" id="{DC52F738-86C2-B64C-8688-4119B7AC2B29}"/>
              </a:ext>
            </a:extLst>
          </p:cNvPr>
          <p:cNvSpPr txBox="1">
            <a:spLocks/>
          </p:cNvSpPr>
          <p:nvPr/>
        </p:nvSpPr>
        <p:spPr>
          <a:xfrm>
            <a:off x="0" y="-7754"/>
            <a:ext cx="12192000" cy="1435947"/>
          </a:xfrm>
          <a:prstGeom prst="rect">
            <a:avLst/>
          </a:prstGeom>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000" b="1" dirty="0"/>
              <a:t>OUR DISTRICT COMMITENT</a:t>
            </a:r>
            <a:endParaRPr lang="en-US" b="1" dirty="0"/>
          </a:p>
        </p:txBody>
      </p:sp>
    </p:spTree>
    <p:extLst>
      <p:ext uri="{BB962C8B-B14F-4D97-AF65-F5344CB8AC3E}">
        <p14:creationId xmlns:p14="http://schemas.microsoft.com/office/powerpoint/2010/main" val="130563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A07155E-A749-495A-B1B1-4C30996EE7C1}"/>
              </a:ext>
            </a:extLst>
          </p:cNvPr>
          <p:cNvPicPr>
            <a:picLocks noGrp="1" noChangeAspect="1"/>
          </p:cNvPicPr>
          <p:nvPr>
            <p:ph idx="1"/>
          </p:nvPr>
        </p:nvPicPr>
        <p:blipFill>
          <a:blip r:embed="rId2"/>
          <a:stretch>
            <a:fillRect/>
          </a:stretch>
        </p:blipFill>
        <p:spPr>
          <a:xfrm>
            <a:off x="415667" y="2869063"/>
            <a:ext cx="11551851" cy="3123963"/>
          </a:xfrm>
          <a:prstGeom prst="rect">
            <a:avLst/>
          </a:prstGeom>
        </p:spPr>
      </p:pic>
      <p:sp>
        <p:nvSpPr>
          <p:cNvPr id="7" name="Title 6">
            <a:extLst>
              <a:ext uri="{FF2B5EF4-FFF2-40B4-BE49-F238E27FC236}">
                <a16:creationId xmlns:a16="http://schemas.microsoft.com/office/drawing/2014/main" id="{E07D3F47-AF9D-4AE3-A2FC-EAC6051C98A5}"/>
              </a:ext>
            </a:extLst>
          </p:cNvPr>
          <p:cNvSpPr>
            <a:spLocks noGrp="1"/>
          </p:cNvSpPr>
          <p:nvPr>
            <p:ph type="title"/>
          </p:nvPr>
        </p:nvSpPr>
        <p:spPr>
          <a:xfrm>
            <a:off x="838200" y="365125"/>
            <a:ext cx="10515600" cy="2214304"/>
          </a:xfrm>
        </p:spPr>
        <p:txBody>
          <a:bodyPr>
            <a:normAutofit fontScale="90000"/>
          </a:bodyPr>
          <a:lstStyle/>
          <a:p>
            <a:pPr algn="ctr"/>
            <a:r>
              <a:rPr lang="en-US" b="1" dirty="0">
                <a:latin typeface="Calibri"/>
                <a:cs typeface="Calibri"/>
              </a:rPr>
              <a:t>EQUITY PLAN 2019-2022: Focus Inward on Cultural Change Through Equity Minded Professional Development</a:t>
            </a:r>
            <a:br>
              <a:rPr lang="en-US" dirty="0"/>
            </a:br>
            <a:endParaRPr lang="en-US"/>
          </a:p>
        </p:txBody>
      </p:sp>
      <p:cxnSp>
        <p:nvCxnSpPr>
          <p:cNvPr id="10" name="Straight Connector 9">
            <a:extLst>
              <a:ext uri="{FF2B5EF4-FFF2-40B4-BE49-F238E27FC236}">
                <a16:creationId xmlns:a16="http://schemas.microsoft.com/office/drawing/2014/main" id="{A0A114CC-DE73-4007-8F8B-1B6362C26288}"/>
              </a:ext>
            </a:extLst>
          </p:cNvPr>
          <p:cNvCxnSpPr/>
          <p:nvPr/>
        </p:nvCxnSpPr>
        <p:spPr>
          <a:xfrm>
            <a:off x="10147300" y="3835400"/>
            <a:ext cx="5588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BBB5BD4-43A3-4F72-B5E6-75CDEF51008F}"/>
              </a:ext>
            </a:extLst>
          </p:cNvPr>
          <p:cNvCxnSpPr/>
          <p:nvPr/>
        </p:nvCxnSpPr>
        <p:spPr>
          <a:xfrm>
            <a:off x="927100" y="4064000"/>
            <a:ext cx="1003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817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HNYXMCCMVK3K-743504103-272</_dlc_DocId>
    <_dlc_DocIdUrl xmlns="431189f8-a51b-453f-9f0c-3a0b3b65b12f">
      <Url>https://www.sac.edu/President/AcademicSenate/_layouts/15/DocIdRedir.aspx?ID=HNYXMCCMVK3K-743504103-272</Url>
      <Description>HNYXMCCMVK3K-743504103-272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0ADB4C0DF3A844A4BBD864BA281FAD" ma:contentTypeVersion="1" ma:contentTypeDescription="Create a new document." ma:contentTypeScope="" ma:versionID="c916b72c6e6ad54f1b2256709559a4fd">
  <xsd:schema xmlns:xsd="http://www.w3.org/2001/XMLSchema" xmlns:xs="http://www.w3.org/2001/XMLSchema" xmlns:p="http://schemas.microsoft.com/office/2006/metadata/properties" xmlns:ns2="431189f8-a51b-453f-9f0c-3a0b3b65b12f" targetNamespace="http://schemas.microsoft.com/office/2006/metadata/properties" ma:root="true" ma:fieldsID="b96c214a694ffaf4954aeac313948b30" ns2:_="">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C37BA86-1E6D-44B2-B867-F009F3F45B42}">
  <ds:schemaRefs>
    <ds:schemaRef ds:uri="http://schemas.microsoft.com/sharepoint/v3/contenttype/forms"/>
  </ds:schemaRefs>
</ds:datastoreItem>
</file>

<file path=customXml/itemProps2.xml><?xml version="1.0" encoding="utf-8"?>
<ds:datastoreItem xmlns:ds="http://schemas.openxmlformats.org/officeDocument/2006/customXml" ds:itemID="{7EA4B7AC-DC64-4C98-B18C-E674B1A4146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6b51b1d-ccfc-4d4e-80c8-f2ce7c38f936"/>
    <ds:schemaRef ds:uri="http://www.w3.org/XML/1998/namespace"/>
  </ds:schemaRefs>
</ds:datastoreItem>
</file>

<file path=customXml/itemProps3.xml><?xml version="1.0" encoding="utf-8"?>
<ds:datastoreItem xmlns:ds="http://schemas.openxmlformats.org/officeDocument/2006/customXml" ds:itemID="{B524F193-50B1-4453-866C-4F37E63D6D74}"/>
</file>

<file path=customXml/itemProps4.xml><?xml version="1.0" encoding="utf-8"?>
<ds:datastoreItem xmlns:ds="http://schemas.openxmlformats.org/officeDocument/2006/customXml" ds:itemID="{34640C1E-A784-4E34-B7E0-EE223D1C4127}"/>
</file>

<file path=docProps/app.xml><?xml version="1.0" encoding="utf-8"?>
<Properties xmlns="http://schemas.openxmlformats.org/officeDocument/2006/extended-properties" xmlns:vt="http://schemas.openxmlformats.org/officeDocument/2006/docPropsVTypes">
  <TotalTime>1593</TotalTime>
  <Words>2228</Words>
  <Application>Microsoft Office PowerPoint</Application>
  <PresentationFormat>Widescreen</PresentationFormat>
  <Paragraphs>325</Paragraphs>
  <Slides>23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Aharoni</vt:lpstr>
      <vt:lpstr>Arial</vt:lpstr>
      <vt:lpstr>Avenir Next LT Pro</vt:lpstr>
      <vt:lpstr>Calibri</vt:lpstr>
      <vt:lpstr>Calibri Light</vt:lpstr>
      <vt:lpstr>Segoe UI</vt:lpstr>
      <vt:lpstr>Times New Roman</vt:lpstr>
      <vt:lpstr>Office Theme</vt:lpstr>
      <vt:lpstr>Equity-Minded Teaching and Learning Institute</vt:lpstr>
      <vt:lpstr>PowerPoint Presentation</vt:lpstr>
      <vt:lpstr>PowerPoint Presentation</vt:lpstr>
      <vt:lpstr>Vision for Success and Core Commitments</vt:lpstr>
      <vt:lpstr>PowerPoint Presentation</vt:lpstr>
      <vt:lpstr>PowerPoint Presentation</vt:lpstr>
      <vt:lpstr>PowerPoint Presentation</vt:lpstr>
      <vt:lpstr>OUR DISTRICT SYSTEMIC COMMITMENT</vt:lpstr>
      <vt:lpstr>EQUITY PLAN 2019-2022: Focus Inward on Cultural Change Through Equity Minded Professional Development </vt:lpstr>
      <vt:lpstr>Guided Pathways and Equity Framework</vt:lpstr>
      <vt:lpstr>Goals of the Equity-Minded Teaching and Learning Institute</vt:lpstr>
      <vt:lpstr>SAC Guided Pathways  Scale of adoption Assessment Highlights</vt:lpstr>
      <vt:lpstr>PowerPoint Presentation</vt:lpstr>
      <vt:lpstr>PowerPoint Presentation</vt:lpstr>
      <vt:lpstr>Transformative Curriculum Redesign Commitment Proposed Days &amp; Times</vt:lpstr>
      <vt:lpstr>PowerPoint Presentation</vt:lpstr>
      <vt:lpstr>MODULE 1: Goal Setting and Planning Worksheets </vt:lpstr>
      <vt:lpstr>MODULE 2:Understanding and Responding to Data </vt:lpstr>
      <vt:lpstr>MODULE 3: Redesigning Course Content</vt:lpstr>
      <vt:lpstr>MODULE 4: Redesigning The Classroom Experience </vt:lpstr>
      <vt:lpstr>MODULE 5: Redesigning Grading</vt:lpstr>
      <vt:lpstr>MODULE 6: Redesigning Assignments &amp; Assessments</vt:lpstr>
      <vt:lpstr>MODULE 7: Equity-Minded Curriculum Redesign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Equity Redesign</dc:title>
  <dc:creator>Aguilar Beltran, Maria</dc:creator>
  <cp:lastModifiedBy>Aguilar Beltran, Maria</cp:lastModifiedBy>
  <cp:revision>13</cp:revision>
  <dcterms:created xsi:type="dcterms:W3CDTF">2021-02-09T06:41:48Z</dcterms:created>
  <dcterms:modified xsi:type="dcterms:W3CDTF">2021-05-11T05:56:34Z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0x010100F90ADB4C0DF3A844A4BBD864BA281FAD</vt:lpwstr>
  </property>
  <property fmtid="{D5CDD505-2E9C-101B-9397-08002B2CF9AE}" pid="3" name="_dlc_DocIdItemGuid">
    <vt:lpwstr>f619dd7b-aa8f-4ee1-a045-d2449761033b</vt:lpwstr>
  </property>
</Properties>
</file>