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6" r:id="rId3"/>
    <p:sldId id="298" r:id="rId4"/>
    <p:sldId id="299" r:id="rId5"/>
    <p:sldId id="302" r:id="rId6"/>
    <p:sldId id="303" r:id="rId7"/>
    <p:sldId id="304" r:id="rId8"/>
    <p:sldId id="305" r:id="rId9"/>
    <p:sldId id="314" r:id="rId10"/>
    <p:sldId id="310" r:id="rId11"/>
    <p:sldId id="317" r:id="rId1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B7E"/>
    <a:srgbClr val="B14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6"/>
    <p:restoredTop sz="95909"/>
  </p:normalViewPr>
  <p:slideViewPr>
    <p:cSldViewPr snapToGrid="0" snapToObjects="1">
      <p:cViewPr varScale="1">
        <p:scale>
          <a:sx n="110" d="100"/>
          <a:sy n="110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5C498-9A9C-764D-B6F1-237599E8A721}" type="datetimeFigureOut">
              <a:rPr lang="en-US"/>
              <a:pPr>
                <a:defRPr/>
              </a:pPr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D9D3B7-7C65-2F44-B8CE-1AE4CFFD3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E5E2D6-94F0-5445-8872-D2557A2AA862}" type="datetimeFigureOut">
              <a:rPr lang="en-US"/>
              <a:pPr>
                <a:defRPr/>
              </a:pPr>
              <a:t>8/24/2022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Stephanie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55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Dolores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1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70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2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37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3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asccc.org</a:t>
            </a:r>
            <a:r>
              <a:rPr lang="en-US" dirty="0"/>
              <a:t>/content/submit-input-ab-928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3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52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747680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6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747680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8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2652FEF-1DB5-3640-84E9-76C2AEBC29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25" y="0"/>
            <a:ext cx="121911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1C2F473-8038-C74B-8DC1-AF9F6E976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910" y="403412"/>
            <a:ext cx="8670888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1E0B24B1-20CE-244C-A568-F07B26F8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F6ED-E3DC-8A4A-AABE-AFCED4231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0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F66E5AA-0B67-8348-93AF-8A6B4FB72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CB3E9-34D1-9147-A9F0-791F0C3C99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12" y="5463"/>
            <a:ext cx="820737" cy="6847074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703B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32AE22C-3BFA-9A4F-BCC7-138B587C9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A226-D696-6347-98C5-4ECD9707C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4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374DEF-593A-4D43-8E6D-A915BF27F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703B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910648A-46C8-AB4B-96EC-1AC10F013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9404B-2868-264C-B504-B836A1219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12" y="5463"/>
            <a:ext cx="820737" cy="6847074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33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80F9B99-8263-EA4C-B572-EE434178C8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7CA25C0-FBDE-374E-8B02-A3DFA7FC7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E47E-D7EC-2141-BEFC-978E97EE4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9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68F019-6ADE-9B41-AEFC-12D26889A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EC97F8-5603-C842-9003-509EE69DA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803B18D-F6BB-7446-AB8B-B65811EA6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10" r:id="rId2"/>
    <p:sldLayoutId id="2147483804" r:id="rId3"/>
    <p:sldLayoutId id="2147483805" r:id="rId4"/>
    <p:sldLayoutId id="2147483806" r:id="rId5"/>
    <p:sldLayoutId id="2147483809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703B7E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cas-ca.org/" TargetMode="External"/><Relationship Id="rId2" Type="http://schemas.openxmlformats.org/officeDocument/2006/relationships/hyperlink" Target="https://www.asccc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susb.edu/ciac" TargetMode="External"/><Relationship Id="rId5" Type="http://schemas.openxmlformats.org/officeDocument/2006/relationships/hyperlink" Target="https://www.cccco.edu/About-Us/Chancellors-Office/Divisions/Educational-Services-and-Support/What-we-do/Curriculum-and-Instruction-Unit/California-Community-College-Curriculum-Committee" TargetMode="External"/><Relationship Id="rId4" Type="http://schemas.openxmlformats.org/officeDocument/2006/relationships/hyperlink" Target="mailto:info@asccc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content/submit-input-ab-92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monkey.com/r/GE_Pattern_Survey_2022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AA250F80-C27E-2049-9EEA-4C8186D87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683125"/>
            <a:ext cx="10433050" cy="1736725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General Education and AB 928</a:t>
            </a:r>
            <a:br>
              <a:rPr lang="en-US" dirty="0"/>
            </a:br>
            <a:br>
              <a:rPr lang="en-US" sz="20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Friday, July 8 | 12:45-2:00</a:t>
            </a:r>
            <a:endParaRPr lang="en-US" alt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A6DE-2A58-2F85-763E-D5C7D70C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E7C4D-A453-2FA6-3577-E42D935FB1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ASCCC Website: </a:t>
            </a:r>
            <a:r>
              <a:rPr lang="en-US" dirty="0">
                <a:hlinkClick r:id="rId2"/>
              </a:rPr>
              <a:t>https://www.asccc.org</a:t>
            </a:r>
            <a:endParaRPr lang="en-US" dirty="0"/>
          </a:p>
          <a:p>
            <a:r>
              <a:rPr lang="en-US" dirty="0"/>
              <a:t>ICAS Website: </a:t>
            </a:r>
            <a:r>
              <a:rPr lang="en-US" dirty="0">
                <a:hlinkClick r:id="rId3"/>
              </a:rPr>
              <a:t>https://icas-ca.org</a:t>
            </a:r>
            <a:r>
              <a:rPr lang="en-US" dirty="0"/>
              <a:t> – update in progress</a:t>
            </a:r>
          </a:p>
          <a:p>
            <a:r>
              <a:rPr lang="en-US" dirty="0"/>
              <a:t>Questions? Email </a:t>
            </a:r>
            <a:r>
              <a:rPr lang="en-US" dirty="0">
                <a:hlinkClick r:id="rId4"/>
              </a:rPr>
              <a:t>info@asccc.org</a:t>
            </a:r>
            <a:endParaRPr lang="en-US" dirty="0"/>
          </a:p>
          <a:p>
            <a:r>
              <a:rPr lang="en-US" dirty="0"/>
              <a:t> 5C: </a:t>
            </a:r>
            <a:r>
              <a:rPr lang="en-US" dirty="0">
                <a:hlinkClick r:id="rId5"/>
              </a:rPr>
              <a:t>https://www.cccco.edu/About-Us/Chancellors-Office/Divisions/Educational-Services-and-Support/What-we-do/Curriculum-and-Instruction-Unit/California-Community-College-Curriculum-Committee</a:t>
            </a:r>
            <a:endParaRPr lang="en-US" dirty="0"/>
          </a:p>
          <a:p>
            <a:r>
              <a:rPr lang="en-US" dirty="0"/>
              <a:t>CIAC: </a:t>
            </a:r>
            <a:r>
              <a:rPr lang="en-US" dirty="0">
                <a:hlinkClick r:id="rId6"/>
              </a:rPr>
              <a:t>https://www.csusb.edu/ciac</a:t>
            </a:r>
            <a:r>
              <a:rPr lang="en-US" dirty="0"/>
              <a:t> (articulation officers website)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E143A-8D17-94F9-D559-931C97D5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8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85623-D798-4543-B4F9-997E9E1D55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1E47E-D7EC-2141-BEFC-978E97EE44D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132A9-82AC-4F1C-A2E7-A25B790B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4" y="185285"/>
            <a:ext cx="6277851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4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D463-63EA-1C07-2C60-55EEF4C1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AB 928 (Berman,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393A-21C5-5EE1-13AA-517E522E97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19100" indent="-34290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Single lower division general education pathway agreement by December 31, 2023 and implementation by 2025-2026.</a:t>
            </a:r>
          </a:p>
          <a:p>
            <a:pPr marL="419100" indent="-342900"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/>
          </a:p>
          <a:p>
            <a:pPr marL="419100" indent="-34290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Only lower division GE pathway to determine transfer eligibility to both the CSU and UC systems</a:t>
            </a:r>
          </a:p>
          <a:p>
            <a:pPr marL="419100" indent="-342900"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/>
          </a:p>
          <a:p>
            <a:pPr marL="419100" indent="-34290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GE pathway to include no more units that those required under the current IGETC pattern as of 7/2/21. This equals 34 units.</a:t>
            </a:r>
          </a:p>
          <a:p>
            <a:pPr marL="419100" indent="-342900"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19100" indent="-34290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</a:rPr>
              <a:t>The Intersegmental Committee of the Academic Senates (ICAS) shall establish GE pathway by May 31, 2023, </a:t>
            </a:r>
          </a:p>
          <a:p>
            <a:pPr marL="876300" lvl="1" indent="-34290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>
                <a:solidFill>
                  <a:schemeClr val="accent1"/>
                </a:solidFill>
                <a:highlight>
                  <a:srgbClr val="FFFFFF"/>
                </a:highlight>
              </a:rPr>
              <a:t>IF NOT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</a:rPr>
              <a:t>… administrative bodies of the CCC, CSU, and UC systems shall establish the GE pathway by December 31, 2023.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E2E9E-1946-0622-FC21-B32D4E85BE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55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A4FB-AF1E-033B-BE6C-57FE49FC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Intersegmental Committee of Academic Senates (ICAS)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E1CD8-0380-F955-B2D4-E2E14B1BC7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 members each from: </a:t>
            </a:r>
          </a:p>
          <a:p>
            <a:pPr lvl="1"/>
            <a:r>
              <a:rPr lang="en-US" dirty="0"/>
              <a:t>Academic Senate for California Community Colleges Executive Committee</a:t>
            </a:r>
          </a:p>
          <a:p>
            <a:pPr lvl="1"/>
            <a:r>
              <a:rPr lang="en-US" dirty="0"/>
              <a:t>Academic Senate of the California State University</a:t>
            </a:r>
          </a:p>
          <a:p>
            <a:pPr lvl="1"/>
            <a:r>
              <a:rPr lang="en-US" dirty="0"/>
              <a:t>University of California Academic Senate</a:t>
            </a:r>
          </a:p>
          <a:p>
            <a:r>
              <a:rPr lang="en-US" dirty="0"/>
              <a:t>ICAS Special Committee on AB 928</a:t>
            </a:r>
          </a:p>
          <a:p>
            <a:pPr lvl="1"/>
            <a:r>
              <a:rPr lang="en-US" dirty="0"/>
              <a:t>Three faculty from each segment – CCC, CSU, UC</a:t>
            </a:r>
          </a:p>
          <a:p>
            <a:pPr lvl="1"/>
            <a:r>
              <a:rPr lang="en-US" dirty="0"/>
              <a:t>Advisory members: articulation officer, student, administrators, and academic senate executive director from each segment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7CAF1-F7F2-4AA8-03F6-F464EEFA4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00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CA47-C45E-CC5A-A411-3FAC294C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87" y="365125"/>
            <a:ext cx="9946306" cy="4906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Proposed GE Pathway – </a:t>
            </a:r>
            <a:r>
              <a:rPr lang="en-US" b="1" dirty="0" err="1"/>
              <a:t>CalGETC</a:t>
            </a:r>
            <a:endParaRPr lang="en-US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B8B9F27-F67C-0041-9308-C9C849404D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2720623"/>
              </p:ext>
            </p:extLst>
          </p:nvPr>
        </p:nvGraphicFramePr>
        <p:xfrm>
          <a:off x="1188231" y="963349"/>
          <a:ext cx="10324617" cy="57581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4282">
                  <a:extLst>
                    <a:ext uri="{9D8B030D-6E8A-4147-A177-3AD203B41FA5}">
                      <a16:colId xmlns:a16="http://schemas.microsoft.com/office/drawing/2014/main" val="593113442"/>
                    </a:ext>
                  </a:extLst>
                </a:gridCol>
                <a:gridCol w="4898796">
                  <a:extLst>
                    <a:ext uri="{9D8B030D-6E8A-4147-A177-3AD203B41FA5}">
                      <a16:colId xmlns:a16="http://schemas.microsoft.com/office/drawing/2014/main" val="1603001210"/>
                    </a:ext>
                  </a:extLst>
                </a:gridCol>
                <a:gridCol w="3441539">
                  <a:extLst>
                    <a:ext uri="{9D8B030D-6E8A-4147-A177-3AD203B41FA5}">
                      <a16:colId xmlns:a16="http://schemas.microsoft.com/office/drawing/2014/main" val="1926288807"/>
                    </a:ext>
                  </a:extLst>
                </a:gridCol>
              </a:tblGrid>
              <a:tr h="322119">
                <a:tc>
                  <a:txBody>
                    <a:bodyPr/>
                    <a:lstStyle/>
                    <a:p>
                      <a:r>
                        <a:rPr lang="en-US" sz="1600" dirty="0" err="1"/>
                        <a:t>CalGETC</a:t>
                      </a:r>
                      <a:r>
                        <a:rPr lang="en-US" sz="1600" dirty="0"/>
                        <a:t>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Courses/Units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096283"/>
                  </a:ext>
                </a:extLst>
              </a:tr>
              <a:tr h="805298">
                <a:tc>
                  <a:txBody>
                    <a:bodyPr/>
                    <a:lstStyle/>
                    <a:p>
                      <a:r>
                        <a:rPr lang="en-US" sz="1600" dirty="0"/>
                        <a:t>1 – English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English Composition</a:t>
                      </a:r>
                    </a:p>
                    <a:p>
                      <a:r>
                        <a:rPr lang="en-US" sz="1600" dirty="0"/>
                        <a:t>Critical Thinking and Composition</a:t>
                      </a:r>
                    </a:p>
                    <a:p>
                      <a:r>
                        <a:rPr lang="en-US" sz="1600" dirty="0"/>
                        <a:t>Oral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course (3 units)</a:t>
                      </a:r>
                    </a:p>
                    <a:p>
                      <a:r>
                        <a:rPr lang="en-US" sz="1600" dirty="0"/>
                        <a:t>1 course (3 units)</a:t>
                      </a:r>
                    </a:p>
                    <a:p>
                      <a:r>
                        <a:rPr lang="en-US" sz="1600" dirty="0"/>
                        <a:t>1 course (3 units)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81386"/>
                  </a:ext>
                </a:extLst>
              </a:tr>
              <a:tr h="563708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Mathematical Concepts and Quantitative 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 course (3 units)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316032"/>
                  </a:ext>
                </a:extLst>
              </a:tr>
              <a:tr h="563708">
                <a:tc>
                  <a:txBody>
                    <a:bodyPr/>
                    <a:lstStyle/>
                    <a:p>
                      <a:r>
                        <a:rPr lang="en-US" sz="1600" dirty="0"/>
                        <a:t>3 – Arts and Humanities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Arts</a:t>
                      </a:r>
                    </a:p>
                    <a:p>
                      <a:r>
                        <a:rPr lang="en-US" sz="1600" dirty="0"/>
                        <a:t>Humanities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course (3 units)</a:t>
                      </a:r>
                    </a:p>
                    <a:p>
                      <a:r>
                        <a:rPr lang="en-US" sz="1600" dirty="0"/>
                        <a:t>1 course (3 units)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67526"/>
                  </a:ext>
                </a:extLst>
              </a:tr>
              <a:tr h="805298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Social and Behavioral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courses (6 units)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314259"/>
                  </a:ext>
                </a:extLst>
              </a:tr>
              <a:tr h="805298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Physical Science</a:t>
                      </a:r>
                    </a:p>
                    <a:p>
                      <a:r>
                        <a:rPr lang="en-US" sz="1600" dirty="0"/>
                        <a:t>Biological Science</a:t>
                      </a:r>
                    </a:p>
                    <a:p>
                      <a:r>
                        <a:rPr lang="en-US" sz="1600" dirty="0"/>
                        <a:t>Laboratory (for Phys/Bio course)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course (3 units)</a:t>
                      </a:r>
                    </a:p>
                    <a:p>
                      <a:r>
                        <a:rPr lang="en-US" sz="1600" dirty="0"/>
                        <a:t>1 course (3 units)</a:t>
                      </a:r>
                    </a:p>
                    <a:p>
                      <a:r>
                        <a:rPr lang="en-US" sz="1600" dirty="0"/>
                        <a:t>(1 unit)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61728"/>
                  </a:ext>
                </a:extLst>
              </a:tr>
              <a:tr h="563708">
                <a:tc>
                  <a:txBody>
                    <a:bodyPr/>
                    <a:lstStyle/>
                    <a:p>
                      <a:r>
                        <a:rPr lang="en-US" sz="1600" i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/>
                        <a:t>Life Long Learning and Self Development</a:t>
                      </a:r>
                    </a:p>
                    <a:p>
                      <a:r>
                        <a:rPr lang="en-US" sz="1600" i="1" dirty="0"/>
                        <a:t>(CSU upper division 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17764"/>
                  </a:ext>
                </a:extLst>
              </a:tr>
              <a:tr h="563708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Language other than English (LOTE)</a:t>
                      </a:r>
                    </a:p>
                    <a:p>
                      <a:r>
                        <a:rPr lang="en-US" sz="1600" i="1" dirty="0"/>
                        <a:t>(Currently UC only, carries no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05772"/>
                  </a:ext>
                </a:extLst>
              </a:tr>
              <a:tr h="322119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Ethnic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course (3 units)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489861"/>
                  </a:ext>
                </a:extLst>
              </a:tr>
              <a:tr h="32211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/>
                        <a:t>11 courses (34 units)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3592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C7170-1ADB-31BC-1495-CDD654296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CDE0A226-D696-6347-98C5-4ECD9707C98F}" type="slidenum">
              <a:rPr lang="en-US" altLang="en-US" b="1" smtClean="0"/>
              <a:pPr algn="ctr">
                <a:defRPr/>
              </a:pPr>
              <a:t>4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87413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4124-0376-573F-1E69-635E8360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Potential Impacts of New GE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B632-F551-00CD-C0EE-1DA63023FD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Consequences of reduction in units from the CSU GE Breadth pattern: 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Less 1 course/3 units in Arts and Humanities and 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Less 1 course/3 units in Social and Behavioral Sciences 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endParaRPr lang="en-US" dirty="0"/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Upper division Lifelong learning requirement 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Not met at CCC 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Impact on counseling, heath, and other programs at CCC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endParaRPr lang="en-US" dirty="0"/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UC accepts fewer courses for GE than CSU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Reduced student options at CCC: CSU may have more options than CCC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endParaRPr lang="en-US" dirty="0"/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Providing enough Ethnic Studies courses in CCC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6DBD0-65AD-E62D-3B21-618FC4E80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87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670E-EAD9-DDC4-FC6A-7E7FDC0D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Next Steps to Approving a Singular Lower Division GE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0C814-A754-AFAC-E38E-9E62C720A8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>
              <a:spcAft>
                <a:spcPts val="0"/>
              </a:spcAft>
              <a:buSzPts val="1800"/>
            </a:pPr>
            <a:r>
              <a:rPr lang="en-US" dirty="0"/>
              <a:t>Academic senates of each system will vet the proposed pattern – </a:t>
            </a:r>
            <a:r>
              <a:rPr lang="en-US" dirty="0" err="1"/>
              <a:t>CalGETC</a:t>
            </a:r>
            <a:r>
              <a:rPr lang="en-US" dirty="0"/>
              <a:t> in fall 2022</a:t>
            </a:r>
          </a:p>
          <a:p>
            <a:pPr marL="457200" indent="-342900">
              <a:spcAft>
                <a:spcPts val="0"/>
              </a:spcAft>
              <a:buSzPts val="1800"/>
            </a:pPr>
            <a:endParaRPr lang="en-US" dirty="0"/>
          </a:p>
          <a:p>
            <a:pPr marL="457200" indent="-342900">
              <a:spcAft>
                <a:spcPts val="0"/>
              </a:spcAft>
              <a:buSzPts val="1800"/>
            </a:pPr>
            <a:r>
              <a:rPr lang="en-US" dirty="0"/>
              <a:t>After vetting, recommendations from each system academic senate to ICAS</a:t>
            </a:r>
          </a:p>
          <a:p>
            <a:pPr marL="457200" indent="-342900">
              <a:spcAft>
                <a:spcPts val="0"/>
              </a:spcAft>
              <a:buSzPts val="1800"/>
            </a:pPr>
            <a:endParaRPr lang="en-US" dirty="0"/>
          </a:p>
          <a:p>
            <a:pPr marL="457200" indent="-342900">
              <a:spcAft>
                <a:spcPts val="0"/>
              </a:spcAft>
              <a:buSzPts val="1800"/>
            </a:pPr>
            <a:r>
              <a:rPr lang="en-US" dirty="0"/>
              <a:t>ICAS to consider recommendations and determine a final Singular Lower Division GE Pathway (</a:t>
            </a:r>
            <a:r>
              <a:rPr lang="en-US" dirty="0" err="1"/>
              <a:t>CalGETC</a:t>
            </a:r>
            <a:r>
              <a:rPr lang="en-US" dirty="0"/>
              <a:t>) by May 31,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909B-EA40-FBAE-5011-55D119FFD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87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670E-EAD9-DDC4-FC6A-7E7FDC0D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Next Steps to Approving a Singular Lower Division GE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0C814-A754-AFAC-E38E-9E62C720A8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ASCCC:</a:t>
            </a:r>
          </a:p>
          <a:p>
            <a:pPr marL="457200" indent="-342900">
              <a:spcBef>
                <a:spcPts val="1600"/>
              </a:spcBef>
              <a:spcAft>
                <a:spcPts val="0"/>
              </a:spcAft>
              <a:buSzPts val="1800"/>
            </a:pPr>
            <a:r>
              <a:rPr lang="en-US" dirty="0"/>
              <a:t>Comments due by October 1, 2022 in </a:t>
            </a:r>
            <a:r>
              <a:rPr lang="en-US" dirty="0">
                <a:hlinkClick r:id="rId3"/>
              </a:rPr>
              <a:t>ASCCC portal</a:t>
            </a:r>
            <a:r>
              <a:rPr lang="en-US" dirty="0"/>
              <a:t> asccc.org – blue box “AB 928 GE Survey”</a:t>
            </a:r>
          </a:p>
          <a:p>
            <a:pPr marL="457200" indent="-342900">
              <a:spcBef>
                <a:spcPts val="1600"/>
              </a:spcBef>
              <a:spcAft>
                <a:spcPts val="0"/>
              </a:spcAft>
              <a:buSzPts val="1800"/>
            </a:pPr>
            <a:r>
              <a:rPr lang="en-US" dirty="0"/>
              <a:t>Comments will be reviewed and a resolution will be drafted for dissemination to Area meetings</a:t>
            </a:r>
          </a:p>
          <a:p>
            <a:pPr marL="457200" indent="-342900">
              <a:spcBef>
                <a:spcPts val="1600"/>
              </a:spcBef>
              <a:spcAft>
                <a:spcPts val="0"/>
              </a:spcAft>
              <a:buSzPts val="1800"/>
            </a:pPr>
            <a:r>
              <a:rPr lang="en-US" dirty="0"/>
              <a:t>Discussion at Area meetings and sharing with local academic senates</a:t>
            </a:r>
          </a:p>
          <a:p>
            <a:pPr marL="457200" indent="-342900">
              <a:spcBef>
                <a:spcPts val="1600"/>
              </a:spcBef>
              <a:spcAft>
                <a:spcPts val="0"/>
              </a:spcAft>
              <a:buSzPts val="1800"/>
            </a:pPr>
            <a:r>
              <a:rPr lang="en-US" dirty="0"/>
              <a:t>Resolution will be debated and voted on at the 2022 fall plenary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909B-EA40-FBAE-5011-55D119FFD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25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CE9F-4BBD-1089-44FB-A873E718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663575"/>
          </a:xfrm>
        </p:spPr>
        <p:txBody>
          <a:bodyPr anchor="ctr"/>
          <a:lstStyle/>
          <a:p>
            <a:pPr algn="ctr"/>
            <a:r>
              <a:rPr lang="en-US" b="1" dirty="0"/>
              <a:t>What should your Curriculum Committee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948C-E442-524D-C649-182CC9234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168400"/>
            <a:ext cx="10058400" cy="5049520"/>
          </a:xfrm>
        </p:spPr>
        <p:txBody>
          <a:bodyPr/>
          <a:lstStyle/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Faculty, academic administrators, students, and curriculum specialists…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Professional Development on proposed new GE Pathway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endParaRPr lang="en-US" dirty="0"/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Discuss potential impact on current GE offerings 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endParaRPr lang="en-US" dirty="0"/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Identify potential unintended consequences for students and mitigate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endParaRPr lang="en-US" dirty="0"/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Work with articulation officers to support GE identification and alignment 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endParaRPr lang="en-US" dirty="0"/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Work with </a:t>
            </a:r>
            <a:r>
              <a:rPr lang="en-US" dirty="0" err="1"/>
              <a:t>interdistrict</a:t>
            </a:r>
            <a:r>
              <a:rPr lang="en-US" dirty="0"/>
              <a:t> colleges to identify gaps for students and address. 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endParaRPr lang="en-US" dirty="0"/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How does new GE Pathway fit with local GE?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52548-4AFE-13AE-CF2B-C78ED374B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24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FD2-664E-4D51-A591-A11FEC7E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– proposal for AA/AS GE pattern to align with AB 928 singular transfer GE pattern (</a:t>
            </a:r>
            <a:r>
              <a:rPr lang="en-US"/>
              <a:t>PC slide)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ABF3D-7BA1-45D9-9355-BF689B8087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With the passage of AB 928 requiring a singular lower division general education pathway for transfer to both CSU and UC, the Academic Senate for California Community Colleges is proposing the development of a general education pattern for the associate degree that could align with the singular lower division general education pathway required by AB 928. 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https://surveymonkey.com/r/GE_Pattern_Survey_2022</a:t>
            </a:r>
            <a:endParaRPr lang="en-US" dirty="0"/>
          </a:p>
          <a:p>
            <a:r>
              <a:rPr lang="en-US" dirty="0"/>
              <a:t>All feedback is requested by </a:t>
            </a:r>
            <a:r>
              <a:rPr lang="en-US" b="1" dirty="0"/>
              <a:t>September 30, 2022</a:t>
            </a:r>
            <a:r>
              <a:rPr lang="en-US" dirty="0"/>
              <a:t>. There will be a series of webinars for discussion and to answer questions beginning September 12, 2022.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B1AB5-2634-4853-92E4-85C23E189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772138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CI 2022 3">
      <a:dk1>
        <a:srgbClr val="562263"/>
      </a:dk1>
      <a:lt1>
        <a:srgbClr val="FFFFFF"/>
      </a:lt1>
      <a:dk2>
        <a:srgbClr val="265E76"/>
      </a:dk2>
      <a:lt2>
        <a:srgbClr val="F8E8B9"/>
      </a:lt2>
      <a:accent1>
        <a:srgbClr val="FF3E3E"/>
      </a:accent1>
      <a:accent2>
        <a:srgbClr val="FFCE00"/>
      </a:accent2>
      <a:accent3>
        <a:srgbClr val="71B1D6"/>
      </a:accent3>
      <a:accent4>
        <a:srgbClr val="FFA141"/>
      </a:accent4>
      <a:accent5>
        <a:srgbClr val="A646CC"/>
      </a:accent5>
      <a:accent6>
        <a:srgbClr val="5988A2"/>
      </a:accent6>
      <a:hlink>
        <a:srgbClr val="265E76"/>
      </a:hlink>
      <a:folHlink>
        <a:srgbClr val="265E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I 2022 ppt template 1" id="{F9EBBF2E-854E-594E-ABFF-E35048AA25B8}" vid="{E1F37EC1-C978-2444-9233-3E083E74B5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D875283A67F45AC1E28442C632C2E" ma:contentTypeVersion="2" ma:contentTypeDescription="Create a new document." ma:contentTypeScope="" ma:versionID="4509849a775367c703aef31005493a98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d98e329e3e072ccff1cbb578f5ef4978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HNYXMCCMVK3K-1110-578</_dlc_DocId>
    <_dlc_DocIdUrl xmlns="431189f8-a51b-453f-9f0c-3a0b3b65b12f">
      <Url>https://sac.edu/committees/curriculum/_layouts/15/DocIdRedir.aspx?ID=HNYXMCCMVK3K-1110-578</Url>
      <Description>HNYXMCCMVK3K-1110-578</Description>
    </_dlc_DocIdUrl>
  </documentManagement>
</p:properties>
</file>

<file path=customXml/itemProps1.xml><?xml version="1.0" encoding="utf-8"?>
<ds:datastoreItem xmlns:ds="http://schemas.openxmlformats.org/officeDocument/2006/customXml" ds:itemID="{F79D1246-CFEF-4566-97FA-28EBB0F17FF4}"/>
</file>

<file path=customXml/itemProps2.xml><?xml version="1.0" encoding="utf-8"?>
<ds:datastoreItem xmlns:ds="http://schemas.openxmlformats.org/officeDocument/2006/customXml" ds:itemID="{F5D2E44E-7A1F-4625-829E-83EE9AFD0510}"/>
</file>

<file path=customXml/itemProps3.xml><?xml version="1.0" encoding="utf-8"?>
<ds:datastoreItem xmlns:ds="http://schemas.openxmlformats.org/officeDocument/2006/customXml" ds:itemID="{E86D8E17-6AD0-46DE-99DA-9807120F46E8}"/>
</file>

<file path=customXml/itemProps4.xml><?xml version="1.0" encoding="utf-8"?>
<ds:datastoreItem xmlns:ds="http://schemas.openxmlformats.org/officeDocument/2006/customXml" ds:itemID="{2D4EF1E8-076B-4DED-98EA-8F151C574EF9}"/>
</file>

<file path=docProps/app.xml><?xml version="1.0" encoding="utf-8"?>
<Properties xmlns="http://schemas.openxmlformats.org/officeDocument/2006/extended-properties" xmlns:vt="http://schemas.openxmlformats.org/officeDocument/2006/docPropsVTypes">
  <Template>ASCCC Curriculum Inst</Template>
  <TotalTime>325</TotalTime>
  <Words>900</Words>
  <Application>Microsoft Office PowerPoint</Application>
  <PresentationFormat>Widescreen</PresentationFormat>
  <Paragraphs>142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</vt:lpstr>
      <vt:lpstr>Palatino</vt:lpstr>
      <vt:lpstr>ASCCC Curriculum Inst. 2020 Theme</vt:lpstr>
      <vt:lpstr>General Education and AB 928  Friday, July 8 | 12:45-2:00</vt:lpstr>
      <vt:lpstr>AB 928 (Berman, 2021)</vt:lpstr>
      <vt:lpstr>Intersegmental Committee of Academic Senates (ICAS)</vt:lpstr>
      <vt:lpstr>Proposed GE Pathway – CalGETC</vt:lpstr>
      <vt:lpstr>Potential Impacts of New GE Pathway</vt:lpstr>
      <vt:lpstr>Next Steps to Approving a Singular Lower Division GE Pathway</vt:lpstr>
      <vt:lpstr>Next Steps to Approving a Singular Lower Division GE Pathway</vt:lpstr>
      <vt:lpstr>What should your Curriculum Committee do?</vt:lpstr>
      <vt:lpstr>NEW – proposal for AA/AS GE pattern to align with AB 928 singular transfer GE pattern (PC slide)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Education and AB 928  Friday, July 8 | 12:45-2:00</dc:title>
  <dc:creator>May, Virginia</dc:creator>
  <cp:lastModifiedBy>Tran, Anh-Phuong</cp:lastModifiedBy>
  <cp:revision>27</cp:revision>
  <cp:lastPrinted>2022-08-24T22:02:36Z</cp:lastPrinted>
  <dcterms:created xsi:type="dcterms:W3CDTF">2022-06-28T22:13:50Z</dcterms:created>
  <dcterms:modified xsi:type="dcterms:W3CDTF">2022-08-24T22:55:52Z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0x010100851D875283A67F45AC1E28442C632C2E</vt:lpwstr>
  </property>
  <property fmtid="{D5CDD505-2E9C-101B-9397-08002B2CF9AE}" pid="3" name="_dlc_DocIdItemGuid">
    <vt:lpwstr>35789aad-74cc-433b-bb19-a192faaccb0c</vt:lpwstr>
  </property>
</Properties>
</file>