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80" r:id="rId5"/>
    <p:sldId id="278" r:id="rId6"/>
    <p:sldId id="272" r:id="rId7"/>
    <p:sldId id="273" r:id="rId8"/>
    <p:sldId id="275" r:id="rId9"/>
    <p:sldId id="279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0F80-067E-472B-9706-B193BC9F150A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0884-6071-403B-A2F0-B91CA6A6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A11A-402D-42E0-B643-C02D5BDF9F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EA37-6A1B-4291-BD29-BC92ADB2FE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0"/>
            <a:ext cx="9144000" cy="1676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TITLE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Subhead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presenter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52378"/>
              </p:ext>
            </p:extLst>
          </p:nvPr>
        </p:nvGraphicFramePr>
        <p:xfrm>
          <a:off x="1524000" y="1714500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4" imgW="5736425" imgH="3226315" progId="PowerPoint.Show.12">
                  <p:embed/>
                </p:oleObj>
              </mc:Choice>
              <mc:Fallback>
                <p:oleObj name="Presentation" r:id="rId4" imgW="5736425" imgH="3226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714500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Job Outlook and Advancement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Current level of need for personnel in this career field is very high. Recent legislation has provided for more jobs, with many grants being awarded to non-profit agencies targeted at "seeking out" this population of children and serving them more effectively.</a:t>
            </a:r>
          </a:p>
          <a:p>
            <a:r>
              <a:rPr lang="en-US" dirty="0">
                <a:solidFill>
                  <a:schemeClr val="bg1"/>
                </a:solidFill>
              </a:rPr>
              <a:t>Advancement may come through promotion to supervisor status in agencies, which contract with school districts, or the district, itself.</a:t>
            </a:r>
          </a:p>
          <a:p>
            <a:r>
              <a:rPr lang="en-US" dirty="0">
                <a:solidFill>
                  <a:schemeClr val="bg1"/>
                </a:solidFill>
              </a:rPr>
              <a:t>Positions in Higher education- colleges and universities, as well as teachers in community colleges- are available for experienced early childhood special educators, and will become more in demand as the trend toward increased interventions/education for younger children continues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Prepare for a Career</a:t>
            </a:r>
            <a:r>
              <a:rPr lang="en-US" b="1" dirty="0"/>
              <a:t>: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Work in an early childhood or day care center that welcomes children with disabilities.</a:t>
            </a:r>
          </a:p>
          <a:p>
            <a:r>
              <a:rPr lang="en-US" dirty="0">
                <a:solidFill>
                  <a:schemeClr val="bg1"/>
                </a:solidFill>
              </a:rPr>
              <a:t>Visit a local early childhood center for children with disabilities, such as the Easter Seal Clinic or a public school setting that houses an Early Childhood classroom.</a:t>
            </a:r>
          </a:p>
          <a:p>
            <a:r>
              <a:rPr lang="en-US" dirty="0">
                <a:solidFill>
                  <a:schemeClr val="bg1"/>
                </a:solidFill>
              </a:rPr>
              <a:t>Talk to professionals in the field to get a good idea of the level of commitment and activity needed to perform this job well.</a:t>
            </a:r>
          </a:p>
          <a:p>
            <a:r>
              <a:rPr lang="en-US" dirty="0">
                <a:solidFill>
                  <a:schemeClr val="bg1"/>
                </a:solidFill>
              </a:rPr>
              <a:t>Inquire from your local community college and/or college/university about the availability of coursework that leads to this degree and certification.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EI/ECSE programs  provide specialized educational services to children from birth to 5 years of age and their families.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1219200"/>
          </a:xfrm>
          <a:solidFill>
            <a:srgbClr val="0000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bg1"/>
                </a:solidFill>
              </a:rPr>
              <a:t>Early Intervention and Early Childhood Special Education (EI/ECSE)</a:t>
            </a:r>
          </a:p>
        </p:txBody>
      </p:sp>
      <p:pic>
        <p:nvPicPr>
          <p:cNvPr id="3076" name="Picture 9" descr="j0262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08D3F487-8C25-4F3F-AB4F-C21BFE30FD17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pic>
        <p:nvPicPr>
          <p:cNvPr id="3078" name="Picture 2" descr="icture of a happy little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7918"/>
            <a:ext cx="2981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4343400" cy="533400"/>
          </a:xfrm>
          <a:solidFill>
            <a:srgbClr val="CC0066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FFFF"/>
                </a:solidFill>
              </a:rPr>
              <a:t>How we serve children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429000"/>
            <a:ext cx="3810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Home visits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Parent training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Parent-Toddler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Skill groups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Community consultation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8288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Speech-language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Specialized preschools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Reverse mainstreamed preschools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Community preschools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Service Coordination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Specialized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304800"/>
            <a:ext cx="7772400" cy="762000"/>
          </a:xfrm>
          <a:prstGeom prst="rect">
            <a:avLst/>
          </a:prstGeom>
          <a:solidFill>
            <a:srgbClr val="0000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EI/ECSE Programs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j01358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2938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j03917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16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j0232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9900"/>
            <a:ext cx="1211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9AA989A2-9E6D-4B2A-B230-9C8587EFCDB1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48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 advAuto="0"/>
      <p:bldP spid="1024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Working in EI/ECSE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https://distance-ed.fullerton.edu/bbpresentations/janice_myek_wayne/early_intervention/player.html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ECSE Credential In California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childhood special education (ECSE) includes the provision of educational services to children from birth through pre-kindergarten who are eligible for early intervention, special education, and/or related services under federal and state laws. This specialization is committed to preparing reflective professionals who will provide high quality services to infants, toddlers, young children, and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1662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bg1"/>
                </a:solidFill>
              </a:rPr>
              <a:t>Children who received EI / ECSE are ready for school</a:t>
            </a: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592DF2F3-E966-40C3-BB91-9516AEE477A9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pic>
        <p:nvPicPr>
          <p:cNvPr id="21508" name="Picture 3" descr="DHH 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Nature of </a:t>
            </a:r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Work as a team member in providing for the needs of infants, toddlers, and young children, who have sensory and physical impairments, are cognitively and/or emotionally challenged, and/or have experienced environmental or</a:t>
            </a:r>
          </a:p>
          <a:p>
            <a:r>
              <a:rPr lang="en-US" dirty="0">
                <a:solidFill>
                  <a:schemeClr val="bg1"/>
                </a:solidFill>
              </a:rPr>
              <a:t>Interface with families and other service providers, such as occupational/physical therapists, social service-providers, and medical personnel, in planning, delivering, and evaluating interventions that positively impact the developmental needs of the child.</a:t>
            </a:r>
          </a:p>
          <a:p>
            <a:r>
              <a:rPr lang="en-US" dirty="0">
                <a:solidFill>
                  <a:schemeClr val="bg1"/>
                </a:solidFill>
              </a:rPr>
              <a:t>Provide direct services in a variety of settings - classroom, home, or center-based programs- that may include technical/medical interventions, as well as developmentally appropriate learning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Personal Qualities</a:t>
            </a:r>
            <a:r>
              <a:rPr lang="en-US" b="1" dirty="0"/>
              <a:t>: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Good organization and collaboration skills.</a:t>
            </a:r>
          </a:p>
          <a:p>
            <a:r>
              <a:rPr lang="en-US" dirty="0">
                <a:solidFill>
                  <a:schemeClr val="bg1"/>
                </a:solidFill>
              </a:rPr>
              <a:t>High energy level and ability to handle multiple tasks simultaneously.</a:t>
            </a:r>
          </a:p>
          <a:p>
            <a:r>
              <a:rPr lang="en-US" dirty="0">
                <a:solidFill>
                  <a:schemeClr val="bg1"/>
                </a:solidFill>
              </a:rPr>
              <a:t>Interest in medical terminology and unusual medical conditions.</a:t>
            </a:r>
          </a:p>
          <a:p>
            <a:r>
              <a:rPr lang="en-US" dirty="0">
                <a:solidFill>
                  <a:schemeClr val="bg1"/>
                </a:solidFill>
              </a:rPr>
              <a:t>Ability to perform strenuous physical tasks, such as lifting and carrying young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Admission Requirements at CSUF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800" dirty="0" smtClean="0">
                <a:solidFill>
                  <a:schemeClr val="bg1"/>
                </a:solidFill>
              </a:rPr>
              <a:t>Bachelors Degree </a:t>
            </a:r>
          </a:p>
          <a:p>
            <a:r>
              <a:rPr lang="en-US" sz="5800" dirty="0" smtClean="0">
                <a:solidFill>
                  <a:schemeClr val="bg1"/>
                </a:solidFill>
              </a:rPr>
              <a:t>9 units of Child Development</a:t>
            </a:r>
          </a:p>
          <a:p>
            <a:r>
              <a:rPr lang="en-US" sz="5800" dirty="0" smtClean="0">
                <a:solidFill>
                  <a:schemeClr val="bg1"/>
                </a:solidFill>
              </a:rPr>
              <a:t>CBEST</a:t>
            </a:r>
          </a:p>
          <a:p>
            <a:r>
              <a:rPr lang="en-US" sz="5800" dirty="0" smtClean="0">
                <a:solidFill>
                  <a:schemeClr val="bg1"/>
                </a:solidFill>
              </a:rPr>
              <a:t>GPA 2.75</a:t>
            </a:r>
          </a:p>
          <a:p>
            <a:r>
              <a:rPr lang="en-US" sz="5800" dirty="0">
                <a:solidFill>
                  <a:schemeClr val="bg1"/>
                </a:solidFill>
              </a:rPr>
              <a:t>Pre-requisites: Observation Hours Required </a:t>
            </a:r>
            <a:endParaRPr lang="en-US" sz="5800" dirty="0" smtClean="0">
              <a:solidFill>
                <a:schemeClr val="bg1"/>
              </a:solidFill>
            </a:endParaRPr>
          </a:p>
          <a:p>
            <a:r>
              <a:rPr lang="en-US" sz="5800" dirty="0" smtClean="0">
                <a:solidFill>
                  <a:schemeClr val="bg1"/>
                </a:solidFill>
              </a:rPr>
              <a:t>SPED </a:t>
            </a:r>
            <a:r>
              <a:rPr lang="en-US" sz="5800" dirty="0">
                <a:solidFill>
                  <a:schemeClr val="bg1"/>
                </a:solidFill>
              </a:rPr>
              <a:t>322: 10 Hours Required </a:t>
            </a:r>
            <a:endParaRPr lang="en-US" sz="5800" dirty="0" smtClean="0">
              <a:solidFill>
                <a:schemeClr val="bg1"/>
              </a:solidFill>
            </a:endParaRPr>
          </a:p>
          <a:p>
            <a:r>
              <a:rPr lang="en-US" sz="5800" dirty="0" smtClean="0">
                <a:solidFill>
                  <a:schemeClr val="bg1"/>
                </a:solidFill>
              </a:rPr>
              <a:t>SPED </a:t>
            </a:r>
            <a:r>
              <a:rPr lang="en-US" sz="5800" dirty="0">
                <a:solidFill>
                  <a:schemeClr val="bg1"/>
                </a:solidFill>
              </a:rPr>
              <a:t>371: 5 Hours Required </a:t>
            </a:r>
            <a:endParaRPr lang="en-US" sz="5800" dirty="0" smtClean="0">
              <a:solidFill>
                <a:schemeClr val="bg1"/>
              </a:solidFill>
            </a:endParaRPr>
          </a:p>
          <a:p>
            <a:r>
              <a:rPr lang="en-US" sz="5800" dirty="0" smtClean="0">
                <a:solidFill>
                  <a:schemeClr val="bg1"/>
                </a:solidFill>
              </a:rPr>
              <a:t>SPED </a:t>
            </a:r>
            <a:r>
              <a:rPr lang="en-US" sz="5800" dirty="0">
                <a:solidFill>
                  <a:schemeClr val="bg1"/>
                </a:solidFill>
              </a:rPr>
              <a:t>425: 30 Hours Required </a:t>
            </a:r>
            <a:endParaRPr lang="en-US" sz="58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>
                <a:solidFill>
                  <a:schemeClr val="bg1"/>
                </a:solidFill>
              </a:rPr>
              <a:t>://ed.fullerton.edu/sped/documents/2016/08/special-education-program-overview-2.pdf</a:t>
            </a:r>
          </a:p>
        </p:txBody>
      </p:sp>
    </p:spTree>
    <p:extLst>
      <p:ext uri="{BB962C8B-B14F-4D97-AF65-F5344CB8AC3E}">
        <p14:creationId xmlns:p14="http://schemas.microsoft.com/office/powerpoint/2010/main" val="41950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HNYXMCCMVK3K-966589917-21</_dlc_DocId>
    <_dlc_DocIdUrl xmlns="431189f8-a51b-453f-9f0c-3a0b3b65b12f">
      <Url>http://www.sac.edu/StudentServices/Counseling/TeacherEd/_layouts/15/DocIdRedir.aspx?ID=HNYXMCCMVK3K-966589917-21</Url>
      <Description>HNYXMCCMVK3K-966589917-21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47AE2410D8747872CBE136B4267DF" ma:contentTypeVersion="1" ma:contentTypeDescription="Create a new document." ma:contentTypeScope="" ma:versionID="a78edca3bcb38cce6aff222ee260010a">
  <xsd:schema xmlns:xsd="http://www.w3.org/2001/XMLSchema" xmlns:xs="http://www.w3.org/2001/XMLSchema" xmlns:p="http://schemas.microsoft.com/office/2006/metadata/properties" xmlns:ns2="431189f8-a51b-453f-9f0c-3a0b3b65b12f" xmlns:ns3="bc55c54c-9bc5-4d16-9a61-026adf2e3255" targetNamespace="http://schemas.microsoft.com/office/2006/metadata/properties" ma:root="true" ma:fieldsID="50d6dd5c5b9d157beea24e06dd272638" ns2:_="" ns3:_="">
    <xsd:import namespace="431189f8-a51b-453f-9f0c-3a0b3b65b12f"/>
    <xsd:import namespace="bc55c54c-9bc5-4d16-9a61-026adf2e3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5c54c-9bc5-4d16-9a61-026adf2e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F5959D-FD94-4D8D-97DC-33BEFA8BE05D}"/>
</file>

<file path=customXml/itemProps2.xml><?xml version="1.0" encoding="utf-8"?>
<ds:datastoreItem xmlns:ds="http://schemas.openxmlformats.org/officeDocument/2006/customXml" ds:itemID="{3AD87D02-066E-426E-9CC8-3896ECE2EE58}"/>
</file>

<file path=customXml/itemProps3.xml><?xml version="1.0" encoding="utf-8"?>
<ds:datastoreItem xmlns:ds="http://schemas.openxmlformats.org/officeDocument/2006/customXml" ds:itemID="{92606F68-F1AC-4FA3-B4D1-5C6DE14CA3FF}"/>
</file>

<file path=customXml/itemProps4.xml><?xml version="1.0" encoding="utf-8"?>
<ds:datastoreItem xmlns:ds="http://schemas.openxmlformats.org/officeDocument/2006/customXml" ds:itemID="{040DBD20-F2CF-4C30-B6F2-1C025DDBE550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551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Helvetica</vt:lpstr>
      <vt:lpstr>Times New Roman</vt:lpstr>
      <vt:lpstr>Office Theme</vt:lpstr>
      <vt:lpstr>Presentation</vt:lpstr>
      <vt:lpstr>PRESENTATION TITLE Subhead  presenter date</vt:lpstr>
      <vt:lpstr>Early Intervention and Early Childhood Special Education (EI/ECSE)</vt:lpstr>
      <vt:lpstr>How we serve children</vt:lpstr>
      <vt:lpstr>Working in EI/ECSE</vt:lpstr>
      <vt:lpstr>ECSE Credential In California</vt:lpstr>
      <vt:lpstr>Children who received EI / ECSE are ready for school</vt:lpstr>
      <vt:lpstr>Nature of Work </vt:lpstr>
      <vt:lpstr>Personal Qualities:  </vt:lpstr>
      <vt:lpstr>Admission Requirements at CSUF</vt:lpstr>
      <vt:lpstr>Job Outlook and Advancement </vt:lpstr>
      <vt:lpstr>How to Prepare for a Career:  </vt:lpstr>
    </vt:vector>
  </TitlesOfParts>
  <Company>California State University, Fullerton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Vu, Mishu</dc:creator>
  <cp:lastModifiedBy>Burrus, Tanisha</cp:lastModifiedBy>
  <cp:revision>10</cp:revision>
  <dcterms:created xsi:type="dcterms:W3CDTF">2011-11-04T19:23:56Z</dcterms:created>
  <dcterms:modified xsi:type="dcterms:W3CDTF">2016-11-16T00:10:13Z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0x01010077747AE2410D8747872CBE136B4267DF</vt:lpwstr>
  </property>
  <property fmtid="{D5CDD505-2E9C-101B-9397-08002B2CF9AE}" pid="3" name="_dlc_DocIdItemGuid">
    <vt:lpwstr>2a99c3d7-e77c-4b03-b275-93bf74009f93</vt:lpwstr>
  </property>
</Properties>
</file>