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3"/>
  </p:notes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74" r:id="rId10"/>
    <p:sldId id="275" r:id="rId11"/>
    <p:sldId id="263" r:id="rId12"/>
    <p:sldId id="266" r:id="rId13"/>
    <p:sldId id="268" r:id="rId14"/>
    <p:sldId id="277" r:id="rId15"/>
    <p:sldId id="280" r:id="rId16"/>
    <p:sldId id="281" r:id="rId17"/>
    <p:sldId id="282" r:id="rId18"/>
    <p:sldId id="283" r:id="rId19"/>
    <p:sldId id="276" r:id="rId20"/>
    <p:sldId id="267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8" Type="http://schemas.openxmlformats.org/officeDocument/2006/relationships/slide" Target="slides/slide7.xml"/><Relationship Id="rId21" Type="http://schemas.openxmlformats.org/officeDocument/2006/relationships/slide" Target="slides/slide20.xml"/><Relationship Id="rId3" Type="http://schemas.openxmlformats.org/officeDocument/2006/relationships/slide" Target="slides/slide2.xml"/><Relationship Id="rId2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0" Type="http://schemas.openxmlformats.org/officeDocument/2006/relationships/slide" Target="slides/slide19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9" Type="http://schemas.openxmlformats.org/officeDocument/2006/relationships/customXml" Target="../customXml/item1.xml"/><Relationship Id="rId24" Type="http://schemas.openxmlformats.org/officeDocument/2006/relationships/printerSettings" Target="printerSettings/printerSettings1.bin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2" Type="http://schemas.openxmlformats.org/officeDocument/2006/relationships/customXml" Target="../customXml/item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9" Type="http://schemas.openxmlformats.org/officeDocument/2006/relationships/slide" Target="slides/slide8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33DAA-E662-1142-9D9D-2965D73DDB60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97078-FB64-764A-813B-EA70F69A7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26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97078-FB64-764A-813B-EA70F69A7E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11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*Keep language simple, direct, concrete, and accompany with written words or pictures whenever</a:t>
            </a:r>
            <a:r>
              <a:rPr lang="en-US" baseline="0" dirty="0" smtClean="0"/>
              <a:t> possible</a:t>
            </a:r>
            <a:endParaRPr lang="en-US" dirty="0" smtClean="0"/>
          </a:p>
          <a:p>
            <a:r>
              <a:rPr lang="en-US" dirty="0" smtClean="0"/>
              <a:t>*</a:t>
            </a:r>
            <a:r>
              <a:rPr lang="en-US" baseline="0" dirty="0" smtClean="0"/>
              <a:t>Because of their difficulty with language, idioms such as “zip your lips” or “kiss your brain” can cause confusion for kids with ASD</a:t>
            </a:r>
          </a:p>
          <a:p>
            <a:r>
              <a:rPr lang="en-US" baseline="0" dirty="0" smtClean="0"/>
              <a:t>*Structured environment includes using picture labels, schedules, and clear environmental boundaries to designate specific areas.  Use mats, tape, signs, maps, etc. </a:t>
            </a:r>
          </a:p>
          <a:p>
            <a:r>
              <a:rPr lang="en-US" baseline="0" dirty="0" smtClean="0"/>
              <a:t>*CC helps with reading development and improves comprehension for students who can already read.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97078-FB64-764A-813B-EA70F69A7E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5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97078-FB64-764A-813B-EA70F69A7E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20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Should be motivating to the child, based on his interests and likes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97078-FB64-764A-813B-EA70F69A7E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34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97078-FB64-764A-813B-EA70F69A7E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63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November 17, 2014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November 17,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November 17,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November 17,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November 17,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November 17,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November 17,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November 17,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November 17,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November 17, 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November 17,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November 17,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Teaching Students with Autism Spectrum Disorder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693930" cy="217953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Tiffany Leger-Rodriguez, Ph.D.</a:t>
            </a:r>
          </a:p>
          <a:p>
            <a:pPr algn="ctr"/>
            <a:r>
              <a:rPr lang="en-US" dirty="0" smtClean="0"/>
              <a:t>Cal State Fullerton</a:t>
            </a:r>
          </a:p>
          <a:p>
            <a:pPr algn="ctr"/>
            <a:r>
              <a:rPr lang="en-US" dirty="0" smtClean="0"/>
              <a:t>“</a:t>
            </a:r>
            <a:r>
              <a:rPr lang="en-US" dirty="0" smtClean="0"/>
              <a:t>Road to Teaching Conference” </a:t>
            </a:r>
            <a:r>
              <a:rPr lang="en-US" dirty="0" smtClean="0"/>
              <a:t>2014</a:t>
            </a:r>
          </a:p>
          <a:p>
            <a:pPr algn="ctr"/>
            <a:r>
              <a:rPr lang="en-US" dirty="0" smtClean="0"/>
              <a:t>Santa Ana College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289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Discuss: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required of children at school?</a:t>
            </a:r>
          </a:p>
          <a:p>
            <a:r>
              <a:rPr lang="en-US" dirty="0" smtClean="0"/>
              <a:t>What do children need to do in order to learn?</a:t>
            </a:r>
          </a:p>
          <a:p>
            <a:r>
              <a:rPr lang="en-US" dirty="0" smtClean="0"/>
              <a:t>What are some typical “official” rules at school?</a:t>
            </a:r>
          </a:p>
          <a:p>
            <a:r>
              <a:rPr lang="en-US" dirty="0" smtClean="0"/>
              <a:t>What are some typical “unofficial” rules at school?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502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School Difficulties for Students with ASD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8830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Attending to lessons and activities</a:t>
            </a:r>
          </a:p>
          <a:p>
            <a:r>
              <a:rPr lang="en-US" dirty="0" smtClean="0"/>
              <a:t>Lack “learning to learn” behaviors</a:t>
            </a:r>
          </a:p>
          <a:p>
            <a:r>
              <a:rPr lang="en-US" dirty="0" smtClean="0"/>
              <a:t>Comprehending verbal instructions</a:t>
            </a:r>
          </a:p>
          <a:p>
            <a:r>
              <a:rPr lang="en-US" dirty="0" smtClean="0"/>
              <a:t>Making </a:t>
            </a:r>
            <a:r>
              <a:rPr lang="en-US" dirty="0" smtClean="0"/>
              <a:t>friends</a:t>
            </a:r>
          </a:p>
          <a:p>
            <a:r>
              <a:rPr lang="en-US" dirty="0" smtClean="0"/>
              <a:t>Keeping friends</a:t>
            </a:r>
            <a:endParaRPr lang="en-US" dirty="0" smtClean="0"/>
          </a:p>
          <a:p>
            <a:r>
              <a:rPr lang="en-US" dirty="0" smtClean="0"/>
              <a:t>Completing tasks</a:t>
            </a:r>
          </a:p>
          <a:p>
            <a:r>
              <a:rPr lang="en-US" dirty="0" smtClean="0"/>
              <a:t>Coping with change</a:t>
            </a:r>
          </a:p>
          <a:p>
            <a:r>
              <a:rPr lang="en-US" dirty="0" smtClean="0"/>
              <a:t>Coping with sensory issues</a:t>
            </a:r>
          </a:p>
          <a:p>
            <a:r>
              <a:rPr lang="en-US" dirty="0" smtClean="0"/>
              <a:t>Motor skills</a:t>
            </a:r>
          </a:p>
          <a:p>
            <a:r>
              <a:rPr lang="en-US" dirty="0" smtClean="0"/>
              <a:t>Abstract </a:t>
            </a:r>
            <a:r>
              <a:rPr lang="en-US" dirty="0" smtClean="0"/>
              <a:t>concepts</a:t>
            </a:r>
          </a:p>
          <a:p>
            <a:r>
              <a:rPr lang="en-US" dirty="0" smtClean="0"/>
              <a:t>Often a target for bullying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578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are students with </a:t>
            </a:r>
            <a:r>
              <a:rPr lang="en-US" dirty="0" smtClean="0"/>
              <a:t>ASD educated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General education classrooms</a:t>
            </a:r>
          </a:p>
          <a:p>
            <a:r>
              <a:rPr lang="en-US" dirty="0" smtClean="0"/>
              <a:t>Resource specialist settings</a:t>
            </a:r>
          </a:p>
          <a:p>
            <a:r>
              <a:rPr lang="en-US" dirty="0" smtClean="0"/>
              <a:t>Special education classrooms</a:t>
            </a:r>
          </a:p>
          <a:p>
            <a:r>
              <a:rPr lang="en-US" dirty="0" smtClean="0"/>
              <a:t>Private schools</a:t>
            </a:r>
          </a:p>
          <a:p>
            <a:r>
              <a:rPr lang="en-US" dirty="0" smtClean="0"/>
              <a:t>Nonpublic schools</a:t>
            </a:r>
          </a:p>
          <a:p>
            <a:r>
              <a:rPr lang="en-US" dirty="0" smtClean="0"/>
              <a:t>Charter schools</a:t>
            </a:r>
          </a:p>
          <a:p>
            <a:r>
              <a:rPr lang="en-US" dirty="0" smtClean="0"/>
              <a:t>Homeschools</a:t>
            </a:r>
          </a:p>
          <a:p>
            <a:r>
              <a:rPr lang="en-US" dirty="0" smtClean="0"/>
              <a:t>Online education programs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300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89" y="662032"/>
            <a:ext cx="7364565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Tips for Teaching Students with ASD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8151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Keep </a:t>
            </a:r>
            <a:r>
              <a:rPr lang="en-US" dirty="0" smtClean="0"/>
              <a:t>language </a:t>
            </a:r>
            <a:r>
              <a:rPr lang="en-US" dirty="0" smtClean="0"/>
              <a:t>simple</a:t>
            </a:r>
            <a:endParaRPr lang="en-US" dirty="0"/>
          </a:p>
          <a:p>
            <a:r>
              <a:rPr lang="en-US" dirty="0" smtClean="0"/>
              <a:t>Maintain a h</a:t>
            </a:r>
            <a:r>
              <a:rPr lang="en-US" dirty="0" smtClean="0"/>
              <a:t>ighly </a:t>
            </a:r>
            <a:r>
              <a:rPr lang="en-US" dirty="0" smtClean="0"/>
              <a:t>structured </a:t>
            </a:r>
            <a:r>
              <a:rPr lang="en-US" dirty="0" smtClean="0"/>
              <a:t>environment</a:t>
            </a:r>
          </a:p>
          <a:p>
            <a:r>
              <a:rPr lang="en-US" dirty="0"/>
              <a:t>Have a </a:t>
            </a:r>
            <a:r>
              <a:rPr lang="en-US" dirty="0" smtClean="0"/>
              <a:t>predictable </a:t>
            </a:r>
            <a:r>
              <a:rPr lang="en-US" dirty="0"/>
              <a:t>daily </a:t>
            </a:r>
            <a:r>
              <a:rPr lang="en-US" dirty="0" smtClean="0"/>
              <a:t>routine</a:t>
            </a:r>
          </a:p>
          <a:p>
            <a:r>
              <a:rPr lang="en-US" dirty="0" smtClean="0"/>
              <a:t>Give </a:t>
            </a:r>
            <a:r>
              <a:rPr lang="en-US" dirty="0"/>
              <a:t>fair warning of any routine changes when </a:t>
            </a:r>
            <a:r>
              <a:rPr lang="en-US" dirty="0" smtClean="0"/>
              <a:t>possible</a:t>
            </a:r>
          </a:p>
          <a:p>
            <a:r>
              <a:rPr lang="en-US" dirty="0" smtClean="0"/>
              <a:t>Avoid using sarcasm and idioms</a:t>
            </a:r>
          </a:p>
          <a:p>
            <a:r>
              <a:rPr lang="en-US" dirty="0" smtClean="0"/>
              <a:t>Use closed captions on videos when possible</a:t>
            </a:r>
          </a:p>
          <a:p>
            <a:r>
              <a:rPr lang="en-US" dirty="0"/>
              <a:t>Recognize all behavior is a form of communication and avoid taking anything </a:t>
            </a:r>
            <a:r>
              <a:rPr lang="en-US" dirty="0" smtClean="0"/>
              <a:t>personally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72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4681" t="1487" r="54501" b="-1487"/>
          <a:stretch/>
        </p:blipFill>
        <p:spPr>
          <a:xfrm>
            <a:off x="1004888" y="693738"/>
            <a:ext cx="3359150" cy="546893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939298"/>
            <a:ext cx="3300573" cy="1519561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Use special interests to facilitate learning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09215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Use picture schedules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picture schedul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0" b="14050"/>
          <a:stretch/>
        </p:blipFill>
        <p:spPr>
          <a:xfrm>
            <a:off x="1042988" y="2305370"/>
            <a:ext cx="6777037" cy="3508375"/>
          </a:xfrm>
        </p:spPr>
      </p:pic>
    </p:spTree>
    <p:extLst>
      <p:ext uri="{BB962C8B-B14F-4D97-AF65-F5344CB8AC3E}">
        <p14:creationId xmlns:p14="http://schemas.microsoft.com/office/powerpoint/2010/main" val="3892421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Use a rewards system for positive behavior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Content Placeholder 3" descr="reward chart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1" b="41587"/>
          <a:stretch/>
        </p:blipFill>
        <p:spPr>
          <a:xfrm>
            <a:off x="1043490" y="2170664"/>
            <a:ext cx="6777037" cy="3508375"/>
          </a:xfrm>
        </p:spPr>
      </p:pic>
    </p:spTree>
    <p:extLst>
      <p:ext uri="{BB962C8B-B14F-4D97-AF65-F5344CB8AC3E}">
        <p14:creationId xmlns:p14="http://schemas.microsoft.com/office/powerpoint/2010/main" val="1393165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Use social stories to increase social comprehension and positive behavior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5" name="Content Placeholder 4" descr="Social Story example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" t="3246" r="31" b="17344"/>
          <a:stretch/>
        </p:blipFill>
        <p:spPr/>
      </p:pic>
      <p:pic>
        <p:nvPicPr>
          <p:cNvPr id="6" name="Content Placeholder 5" descr="social story example 2.jpg"/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66"/>
          <a:stretch/>
        </p:blipFill>
        <p:spPr>
          <a:xfrm>
            <a:off x="4648759" y="2312353"/>
            <a:ext cx="3419475" cy="3494087"/>
          </a:xfrm>
        </p:spPr>
      </p:pic>
    </p:spTree>
    <p:extLst>
      <p:ext uri="{BB962C8B-B14F-4D97-AF65-F5344CB8AC3E}">
        <p14:creationId xmlns:p14="http://schemas.microsoft.com/office/powerpoint/2010/main" val="3837607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ask-Analysis.jpg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" r="36595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2227954"/>
            <a:ext cx="3300573" cy="151956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Task Analysis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80990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400491"/>
            <a:ext cx="6637468" cy="1362075"/>
          </a:xfrm>
        </p:spPr>
        <p:txBody>
          <a:bodyPr/>
          <a:lstStyle/>
          <a:p>
            <a:r>
              <a:rPr lang="en-US" dirty="0" smtClean="0"/>
              <a:t>Career Paths in the Field of Autism and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477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KWL activity</a:t>
            </a:r>
            <a:endParaRPr lang="en-US" dirty="0" smtClean="0"/>
          </a:p>
          <a:p>
            <a:r>
              <a:rPr lang="en-US" dirty="0" smtClean="0"/>
              <a:t>Characteristics of autism</a:t>
            </a:r>
            <a:endParaRPr lang="en-US" dirty="0" smtClean="0"/>
          </a:p>
          <a:p>
            <a:r>
              <a:rPr lang="en-US" dirty="0" smtClean="0"/>
              <a:t>Autism </a:t>
            </a:r>
            <a:r>
              <a:rPr lang="en-US" dirty="0" smtClean="0"/>
              <a:t>and education </a:t>
            </a:r>
            <a:endParaRPr lang="en-US" dirty="0" smtClean="0"/>
          </a:p>
          <a:p>
            <a:r>
              <a:rPr lang="en-US" dirty="0" smtClean="0"/>
              <a:t>Career </a:t>
            </a:r>
            <a:r>
              <a:rPr lang="en-US" dirty="0" smtClean="0"/>
              <a:t>paths in </a:t>
            </a:r>
            <a:r>
              <a:rPr lang="en-US" dirty="0" smtClean="0"/>
              <a:t>the field of autism</a:t>
            </a:r>
          </a:p>
          <a:p>
            <a:r>
              <a:rPr lang="en-US" dirty="0" smtClean="0"/>
              <a:t>Wrap-up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012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works with students with autism?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General education teachers</a:t>
            </a:r>
          </a:p>
          <a:p>
            <a:r>
              <a:rPr lang="en-US" dirty="0" smtClean="0"/>
              <a:t>Special education teachers</a:t>
            </a:r>
          </a:p>
          <a:p>
            <a:r>
              <a:rPr lang="en-US" dirty="0" smtClean="0"/>
              <a:t>Special education </a:t>
            </a:r>
            <a:r>
              <a:rPr lang="en-US" dirty="0" err="1" smtClean="0"/>
              <a:t>paraeducators</a:t>
            </a:r>
            <a:endParaRPr lang="en-US" dirty="0" smtClean="0"/>
          </a:p>
          <a:p>
            <a:r>
              <a:rPr lang="en-US" dirty="0" smtClean="0"/>
              <a:t>Speech and language therapists</a:t>
            </a:r>
          </a:p>
          <a:p>
            <a:r>
              <a:rPr lang="en-US" dirty="0" smtClean="0"/>
              <a:t>Occupational therapists</a:t>
            </a:r>
          </a:p>
          <a:p>
            <a:r>
              <a:rPr lang="en-US" dirty="0" smtClean="0"/>
              <a:t>Adaptive P.E. teachers</a:t>
            </a:r>
          </a:p>
          <a:p>
            <a:r>
              <a:rPr lang="en-US" dirty="0" smtClean="0"/>
              <a:t>Cognitive therapists</a:t>
            </a:r>
          </a:p>
          <a:p>
            <a:r>
              <a:rPr lang="en-US" dirty="0" smtClean="0"/>
              <a:t>Inclusion specialists or autism specialists</a:t>
            </a:r>
          </a:p>
          <a:p>
            <a:r>
              <a:rPr lang="en-US" dirty="0" smtClean="0"/>
              <a:t>Behavior specialists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608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240021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Wrap-Up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829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689148"/>
            <a:ext cx="6637468" cy="1362075"/>
          </a:xfrm>
        </p:spPr>
        <p:txBody>
          <a:bodyPr/>
          <a:lstStyle/>
          <a:p>
            <a:pPr algn="ctr"/>
            <a:r>
              <a:rPr lang="en-US" dirty="0" smtClean="0"/>
              <a:t>Characteristics of Autism Spectrum Disorder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07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Myths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573821"/>
            <a:ext cx="6777317" cy="3508977"/>
          </a:xfrm>
        </p:spPr>
        <p:txBody>
          <a:bodyPr/>
          <a:lstStyle/>
          <a:p>
            <a:r>
              <a:rPr lang="en-US" dirty="0" smtClean="0"/>
              <a:t>Everyone with autism is a </a:t>
            </a:r>
            <a:r>
              <a:rPr lang="en-US" dirty="0" smtClean="0"/>
              <a:t>genius</a:t>
            </a:r>
            <a:endParaRPr lang="en-US" dirty="0" smtClean="0"/>
          </a:p>
          <a:p>
            <a:r>
              <a:rPr lang="en-US" dirty="0" smtClean="0"/>
              <a:t>Everyone with autism has an intellectual </a:t>
            </a:r>
            <a:r>
              <a:rPr lang="en-US" dirty="0" smtClean="0"/>
              <a:t>disability or low IQ</a:t>
            </a:r>
            <a:endParaRPr lang="en-US" dirty="0" smtClean="0"/>
          </a:p>
          <a:p>
            <a:r>
              <a:rPr lang="en-US" dirty="0" smtClean="0"/>
              <a:t>People with autism don’t want to be social or have relationships</a:t>
            </a:r>
          </a:p>
          <a:p>
            <a:r>
              <a:rPr lang="en-US" dirty="0" smtClean="0"/>
              <a:t>Children with autism are not </a:t>
            </a:r>
            <a:r>
              <a:rPr lang="en-US" dirty="0" smtClean="0"/>
              <a:t>affectionate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010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</a:t>
            </a:r>
            <a:r>
              <a:rPr lang="en-US" dirty="0" smtClean="0"/>
              <a:t>autism spectrum disorder?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ASD </a:t>
            </a:r>
            <a:r>
              <a:rPr lang="en-US" dirty="0" smtClean="0"/>
              <a:t>is </a:t>
            </a:r>
            <a:r>
              <a:rPr lang="en-US" dirty="0" smtClean="0"/>
              <a:t>a disorder that appears within the first 3 years of life and affects the brain’s normal development of social and communication skills. </a:t>
            </a:r>
            <a:endParaRPr lang="en-US" dirty="0" smtClean="0"/>
          </a:p>
          <a:p>
            <a:pPr marL="68580" indent="0">
              <a:buNone/>
            </a:pPr>
            <a:r>
              <a:rPr lang="en-US" sz="1800" i="1" dirty="0"/>
              <a:t>	</a:t>
            </a:r>
            <a:r>
              <a:rPr lang="en-US" sz="1800" i="1" dirty="0" smtClean="0"/>
              <a:t>		</a:t>
            </a:r>
            <a:r>
              <a:rPr lang="en-US" sz="1800" i="1" dirty="0" smtClean="0"/>
              <a:t>(</a:t>
            </a:r>
            <a:r>
              <a:rPr lang="en-US" sz="1800" i="1" dirty="0" smtClean="0"/>
              <a:t>US National Library of Medicine)</a:t>
            </a:r>
          </a:p>
          <a:p>
            <a:r>
              <a:rPr lang="en-US" dirty="0" smtClean="0"/>
              <a:t>Range of severity of symptoms can be severe to high-functioning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145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</a:t>
            </a:r>
            <a:r>
              <a:rPr lang="en-US" dirty="0" smtClean="0"/>
              <a:t>ASD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Difficulty with social interactions</a:t>
            </a:r>
          </a:p>
          <a:p>
            <a:r>
              <a:rPr lang="en-US" dirty="0" smtClean="0"/>
              <a:t>Difficulty with verbal and non-verbal communication</a:t>
            </a:r>
          </a:p>
          <a:p>
            <a:r>
              <a:rPr lang="en-US" dirty="0" smtClean="0"/>
              <a:t>Difficulty with pragmatics, or the functional use of </a:t>
            </a:r>
            <a:r>
              <a:rPr lang="en-US" dirty="0" smtClean="0"/>
              <a:t>language</a:t>
            </a:r>
          </a:p>
          <a:p>
            <a:r>
              <a:rPr lang="en-US" dirty="0" smtClean="0"/>
              <a:t>Difficulty recognizing and comprehending social cues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5078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</a:t>
            </a:r>
            <a:r>
              <a:rPr lang="en-US" dirty="0" smtClean="0"/>
              <a:t>ASD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May be overly sensitive to light, sound, smell, or certain tastes and textures</a:t>
            </a:r>
          </a:p>
          <a:p>
            <a:r>
              <a:rPr lang="en-US" dirty="0" smtClean="0"/>
              <a:t>May become unusually distressed when routines are changed</a:t>
            </a:r>
          </a:p>
          <a:p>
            <a:r>
              <a:rPr lang="en-US" dirty="0" smtClean="0"/>
              <a:t>May repeat words or phrases, such as commercials</a:t>
            </a:r>
          </a:p>
          <a:p>
            <a:r>
              <a:rPr lang="en-US" dirty="0" smtClean="0"/>
              <a:t>May have difficulty with eye contact </a:t>
            </a:r>
          </a:p>
          <a:p>
            <a:r>
              <a:rPr lang="en-US" dirty="0" smtClean="0"/>
              <a:t>Difficulty with social cues (ex “Everyone take out your math books!”)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146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</a:t>
            </a:r>
            <a:r>
              <a:rPr lang="en-US" dirty="0" smtClean="0"/>
              <a:t>ASD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May find normal noises painful and cover ears</a:t>
            </a:r>
          </a:p>
          <a:p>
            <a:r>
              <a:rPr lang="en-US" dirty="0" smtClean="0"/>
              <a:t>May have a heightened or lower response to pain</a:t>
            </a:r>
          </a:p>
          <a:p>
            <a:r>
              <a:rPr lang="en-US" dirty="0" smtClean="0"/>
              <a:t>Gets stuck on a single topic or task (perseveration)</a:t>
            </a:r>
          </a:p>
          <a:p>
            <a:r>
              <a:rPr lang="en-US" dirty="0" smtClean="0"/>
              <a:t>May be overactive or very passive</a:t>
            </a:r>
          </a:p>
          <a:p>
            <a:r>
              <a:rPr lang="en-US" dirty="0" smtClean="0"/>
              <a:t>Exhibits a strong need for sameness and routine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651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Autism Spectrum Disorder and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8397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31189f8-a51b-453f-9f0c-3a0b3b65b12f">HNYXMCCMVK3K-595-65</_dlc_DocId>
    <_dlc_DocIdUrl xmlns="431189f8-a51b-453f-9f0c-3a0b3b65b12f">
      <Url>http://www.sac.edu/StudentServices/Counseling/TeacherEd/_layouts/DocIdRedir.aspx?ID=HNYXMCCMVK3K-595-65</Url>
      <Description>HNYXMCCMVK3K-595-65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6A1624D501E54C80EAF1A6FAE4667D" ma:contentTypeVersion="2" ma:contentTypeDescription="Create a new document." ma:contentTypeScope="" ma:versionID="a8272e210701ee571fff241f191ee0a9">
  <xsd:schema xmlns:xsd="http://www.w3.org/2001/XMLSchema" xmlns:xs="http://www.w3.org/2001/XMLSchema" xmlns:p="http://schemas.microsoft.com/office/2006/metadata/properties" xmlns:ns1="http://schemas.microsoft.com/sharepoint/v3" xmlns:ns2="431189f8-a51b-453f-9f0c-3a0b3b65b12f" targetNamespace="http://schemas.microsoft.com/office/2006/metadata/properties" ma:root="true" ma:fieldsID="e6353f0dc6dad75b3299a186dab23e57" ns1:_="" ns2:_="">
    <xsd:import namespace="http://schemas.microsoft.com/sharepoint/v3"/>
    <xsd:import namespace="431189f8-a51b-453f-9f0c-3a0b3b65b12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89f8-a51b-453f-9f0c-3a0b3b65b12f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FBB2F4A-CF1B-4FDC-81BB-303AEBC307FA}"/>
</file>

<file path=customXml/itemProps2.xml><?xml version="1.0" encoding="utf-8"?>
<ds:datastoreItem xmlns:ds="http://schemas.openxmlformats.org/officeDocument/2006/customXml" ds:itemID="{22CA1FAB-4F0D-47CA-8520-9D5FAA643D7C}"/>
</file>

<file path=customXml/itemProps3.xml><?xml version="1.0" encoding="utf-8"?>
<ds:datastoreItem xmlns:ds="http://schemas.openxmlformats.org/officeDocument/2006/customXml" ds:itemID="{D4D5D5AC-4947-4C94-A54C-7389B817CB39}"/>
</file>

<file path=customXml/itemProps4.xml><?xml version="1.0" encoding="utf-8"?>
<ds:datastoreItem xmlns:ds="http://schemas.openxmlformats.org/officeDocument/2006/customXml" ds:itemID="{2DDA6149-E35A-423E-9D5E-25D80D9EA6A0}"/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138</TotalTime>
  <Words>609</Words>
  <Application>Microsoft Macintosh PowerPoint</Application>
  <PresentationFormat>On-screen Show (4:3)</PresentationFormat>
  <Paragraphs>101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Austin</vt:lpstr>
      <vt:lpstr>Teaching Students with Autism Spectrum Disorder</vt:lpstr>
      <vt:lpstr>Welcome!</vt:lpstr>
      <vt:lpstr>Characteristics of Autism Spectrum Disorder</vt:lpstr>
      <vt:lpstr>Common Myths</vt:lpstr>
      <vt:lpstr>What is autism spectrum disorder?</vt:lpstr>
      <vt:lpstr>Characteristics of ASD</vt:lpstr>
      <vt:lpstr>Characteristics of ASD</vt:lpstr>
      <vt:lpstr>Characteristics of ASD</vt:lpstr>
      <vt:lpstr>Autism Spectrum Disorder and Education</vt:lpstr>
      <vt:lpstr>Discuss:</vt:lpstr>
      <vt:lpstr>Common School Difficulties for Students with ASD</vt:lpstr>
      <vt:lpstr>Where are students with ASD educated?</vt:lpstr>
      <vt:lpstr>Tips for Teaching Students with ASD</vt:lpstr>
      <vt:lpstr>PowerPoint Presentation</vt:lpstr>
      <vt:lpstr>Use picture schedules</vt:lpstr>
      <vt:lpstr>Use a rewards system for positive behavior</vt:lpstr>
      <vt:lpstr>Use social stories to increase social comprehension and positive behavior</vt:lpstr>
      <vt:lpstr>PowerPoint Presentation</vt:lpstr>
      <vt:lpstr>Career Paths in the Field of Autism and Education</vt:lpstr>
      <vt:lpstr>Who works with students with autism?</vt:lpstr>
      <vt:lpstr>Wrap-Up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Students with Autism Spectrum Disorder</dc:title>
  <dc:creator>Tiffany Rodriguez</dc:creator>
  <cp:lastModifiedBy>Tiffany Rodriguez</cp:lastModifiedBy>
  <cp:revision>25</cp:revision>
  <dcterms:created xsi:type="dcterms:W3CDTF">2013-11-16T18:59:11Z</dcterms:created>
  <dcterms:modified xsi:type="dcterms:W3CDTF">2014-11-17T23:46:46Z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0x010100B26A1624D501E54C80EAF1A6FAE4667D</vt:lpwstr>
  </property>
  <property fmtid="{D5CDD505-2E9C-101B-9397-08002B2CF9AE}" pid="3" name="_dlc_DocIdItemGuid">
    <vt:lpwstr>cb36ed6e-7d7b-4750-ac2c-ef64ef2d0507</vt:lpwstr>
  </property>
</Properties>
</file>