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1" ContentType="image/jpeg"/>
  <Default Extension="MP4" ContentType="video/mp4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notesMasterIdLst>
    <p:notesMasterId r:id="rId11"/>
  </p:notesMasterIdLst>
  <p:sldIdLst>
    <p:sldId id="256" r:id="rId5"/>
    <p:sldId id="317" r:id="rId6"/>
    <p:sldId id="326" r:id="rId7"/>
    <p:sldId id="313" r:id="rId8"/>
    <p:sldId id="312" r:id="rId9"/>
    <p:sldId id="32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0CE591-B028-41C8-B390-4823F75FC9BA}">
          <p14:sldIdLst>
            <p14:sldId id="256"/>
          </p14:sldIdLst>
        </p14:section>
        <p14:section name="Untitled Section" id="{94401F37-256B-41A1-BA2F-EA13B0D59A3B}">
          <p14:sldIdLst>
            <p14:sldId id="317"/>
            <p14:sldId id="326"/>
            <p14:sldId id="313"/>
            <p14:sldId id="312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4921"/>
  </p:normalViewPr>
  <p:slideViewPr>
    <p:cSldViewPr snapToGrid="0" snapToObjects="1">
      <p:cViewPr varScale="1">
        <p:scale>
          <a:sx n="109" d="100"/>
          <a:sy n="109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3C7F3-AF44-CA4A-B37B-C6FAB1D1B9F3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9C218-3F27-854F-BA7D-11D16FBF4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16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9C218-3F27-854F-BA7D-11D16FBF41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82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9C218-3F27-854F-BA7D-11D16FBF41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9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sac.edu/StudentServices/HealthCenter/pages/default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pngimg.com/download/16021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hyperlink" Target="https://www.rawpixel.com/search/psychology" TargetMode="External"/><Relationship Id="rId4" Type="http://schemas.openxmlformats.org/officeDocument/2006/relationships/image" Target="../media/image5.1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988lifeline.org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mioc.org/oc-warmline" TargetMode="External"/><Relationship Id="rId4" Type="http://schemas.openxmlformats.org/officeDocument/2006/relationships/hyperlink" Target="https://www.crisistextline.org/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87EE1-3B6F-714E-888F-FBE26C306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682" y="376211"/>
            <a:ext cx="9940636" cy="2095684"/>
          </a:xfrm>
        </p:spPr>
        <p:txBody>
          <a:bodyPr>
            <a:normAutofit/>
          </a:bodyPr>
          <a:lstStyle/>
          <a:p>
            <a:r>
              <a:rPr lang="en-US" dirty="0"/>
              <a:t>Santa Ana College</a:t>
            </a:r>
            <a:br>
              <a:rPr lang="en-US" dirty="0"/>
            </a:br>
            <a:r>
              <a:rPr lang="en-US" dirty="0"/>
              <a:t>Health and Wellness Center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C2E17A-D263-AB4A-AF7E-F8942AF5A0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3111" y="3001279"/>
            <a:ext cx="5187976" cy="3416439"/>
          </a:xfrm>
        </p:spPr>
        <p:txBody>
          <a:bodyPr>
            <a:normAutofit fontScale="92500" lnSpcReduction="20000"/>
          </a:bodyPr>
          <a:lstStyle/>
          <a:p>
            <a:pPr marL="342900" indent="-342900" algn="l">
              <a:lnSpc>
                <a:spcPct val="90000"/>
              </a:lnSpc>
              <a:buClr>
                <a:srgbClr val="CB5C4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Johnson Student Center - 110</a:t>
            </a:r>
          </a:p>
          <a:p>
            <a:pPr algn="l">
              <a:lnSpc>
                <a:spcPct val="90000"/>
              </a:lnSpc>
              <a:buClr>
                <a:srgbClr val="CB5C4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90000"/>
              </a:lnSpc>
              <a:buClr>
                <a:srgbClr val="CB5C4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Fall 2023 Office Hours</a:t>
            </a:r>
          </a:p>
          <a:p>
            <a:pPr marL="800100" lvl="1" indent="-342900" algn="l">
              <a:lnSpc>
                <a:spcPct val="90000"/>
              </a:lnSpc>
              <a:buClr>
                <a:srgbClr val="CB5C4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Monday – Thursday: 9am-4:30pm</a:t>
            </a:r>
          </a:p>
          <a:p>
            <a:pPr marL="800100" lvl="1" indent="-342900" algn="l">
              <a:lnSpc>
                <a:spcPct val="90000"/>
              </a:lnSpc>
              <a:buClr>
                <a:srgbClr val="CB5C4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Friday: 9am-11:30am</a:t>
            </a:r>
          </a:p>
          <a:p>
            <a:pPr algn="l">
              <a:lnSpc>
                <a:spcPct val="90000"/>
              </a:lnSpc>
              <a:buClr>
                <a:srgbClr val="CB5C4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90000"/>
              </a:lnSpc>
              <a:buClr>
                <a:srgbClr val="CB5C4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Phone: (714) 564 6216</a:t>
            </a:r>
          </a:p>
          <a:p>
            <a:pPr algn="l">
              <a:lnSpc>
                <a:spcPct val="90000"/>
              </a:lnSpc>
              <a:buClr>
                <a:srgbClr val="CB5C4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algn="l">
              <a:lnSpc>
                <a:spcPct val="90000"/>
              </a:lnSpc>
              <a:buClr>
                <a:srgbClr val="CB5C4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Email: sachealth_center@sac.edu </a:t>
            </a:r>
          </a:p>
          <a:p>
            <a:pPr algn="l">
              <a:lnSpc>
                <a:spcPct val="90000"/>
              </a:lnSpc>
              <a:buClr>
                <a:srgbClr val="CB5C40"/>
              </a:buClr>
            </a:pPr>
            <a:endParaRPr lang="en-US" sz="2200" dirty="0">
              <a:solidFill>
                <a:schemeClr val="bg1"/>
              </a:solidFill>
            </a:endParaRPr>
          </a:p>
          <a:p>
            <a:pPr algn="l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https://www.sac.edu/StudentServices/HealthCenter/PublishingImages/Health%20and%20Wellness%20Image.jpg">
            <a:extLst>
              <a:ext uri="{FF2B5EF4-FFF2-40B4-BE49-F238E27FC236}">
                <a16:creationId xmlns:a16="http://schemas.microsoft.com/office/drawing/2014/main" id="{BEB345D2-4CA4-4109-9D9F-FAFF93DD8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3" y="2860569"/>
            <a:ext cx="5803991" cy="341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3EED3210-2D75-415D-9907-E8FA6E3EF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1241" y="4632859"/>
            <a:ext cx="1322372" cy="164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34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A8BF7-BF8A-4284-8D56-91B5A3A65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6242719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Physical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0A3A1-38C5-41E6-8781-CA6BA2F23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2638044"/>
            <a:ext cx="6242715" cy="39151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</a:rPr>
              <a:t>Licensed staff - RN’s and a Physician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</a:rPr>
              <a:t>Free MD visits (in person and virtual)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</a:rPr>
              <a:t>Birth Control Services (male/female)</a:t>
            </a:r>
          </a:p>
          <a:p>
            <a:pPr>
              <a:lnSpc>
                <a:spcPct val="90000"/>
              </a:lnSpc>
            </a:pPr>
            <a:r>
              <a:rPr lang="en-US" sz="2200" dirty="0" err="1">
                <a:solidFill>
                  <a:schemeClr val="bg1"/>
                </a:solidFill>
              </a:rPr>
              <a:t>FamilyPact</a:t>
            </a:r>
            <a:r>
              <a:rPr lang="en-US" sz="2200" dirty="0">
                <a:solidFill>
                  <a:schemeClr val="bg1"/>
                </a:solidFill>
              </a:rPr>
              <a:t> services for eligible students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</a:rPr>
              <a:t>Small Fees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Limited medications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Lab blood/urine testing 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chemeClr val="bg1"/>
                </a:solidFill>
              </a:rPr>
              <a:t>Immunizations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           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CDC75B-593D-4982-A8DC-57396FB28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496706" y="4810409"/>
            <a:ext cx="3032943" cy="2009324"/>
          </a:xfrm>
          <a:prstGeom prst="rect">
            <a:avLst/>
          </a:prstGeom>
        </p:spPr>
      </p:pic>
      <p:pic>
        <p:nvPicPr>
          <p:cNvPr id="4" name="Medical Services">
            <a:hlinkClick r:id="" action="ppaction://media"/>
            <a:extLst>
              <a:ext uri="{FF2B5EF4-FFF2-40B4-BE49-F238E27FC236}">
                <a16:creationId xmlns:a16="http://schemas.microsoft.com/office/drawing/2014/main" id="{27796866-5BFF-4FA1-80C1-9335E4F61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9513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446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0B7574-33B4-4D90-B5E9-5D47F2524810}"/>
              </a:ext>
            </a:extLst>
          </p:cNvPr>
          <p:cNvSpPr/>
          <p:nvPr/>
        </p:nvSpPr>
        <p:spPr>
          <a:xfrm>
            <a:off x="471022" y="2836619"/>
            <a:ext cx="6096000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Individual therapy</a:t>
            </a:r>
          </a:p>
          <a:p>
            <a:pPr marL="800100" lvl="1" indent="-342900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In-person or virtual</a:t>
            </a:r>
          </a:p>
          <a:p>
            <a:pPr hangingPunct="0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Psychoeducation workshops</a:t>
            </a:r>
          </a:p>
          <a:p>
            <a:pPr marL="800100" lvl="1" indent="-342900" hangingPunct="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Register on our webpage </a:t>
            </a:r>
          </a:p>
          <a:p>
            <a:pPr hangingPunct="0"/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hangingPunct="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additional cost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AF3CBD-C855-41FE-BFB0-55DC6F36B637}"/>
              </a:ext>
            </a:extLst>
          </p:cNvPr>
          <p:cNvSpPr txBox="1">
            <a:spLocks/>
          </p:cNvSpPr>
          <p:nvPr/>
        </p:nvSpPr>
        <p:spPr bwMode="black">
          <a:xfrm>
            <a:off x="577606" y="765754"/>
            <a:ext cx="6242719" cy="1728044"/>
          </a:xfrm>
          <a:prstGeom prst="rect">
            <a:avLst/>
          </a:prstGeom>
          <a:noFill/>
          <a:ln w="31750" cap="sq">
            <a:solidFill>
              <a:schemeClr val="bg1"/>
            </a:solidFill>
            <a:miter lim="800000"/>
          </a:ln>
        </p:spPr>
        <p:txBody>
          <a:bodyPr vert="horz" wrap="square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Psychological  Health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BB7559-DF7B-42FC-BD7A-DF45ADBCF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22806" y="4434542"/>
            <a:ext cx="2916278" cy="2333023"/>
          </a:xfrm>
          <a:prstGeom prst="rect">
            <a:avLst/>
          </a:prstGeom>
        </p:spPr>
      </p:pic>
      <p:pic>
        <p:nvPicPr>
          <p:cNvPr id="2" name="Psychological Services">
            <a:hlinkClick r:id="" action="ppaction://media"/>
            <a:extLst>
              <a:ext uri="{FF2B5EF4-FFF2-40B4-BE49-F238E27FC236}">
                <a16:creationId xmlns:a16="http://schemas.microsoft.com/office/drawing/2014/main" id="{51F8B3FB-0206-469C-BDAA-486C693F4B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024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7704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10120-3DDD-334E-9BAB-FF6E34FA0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4559" y="643467"/>
            <a:ext cx="3363974" cy="1728044"/>
          </a:xfrm>
          <a:noFill/>
          <a:ln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Confidentiality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8F1BE-7839-B34A-ABD8-599F61CC1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3622" y="2604176"/>
            <a:ext cx="3634909" cy="4033689"/>
          </a:xfrm>
        </p:spPr>
        <p:txBody>
          <a:bodyPr>
            <a:normAutofit/>
          </a:bodyPr>
          <a:lstStyle/>
          <a:p>
            <a:pPr hangingPunct="0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Everything shared with Psychologists is </a:t>
            </a:r>
            <a:r>
              <a:rPr lang="en-US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CONFIDENTIAL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hangingPunct="0">
              <a:lnSpc>
                <a:spcPct val="90000"/>
              </a:lnSpc>
              <a:buNone/>
            </a:pPr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0">
              <a:lnSpc>
                <a:spcPct val="90000"/>
              </a:lnSpc>
            </a:pPr>
            <a:r>
              <a:rPr lang="en-US" sz="1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Exceptions</a:t>
            </a:r>
          </a:p>
          <a:p>
            <a:pPr lvl="1" hangingPunct="0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Thoughts of harming self</a:t>
            </a:r>
          </a:p>
          <a:p>
            <a:pPr lvl="1" hangingPunct="0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Thoughts of harming others</a:t>
            </a:r>
          </a:p>
          <a:p>
            <a:pPr lvl="1" hangingPunct="0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Concerns about:</a:t>
            </a:r>
          </a:p>
          <a:p>
            <a:pPr lvl="2" hangingPunct="0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 abuse, under age 18</a:t>
            </a:r>
          </a:p>
          <a:p>
            <a:pPr lvl="2" hangingPunct="0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Elder abuse, age 65 or older</a:t>
            </a:r>
          </a:p>
          <a:p>
            <a:pPr lvl="2" hangingPunct="0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 adult abuse</a:t>
            </a:r>
          </a:p>
          <a:p>
            <a:pPr lvl="1" hangingPunct="0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records are subpoenaed by the courts</a:t>
            </a:r>
          </a:p>
          <a:p>
            <a:pPr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 descr="Image result for therapy">
            <a:extLst>
              <a:ext uri="{FF2B5EF4-FFF2-40B4-BE49-F238E27FC236}">
                <a16:creationId xmlns:a16="http://schemas.microsoft.com/office/drawing/2014/main" id="{5FD487E9-F853-4649-ACA1-BBCF8F9AF9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" r="8275" b="-3"/>
          <a:stretch/>
        </p:blipFill>
        <p:spPr bwMode="auto">
          <a:xfrm>
            <a:off x="884256" y="301314"/>
            <a:ext cx="5641868" cy="62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497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D117-D0EA-754F-B12A-46C1C88BA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Off-Campus Resources</a:t>
            </a:r>
            <a:endParaRPr lang="en-US" sz="2400" dirty="0"/>
          </a:p>
        </p:txBody>
      </p:sp>
      <p:pic>
        <p:nvPicPr>
          <p:cNvPr id="4" name="Picture 2" descr="Related image">
            <a:extLst>
              <a:ext uri="{FF2B5EF4-FFF2-40B4-BE49-F238E27FC236}">
                <a16:creationId xmlns:a16="http://schemas.microsoft.com/office/drawing/2014/main" id="{5E89D877-1562-7244-BA01-FA1EA6EBB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5" r="29110"/>
          <a:stretch/>
        </p:blipFill>
        <p:spPr bwMode="auto">
          <a:xfrm>
            <a:off x="20" y="10"/>
            <a:ext cx="465732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C010D-ACC4-E246-BF9A-0F35CF599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228" y="2807246"/>
            <a:ext cx="6306237" cy="379397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IN AN EMERGENCY: </a:t>
            </a:r>
            <a:r>
              <a:rPr lang="en-US" dirty="0"/>
              <a:t>After hours or on weekends, you can:</a:t>
            </a:r>
          </a:p>
          <a:p>
            <a:pPr marL="342900" indent="-342900">
              <a:lnSpc>
                <a:spcPct val="90000"/>
              </a:lnSpc>
              <a:buAutoNum type="arabicParenR"/>
            </a:pPr>
            <a:r>
              <a:rPr lang="en-US" dirty="0"/>
              <a:t>Call the </a:t>
            </a:r>
            <a:r>
              <a:rPr lang="en-US" b="1" i="1" dirty="0">
                <a:hlinkClick r:id="rId3"/>
              </a:rPr>
              <a:t>Suicide &amp; Crisis Lifeline</a:t>
            </a:r>
            <a:r>
              <a:rPr lang="en-US" dirty="0"/>
              <a:t> at </a:t>
            </a:r>
            <a:r>
              <a:rPr lang="en-US" b="1" dirty="0"/>
              <a:t>988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1-800-273-TALK (8255)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2) Text the </a:t>
            </a:r>
            <a:r>
              <a:rPr lang="en-US" b="1" dirty="0">
                <a:hlinkClick r:id="rId4"/>
              </a:rPr>
              <a:t>Crisis Text Line</a:t>
            </a:r>
            <a:r>
              <a:rPr lang="en-US" dirty="0"/>
              <a:t>: Text </a:t>
            </a:r>
            <a:r>
              <a:rPr lang="en-US" i="1" dirty="0"/>
              <a:t>COURAGE</a:t>
            </a:r>
            <a:r>
              <a:rPr lang="en-US" dirty="0"/>
              <a:t> to 741-741.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If you are in need of emotional support, call or text the NAMI </a:t>
            </a:r>
            <a:r>
              <a:rPr lang="en-US" b="1" dirty="0" err="1"/>
              <a:t>WarmLine</a:t>
            </a:r>
            <a:r>
              <a:rPr lang="en-US" b="1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The </a:t>
            </a:r>
            <a:r>
              <a:rPr lang="en-US" sz="1800" dirty="0">
                <a:hlinkClick r:id="rId5"/>
              </a:rPr>
              <a:t>OC </a:t>
            </a:r>
            <a:r>
              <a:rPr lang="en-US" sz="1800" dirty="0" err="1">
                <a:hlinkClick r:id="rId5"/>
              </a:rPr>
              <a:t>WarmLine</a:t>
            </a:r>
            <a:r>
              <a:rPr lang="en-US" sz="1800" dirty="0">
                <a:hlinkClick r:id="rId5"/>
              </a:rPr>
              <a:t> </a:t>
            </a:r>
            <a:r>
              <a:rPr lang="en-US" sz="1800" dirty="0"/>
              <a:t>servicing Orange County, CA resident only.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Call or text: </a:t>
            </a:r>
            <a:r>
              <a:rPr lang="en-US" sz="1800" b="1" dirty="0"/>
              <a:t>(714) 991-6412 </a:t>
            </a:r>
            <a:r>
              <a:rPr lang="en-US" sz="1800" dirty="0"/>
              <a:t>Toll Free 877-910-9276 </a:t>
            </a:r>
          </a:p>
          <a:p>
            <a:pPr>
              <a:lnSpc>
                <a:spcPct val="90000"/>
              </a:lnSpc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388416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573858-B49D-4DCC-992B-8F9CC059B6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606040"/>
            <a:ext cx="8991600" cy="164592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389265071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431189f8-a51b-453f-9f0c-3a0b3b65b12f">HNYXMCCMVK3K-464-790</_dlc_DocId>
    <_dlc_DocIdUrl xmlns="431189f8-a51b-453f-9f0c-3a0b3b65b12f">
      <Url>https://www.sac.edu/President/AcademicSenate/_layouts/15/DocIdRedir.aspx?ID=HNYXMCCMVK3K-464-790</Url>
      <Description>HNYXMCCMVK3K-464-790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8A9741AC48E46AEE4941DE1E12C0F" ma:contentTypeVersion="2" ma:contentTypeDescription="Create a new document." ma:contentTypeScope="" ma:versionID="64770a9ad993aec554518785b51db2e6">
  <xsd:schema xmlns:xsd="http://www.w3.org/2001/XMLSchema" xmlns:xs="http://www.w3.org/2001/XMLSchema" xmlns:p="http://schemas.microsoft.com/office/2006/metadata/properties" xmlns:ns1="http://schemas.microsoft.com/sharepoint/v3" xmlns:ns2="431189f8-a51b-453f-9f0c-3a0b3b65b12f" xmlns:ns3="6f609ce8-7218-4c60-b337-266ea7b1fd45" targetNamespace="http://schemas.microsoft.com/office/2006/metadata/properties" ma:root="true" ma:fieldsID="1dd063ee8e164e8fcdf0fbf71a193719" ns1:_="" ns2:_="" ns3:_="">
    <xsd:import namespace="http://schemas.microsoft.com/sharepoint/v3"/>
    <xsd:import namespace="431189f8-a51b-453f-9f0c-3a0b3b65b12f"/>
    <xsd:import namespace="6f609ce8-7218-4c60-b337-266ea7b1fd4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189f8-a51b-453f-9f0c-3a0b3b65b12f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09ce8-7218-4c60-b337-266ea7b1fd4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93737BD-F2A4-417B-9606-D667ADAF8C8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42C405-A446-44B7-B0BF-3A40E5049D9A}">
  <ds:schemaRefs>
    <ds:schemaRef ds:uri="http://purl.org/dc/dcmitype/"/>
    <ds:schemaRef ds:uri="http://schemas.microsoft.com/office/infopath/2007/PartnerControls"/>
    <ds:schemaRef ds:uri="0a0d091f-69b0-41bd-a728-dfe06c79cca6"/>
    <ds:schemaRef ds:uri="http://purl.org/dc/elements/1.1/"/>
    <ds:schemaRef ds:uri="http://schemas.microsoft.com/office/2006/documentManagement/types"/>
    <ds:schemaRef ds:uri="ca02d51f-1d70-4ea0-93a0-38c12376fcf1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9BF6E0-E18E-47B1-A38E-4D21E438FE07}"/>
</file>

<file path=customXml/itemProps4.xml><?xml version="1.0" encoding="utf-8"?>
<ds:datastoreItem xmlns:ds="http://schemas.openxmlformats.org/officeDocument/2006/customXml" ds:itemID="{3779D276-D19C-4D7D-AB98-A696E6F801AA}"/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238</Words>
  <Application>Microsoft Office PowerPoint</Application>
  <PresentationFormat>Widescreen</PresentationFormat>
  <Paragraphs>52</Paragraphs>
  <Slides>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Gill Sans MT</vt:lpstr>
      <vt:lpstr>Parcel</vt:lpstr>
      <vt:lpstr>Santa Ana College Health and Wellness Center</vt:lpstr>
      <vt:lpstr>Physical Health</vt:lpstr>
      <vt:lpstr>PowerPoint Presentation</vt:lpstr>
      <vt:lpstr>Confidentiality</vt:lpstr>
      <vt:lpstr>Off-Campus Resources</vt:lpstr>
      <vt:lpstr>Thank You 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 the HealthWellness Center</dc:title>
  <dc:creator>Kapil, Jill</dc:creator>
  <cp:lastModifiedBy>Cadenas, Marlon</cp:lastModifiedBy>
  <cp:revision>43</cp:revision>
  <dcterms:created xsi:type="dcterms:W3CDTF">2021-01-26T23:00:13Z</dcterms:created>
  <dcterms:modified xsi:type="dcterms:W3CDTF">2023-09-11T21:12:27Z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0x010100D708A9741AC48E46AEE4941DE1E12C0F</vt:lpwstr>
  </property>
  <property fmtid="{D5CDD505-2E9C-101B-9397-08002B2CF9AE}" pid="3" name="_dlc_DocIdItemGuid">
    <vt:lpwstr>cfce24fb-aded-45cf-9968-fb320f87ce12</vt:lpwstr>
  </property>
</Properties>
</file>