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9"/>
  </p:notesMasterIdLst>
  <p:handoutMasterIdLst>
    <p:handoutMasterId r:id="rId10"/>
  </p:handoutMasterIdLst>
  <p:sldIdLst>
    <p:sldId id="344" r:id="rId6"/>
    <p:sldId id="343" r:id="rId7"/>
    <p:sldId id="340" r:id="rId8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0" autoAdjust="0"/>
    <p:restoredTop sz="94660"/>
  </p:normalViewPr>
  <p:slideViewPr>
    <p:cSldViewPr snapToGrid="0">
      <p:cViewPr>
        <p:scale>
          <a:sx n="105" d="100"/>
          <a:sy n="105" d="100"/>
        </p:scale>
        <p:origin x="534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39" y="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06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F20446AA-51FB-4C7D-31C5-45865AD88F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64007C94-13C0-66A7-BEED-DD0656316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3896455-A6AF-81B3-BF47-6E98BAC35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0157" indent="-28852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408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5722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7357" indent="-23081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8992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062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261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3896" indent="-2308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3A96F54-BB51-5C44-AE7A-174CFE20D2D3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704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CyeeJNQnCi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54" y="-79517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7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39" y="1761503"/>
            <a:ext cx="8710968" cy="49804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Senate Resolution S2024.01 Update</a:t>
            </a:r>
          </a:p>
          <a:p>
            <a:pPr marL="0" indent="0">
              <a:buNone/>
            </a:pPr>
            <a:r>
              <a:rPr lang="en-US" dirty="0"/>
              <a:t>Increase Response and Support from Facilities and Maintenance and Operations team</a:t>
            </a:r>
          </a:p>
          <a:p>
            <a:pPr marL="0" indent="0">
              <a:buNone/>
            </a:pPr>
            <a:r>
              <a:rPr lang="en-US" dirty="0"/>
              <a:t>	C-</a:t>
            </a:r>
            <a:r>
              <a:rPr lang="en-US" dirty="0" err="1"/>
              <a:t>bldg</a:t>
            </a:r>
            <a:r>
              <a:rPr lang="en-US" dirty="0"/>
              <a:t>: Walk-through conducted on April 16</a:t>
            </a:r>
            <a:r>
              <a:rPr lang="en-US" baseline="30000" dirty="0"/>
              <a:t>th</a:t>
            </a:r>
            <a:r>
              <a:rPr lang="en-US" dirty="0"/>
              <a:t> with numerous concerns 	identified. </a:t>
            </a:r>
          </a:p>
          <a:p>
            <a:pPr marL="0" indent="0">
              <a:buNone/>
            </a:pPr>
            <a:endParaRPr lang="en-US" dirty="0"/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Current positions: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lang="en-US" sz="1700" dirty="0"/>
          </a:p>
          <a:p>
            <a:pPr marL="685800" lvl="2" indent="0">
              <a:spcBef>
                <a:spcPts val="0"/>
              </a:spcBef>
              <a:buNone/>
            </a:pPr>
            <a:r>
              <a:rPr lang="en-US" sz="1700" dirty="0"/>
              <a:t>Custodians: (4) open positions - job posting closes on 4/18/2024 – interviewing now.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1700" dirty="0"/>
              <a:t> 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1700" dirty="0"/>
              <a:t>Central plant operator: (1) open position –interviews today!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1700" dirty="0"/>
              <a:t> 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sz="1700" dirty="0"/>
              <a:t>Grounds keeper: (2) open positions - Offering positions to 2 candidates. </a:t>
            </a:r>
          </a:p>
          <a:p>
            <a:pPr marL="685800" lvl="2" indent="0">
              <a:spcBef>
                <a:spcPts val="0"/>
              </a:spcBef>
              <a:buNone/>
            </a:pPr>
            <a:r>
              <a:rPr lang="en-US" dirty="0"/>
              <a:t> </a:t>
            </a: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 		</a:t>
            </a:r>
            <a:r>
              <a:rPr lang="en-US" sz="1900" dirty="0"/>
              <a:t>Future positions:</a:t>
            </a:r>
          </a:p>
          <a:p>
            <a:pPr marL="1028700" lvl="3" indent="0">
              <a:spcBef>
                <a:spcPts val="0"/>
              </a:spcBef>
              <a:buNone/>
            </a:pPr>
            <a:r>
              <a:rPr lang="en-US" sz="1900" dirty="0"/>
              <a:t> </a:t>
            </a:r>
          </a:p>
          <a:p>
            <a:pPr marL="1371600" lvl="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/>
              <a:t>Lead custodian – swing shift</a:t>
            </a:r>
          </a:p>
          <a:p>
            <a:pPr marL="1371600" lvl="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/>
              <a:t>Custodians – swing shift</a:t>
            </a:r>
          </a:p>
          <a:p>
            <a:pPr marL="1371600" lvl="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/>
              <a:t>Facilities Coordinator</a:t>
            </a:r>
          </a:p>
          <a:p>
            <a:pPr marL="1371600" lvl="4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900" dirty="0"/>
              <a:t>HVAC mechanic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267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401CF0A-DBE6-7B45-72DB-822F13E6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94" y="-256335"/>
            <a:ext cx="4795614" cy="121741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altLang="en-US" b="1" dirty="0">
                <a:solidFill>
                  <a:srgbClr val="C00000"/>
                </a:solidFill>
              </a:rPr>
              <a:t>President’s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15BD-003A-7046-32B2-840D25C5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2206" y="6377559"/>
            <a:ext cx="428046" cy="2355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fld id="{EEE4AB33-00E2-8A4B-959A-AE7714A1DBC2}" type="slidenum">
              <a:rPr lang="en-US" altLang="en-US" sz="825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 altLang="en-US" sz="825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DFC45-1614-4C44-29BF-1F7B2AAA8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9720" cy="10583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EB35B-87BF-B573-CE5A-06778D913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714" y="1843927"/>
            <a:ext cx="3808792" cy="38616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Plenary – Final Resolutions Packet with Voting Results available on Senate webpage (sac.edu/</a:t>
            </a:r>
            <a:r>
              <a:rPr lang="en-US" dirty="0" err="1">
                <a:ea typeface="Calibri"/>
                <a:cs typeface="Calibri"/>
              </a:rPr>
              <a:t>academicsenate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A9E8A-AEE9-93D4-D692-65BB02AE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9" t="16734" r="12338" b="9161"/>
          <a:stretch/>
        </p:blipFill>
        <p:spPr>
          <a:xfrm>
            <a:off x="3845186" y="3309906"/>
            <a:ext cx="5063320" cy="323128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5DFD7F5-E5BE-8BC8-7115-A298E4C07383}"/>
              </a:ext>
            </a:extLst>
          </p:cNvPr>
          <p:cNvSpPr/>
          <p:nvPr/>
        </p:nvSpPr>
        <p:spPr>
          <a:xfrm>
            <a:off x="7494584" y="5407150"/>
            <a:ext cx="1437971" cy="6687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qr code on a screen&#10;&#10;Description automatically generated">
            <a:extLst>
              <a:ext uri="{FF2B5EF4-FFF2-40B4-BE49-F238E27FC236}">
                <a16:creationId xmlns:a16="http://schemas.microsoft.com/office/drawing/2014/main" id="{FCD0D289-55C2-3382-607C-A06198FC7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1"/>
          <a:stretch/>
        </p:blipFill>
        <p:spPr>
          <a:xfrm>
            <a:off x="340826" y="4158018"/>
            <a:ext cx="2877368" cy="1979502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C88C6B09-3E46-23A8-B039-06CD322A9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1580"/>
            <a:ext cx="4214041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39675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Noncredit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Institutue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May 2 - May 3 in Anaheim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1212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Faculty Leadership Institute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 June 20 - 22, 2024 in Palm Springs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Curriculum Institute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, July 10 -  July 13 in Pasadena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solidFill>
                <a:srgbClr val="242424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242424"/>
                </a:solidFill>
                <a:latin typeface="Arial" panose="020B0604020202020204" pitchFamily="34" charset="0"/>
              </a:rPr>
              <a:t>Complete Interest Form by Friday, April 26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4CA981-788C-5946-12ED-3A59A0D384D2}"/>
              </a:ext>
            </a:extLst>
          </p:cNvPr>
          <p:cNvSpPr txBox="1"/>
          <p:nvPr/>
        </p:nvSpPr>
        <p:spPr>
          <a:xfrm>
            <a:off x="31845" y="3774743"/>
            <a:ext cx="3592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https://forms.office.com/r/wpKr20vnuV</a:t>
            </a:r>
          </a:p>
        </p:txBody>
      </p:sp>
    </p:spTree>
    <p:extLst>
      <p:ext uri="{BB962C8B-B14F-4D97-AF65-F5344CB8AC3E}">
        <p14:creationId xmlns:p14="http://schemas.microsoft.com/office/powerpoint/2010/main" val="2057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E1692-DE11-1699-180C-C803745F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996815-C483-4482-CEB3-39A67041A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" y="0"/>
            <a:ext cx="8383422" cy="1554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F5245E-7EAD-91DC-A54F-556956D825B3}"/>
              </a:ext>
            </a:extLst>
          </p:cNvPr>
          <p:cNvSpPr txBox="1"/>
          <p:nvPr/>
        </p:nvSpPr>
        <p:spPr>
          <a:xfrm>
            <a:off x="81886" y="1690689"/>
            <a:ext cx="83834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Coming up…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Spring 2024 Planning Summit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: Monday, May 13</a:t>
            </a:r>
            <a:r>
              <a:rPr 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9am – Noon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RSVP by April 30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Faculty Service on Participatory Governance Committees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Interested in Serving, Interested stepping down from service, go to 	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https://forms.office.com/r/CyeeJNQnCi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Responses Requested by May 7</a:t>
            </a:r>
            <a:r>
              <a:rPr lang="en-US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/>
              <a:t>Resource Allocation Requests (RAR): </a:t>
            </a:r>
            <a:r>
              <a:rPr lang="en-US" dirty="0">
                <a:solidFill>
                  <a:srgbClr val="242424"/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S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ubmit via </a:t>
            </a:r>
            <a:r>
              <a:rPr lang="en-U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Nuventive</a:t>
            </a:r>
            <a:r>
              <a:rPr lang="en-U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 by </a:t>
            </a:r>
            <a:r>
              <a:rPr lang="en-US" b="1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May 22</a:t>
            </a:r>
            <a:endParaRPr lang="en-US" b="1" dirty="0"/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Honors Transfer Program Faculty Coordinator –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Letter of Interest due to Dr. Butler by 4/29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Equity Goal Facilitator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– Letter of Interest to Christina Miranda by 5/1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E37B4D-FD1B-8622-CA1D-EED4567D60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4" t="30208" r="17418" b="9672"/>
          <a:stretch/>
        </p:blipFill>
        <p:spPr>
          <a:xfrm>
            <a:off x="5040574" y="3677397"/>
            <a:ext cx="1410268" cy="1343704"/>
          </a:xfrm>
          <a:prstGeom prst="rect">
            <a:avLst/>
          </a:prstGeom>
        </p:spPr>
      </p:pic>
      <p:pic>
        <p:nvPicPr>
          <p:cNvPr id="8" name="Picture 7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1CB38F7B-DB1A-B90E-430C-EFEA8A24FE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13555" r="7054" b="7330"/>
          <a:stretch/>
        </p:blipFill>
        <p:spPr>
          <a:xfrm>
            <a:off x="6216084" y="1598917"/>
            <a:ext cx="1913431" cy="176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23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HNYXMCCMVK3K-464-918</_dlc_DocId>
    <_dlc_DocIdUrl xmlns="431189f8-a51b-453f-9f0c-3a0b3b65b12f">
      <Url>https://www.sac.edu/President/AcademicSenate/_layouts/15/DocIdRedir.aspx?ID=HNYXMCCMVK3K-464-918</Url>
      <Description>HNYXMCCMVK3K-464-918</Description>
    </_dlc_DocIdUrl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FB23BE-91B5-4DD0-812C-804A09DCC178}">
  <ds:schemaRefs>
    <ds:schemaRef ds:uri="http://purl.org/dc/terms/"/>
    <ds:schemaRef ds:uri="http://schemas.microsoft.com/office/2006/documentManagement/types"/>
    <ds:schemaRef ds:uri="84eaf8b6-4fa8-466e-9258-0c466e5b7ff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de329b96-840b-45f8-b7b1-12b37abf8b1f"/>
  </ds:schemaRefs>
</ds:datastoreItem>
</file>

<file path=customXml/itemProps3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E2299F7-9917-432A-B9C7-80756B57801E}"/>
</file>

<file path=customXml/itemProps5.xml><?xml version="1.0" encoding="utf-8"?>
<ds:datastoreItem xmlns:ds="http://schemas.openxmlformats.org/officeDocument/2006/customXml" ds:itemID="{1A536C16-9026-4F2C-B0F6-EC9442A0B5C1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67558</TotalTime>
  <Words>278</Words>
  <Application>Microsoft Office PowerPoint</Application>
  <PresentationFormat>On-screen Show (4:3)</PresentationFormat>
  <Paragraphs>51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Segoe UI</vt:lpstr>
      <vt:lpstr>Office Theme</vt:lpstr>
      <vt:lpstr>President’s Report</vt:lpstr>
      <vt:lpstr>President’s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Coyne, Claire</cp:lastModifiedBy>
  <cp:revision>57</cp:revision>
  <cp:lastPrinted>2023-10-10T19:17:11Z</cp:lastPrinted>
  <dcterms:created xsi:type="dcterms:W3CDTF">2015-01-16T04:28:57Z</dcterms:created>
  <dcterms:modified xsi:type="dcterms:W3CDTF">2024-04-23T18:51:14Z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f337ad13-d2b2-412a-9f70-2d3677ea9ae5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