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Lst>
  <p:notesMasterIdLst>
    <p:notesMasterId r:id="rId10"/>
  </p:notesMasterIdLst>
  <p:handoutMasterIdLst>
    <p:handoutMasterId r:id="rId11"/>
  </p:handoutMasterIdLst>
  <p:sldIdLst>
    <p:sldId id="289" r:id="rId6"/>
    <p:sldId id="281" r:id="rId7"/>
    <p:sldId id="340" r:id="rId8"/>
    <p:sldId id="330" r:id="rId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AFD83-6EE7-4E50-88C0-1AAC2E55875D}" v="167" dt="2024-02-13T19:35:11.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115" d="100"/>
          <a:sy n="115" d="100"/>
        </p:scale>
        <p:origin x="333"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yne, Claire" userId="S::coyne_claire@sac.edu::55980f49-584e-4e0c-8943-e714ecf6ce64" providerId="AD" clId="Web-{D64AFD83-6EE7-4E50-88C0-1AAC2E55875D}"/>
    <pc:docChg chg="modSld">
      <pc:chgData name="Coyne, Claire" userId="S::coyne_claire@sac.edu::55980f49-584e-4e0c-8943-e714ecf6ce64" providerId="AD" clId="Web-{D64AFD83-6EE7-4E50-88C0-1AAC2E55875D}" dt="2024-02-13T19:34:41.735" v="84" actId="20577"/>
      <pc:docMkLst>
        <pc:docMk/>
      </pc:docMkLst>
      <pc:sldChg chg="delSp modSp">
        <pc:chgData name="Coyne, Claire" userId="S::coyne_claire@sac.edu::55980f49-584e-4e0c-8943-e714ecf6ce64" providerId="AD" clId="Web-{D64AFD83-6EE7-4E50-88C0-1AAC2E55875D}" dt="2024-02-13T19:34:41.735" v="84" actId="20577"/>
        <pc:sldMkLst>
          <pc:docMk/>
          <pc:sldMk cId="1722606992" sldId="281"/>
        </pc:sldMkLst>
        <pc:spChg chg="mod">
          <ac:chgData name="Coyne, Claire" userId="S::coyne_claire@sac.edu::55980f49-584e-4e0c-8943-e714ecf6ce64" providerId="AD" clId="Web-{D64AFD83-6EE7-4E50-88C0-1AAC2E55875D}" dt="2024-02-13T19:34:41.735" v="84" actId="20577"/>
          <ac:spMkLst>
            <pc:docMk/>
            <pc:sldMk cId="1722606992" sldId="281"/>
            <ac:spMk id="2" creationId="{0E070879-BF36-2606-1F27-75480C43DC39}"/>
          </ac:spMkLst>
        </pc:spChg>
        <pc:picChg chg="del">
          <ac:chgData name="Coyne, Claire" userId="S::coyne_claire@sac.edu::55980f49-584e-4e0c-8943-e714ecf6ce64" providerId="AD" clId="Web-{D64AFD83-6EE7-4E50-88C0-1AAC2E55875D}" dt="2024-02-13T19:33:45.264" v="0"/>
          <ac:picMkLst>
            <pc:docMk/>
            <pc:sldMk cId="1722606992" sldId="281"/>
            <ac:picMk id="6" creationId="{33FA92A2-02C1-36D3-0259-1AD56F4D8E3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2/13/2024</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2/13/2024</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2/13/2024</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2/13/2024</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2/13/2024</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2/13/2024</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2/13/2024</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2/13/2024</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2/13/2024</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2/13/2024</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2/13/2024</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2/13/2024</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2/13/2024</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2/13/2024</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hyperlink" Target="mailto:AcademicSenate@sac.edu"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dirty="0">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dirty="0">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dirty="0">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5760354" y="-79517"/>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264560"/>
            <a:ext cx="5001609" cy="5514975"/>
          </a:xfrm>
        </p:spPr>
        <p:txBody>
          <a:bodyPr vert="horz" lIns="91440" tIns="45720" rIns="91440" bIns="45720" rtlCol="0" anchor="t" anchorCtr="0">
            <a:normAutofit/>
          </a:bodyPr>
          <a:lstStyle/>
          <a:p>
            <a:pPr marL="342900" lvl="1" indent="0" defTabSz="914400">
              <a:lnSpc>
                <a:spcPct val="120000"/>
              </a:lnSpc>
              <a:spcBef>
                <a:spcPts val="0"/>
              </a:spcBef>
              <a:buNone/>
            </a:pPr>
            <a:endParaRPr lang="en-US" dirty="0">
              <a:solidFill>
                <a:srgbClr val="C00000"/>
              </a:solidFill>
              <a:latin typeface="Abadi" panose="020B0604020104020204" pitchFamily="34" charset="0"/>
            </a:endParaRPr>
          </a:p>
          <a:p>
            <a:pPr marL="0" indent="0" defTabSz="914400">
              <a:spcBef>
                <a:spcPts val="0"/>
              </a:spcBef>
              <a:buNone/>
            </a:pPr>
            <a:endParaRPr lang="en-US" sz="1600" dirty="0">
              <a:solidFill>
                <a:srgbClr val="000000"/>
              </a:solidFill>
              <a:latin typeface="Abadi" panose="020B0604020104020204" pitchFamily="34" charset="0"/>
            </a:endParaRPr>
          </a:p>
          <a:p>
            <a:pPr marL="0" indent="0">
              <a:buNone/>
            </a:pPr>
            <a:endParaRPr lang="en-US" sz="1600" dirty="0">
              <a:solidFill>
                <a:srgbClr val="000000"/>
              </a:solidFill>
              <a:latin typeface="Abadi" panose="020B0604020104020204" pitchFamily="34" charset="0"/>
            </a:endParaRPr>
          </a:p>
          <a:p>
            <a:pPr marL="0" indent="0" algn="just" defTabSz="914400">
              <a:spcBef>
                <a:spcPts val="0"/>
              </a:spcBef>
              <a:buNone/>
            </a:pPr>
            <a:endParaRPr lang="en-US" sz="1400" dirty="0">
              <a:solidFill>
                <a:srgbClr val="000000"/>
              </a:solidFill>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7" y="0"/>
            <a:ext cx="5709720" cy="1058387"/>
          </a:xfrm>
          <a:prstGeom prst="rect">
            <a:avLst/>
          </a:prstGeom>
          <a:solidFill>
            <a:schemeClr val="bg1"/>
          </a:solidFill>
        </p:spPr>
      </p:pic>
      <p:sp>
        <p:nvSpPr>
          <p:cNvPr id="2" name="TextBox 1">
            <a:extLst>
              <a:ext uri="{FF2B5EF4-FFF2-40B4-BE49-F238E27FC236}">
                <a16:creationId xmlns:a16="http://schemas.microsoft.com/office/drawing/2014/main" id="{0E070879-BF36-2606-1F27-75480C43DC39}"/>
              </a:ext>
            </a:extLst>
          </p:cNvPr>
          <p:cNvSpPr txBox="1"/>
          <p:nvPr/>
        </p:nvSpPr>
        <p:spPr>
          <a:xfrm>
            <a:off x="115648" y="1225689"/>
            <a:ext cx="4577878" cy="1754326"/>
          </a:xfrm>
          <a:prstGeom prst="rect">
            <a:avLst/>
          </a:prstGeom>
          <a:noFill/>
        </p:spPr>
        <p:txBody>
          <a:bodyPr wrap="square" lIns="91440" tIns="45720" rIns="91440" bIns="45720" rtlCol="0" anchor="t">
            <a:spAutoFit/>
          </a:bodyPr>
          <a:lstStyle/>
          <a:p>
            <a:r>
              <a:rPr lang="en-US" b="1" dirty="0"/>
              <a:t>Board of Trustee's Meeting – Feb 12, 2024</a:t>
            </a:r>
          </a:p>
          <a:p>
            <a:endParaRPr lang="en-US" b="1" dirty="0">
              <a:ea typeface="Calibri"/>
              <a:cs typeface="Calibri"/>
            </a:endParaRPr>
          </a:p>
          <a:p>
            <a:r>
              <a:rPr lang="en-US" b="1" dirty="0">
                <a:ea typeface="Calibri"/>
                <a:cs typeface="Calibri"/>
              </a:rPr>
              <a:t>Strategic Directions Approved – </a:t>
            </a:r>
            <a:r>
              <a:rPr lang="en-US" dirty="0">
                <a:ea typeface="Calibri"/>
                <a:cs typeface="Calibri"/>
              </a:rPr>
              <a:t>Now the work of goal setting at the college can begin</a:t>
            </a:r>
          </a:p>
          <a:p>
            <a:endParaRPr lang="en-US" dirty="0">
              <a:ea typeface="Calibri"/>
              <a:cs typeface="Calibri"/>
            </a:endParaRPr>
          </a:p>
          <a:p>
            <a:endParaRPr lang="en-US" dirty="0">
              <a:ea typeface="Calibri"/>
              <a:cs typeface="Calibri"/>
            </a:endParaRPr>
          </a:p>
        </p:txBody>
      </p:sp>
      <p:pic>
        <p:nvPicPr>
          <p:cNvPr id="1026" name="Picture 2" descr="A text on a blue background&#10;&#10;Description automatically generated">
            <a:extLst>
              <a:ext uri="{FF2B5EF4-FFF2-40B4-BE49-F238E27FC236}">
                <a16:creationId xmlns:a16="http://schemas.microsoft.com/office/drawing/2014/main" id="{20AD8355-D1E8-86C7-6EAC-01CFA4760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 y="2357791"/>
            <a:ext cx="7080319" cy="3441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F918B9AE-AD16-72A1-266C-C82DFD43B51D}"/>
              </a:ext>
            </a:extLst>
          </p:cNvPr>
          <p:cNvSpPr txBox="1"/>
          <p:nvPr/>
        </p:nvSpPr>
        <p:spPr>
          <a:xfrm>
            <a:off x="-25316" y="5829209"/>
            <a:ext cx="935790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Goal Planning Retreat: Feb 21-22, Joint Planning Session: Feb 23</a:t>
            </a:r>
          </a:p>
          <a:p>
            <a:r>
              <a:rPr lang="en-US" dirty="0">
                <a:cs typeface="Calibri"/>
              </a:rPr>
              <a:t>Taskforce Faculty members: Merari Weber, David Roper/Zachary Diamond, Zack Fish, Leo Pastrana</a:t>
            </a:r>
            <a:endParaRPr lang="en-US" dirty="0"/>
          </a:p>
        </p:txBody>
      </p:sp>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692-DE11-1699-180C-C803745F00D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C996815-C483-4482-CEB3-39A67041A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0"/>
            <a:ext cx="8383422" cy="1554000"/>
          </a:xfrm>
          <a:prstGeom prst="rect">
            <a:avLst/>
          </a:prstGeom>
          <a:solidFill>
            <a:schemeClr val="bg1"/>
          </a:solidFill>
        </p:spPr>
      </p:pic>
      <p:sp>
        <p:nvSpPr>
          <p:cNvPr id="7" name="TextBox 6">
            <a:extLst>
              <a:ext uri="{FF2B5EF4-FFF2-40B4-BE49-F238E27FC236}">
                <a16:creationId xmlns:a16="http://schemas.microsoft.com/office/drawing/2014/main" id="{75F5245E-7EAD-91DC-A54F-556956D825B3}"/>
              </a:ext>
            </a:extLst>
          </p:cNvPr>
          <p:cNvSpPr txBox="1"/>
          <p:nvPr/>
        </p:nvSpPr>
        <p:spPr>
          <a:xfrm>
            <a:off x="131928" y="1690689"/>
            <a:ext cx="8383422" cy="2831544"/>
          </a:xfrm>
          <a:prstGeom prst="rect">
            <a:avLst/>
          </a:prstGeom>
          <a:noFill/>
        </p:spPr>
        <p:txBody>
          <a:bodyPr wrap="square" rtlCol="0">
            <a:spAutoFit/>
          </a:bodyPr>
          <a:lstStyle/>
          <a:p>
            <a:r>
              <a:rPr lang="en-US" dirty="0"/>
              <a:t>Board approved additional funding for bond related activities: </a:t>
            </a:r>
          </a:p>
          <a:p>
            <a:r>
              <a:rPr lang="en-US" sz="1400" b="1" i="0" dirty="0">
                <a:solidFill>
                  <a:srgbClr val="333333"/>
                </a:solidFill>
                <a:effectLst/>
                <a:latin typeface="Verdana" panose="020B0604030504040204" pitchFamily="34" charset="0"/>
              </a:rPr>
              <a:t>Additional $198,000 </a:t>
            </a:r>
            <a:r>
              <a:rPr lang="en-US" sz="1400" b="0" i="0" dirty="0">
                <a:solidFill>
                  <a:srgbClr val="333333"/>
                </a:solidFill>
                <a:effectLst/>
                <a:latin typeface="Verdana" panose="020B0604030504040204" pitchFamily="34" charset="0"/>
              </a:rPr>
              <a:t>for printing and mailing of district-wide informational mailers to voter households in the Rancho Santiago Community College District (131,586 households), and the distribution of similar messaging via social media and other digital channels.</a:t>
            </a:r>
          </a:p>
          <a:p>
            <a:r>
              <a:rPr lang="en-US" sz="1400" b="1" dirty="0">
                <a:solidFill>
                  <a:srgbClr val="333333"/>
                </a:solidFill>
                <a:latin typeface="Verdana" panose="020B0604030504040204" pitchFamily="34" charset="0"/>
              </a:rPr>
              <a:t>Additional </a:t>
            </a:r>
            <a:r>
              <a:rPr lang="en-US" sz="1400" b="1" i="0" dirty="0">
                <a:solidFill>
                  <a:srgbClr val="333333"/>
                </a:solidFill>
                <a:effectLst/>
                <a:latin typeface="Verdana" panose="020B0604030504040204" pitchFamily="34" charset="0"/>
              </a:rPr>
              <a:t>$45,250 </a:t>
            </a:r>
            <a:r>
              <a:rPr lang="en-US" sz="1400" b="0" i="0" dirty="0">
                <a:solidFill>
                  <a:srgbClr val="333333"/>
                </a:solidFill>
                <a:effectLst/>
                <a:latin typeface="Verdana" panose="020B0604030504040204" pitchFamily="34" charset="0"/>
              </a:rPr>
              <a:t>for second poll survey of district community. </a:t>
            </a:r>
            <a:endParaRPr lang="en-US" sz="1400" dirty="0"/>
          </a:p>
          <a:p>
            <a:endParaRPr lang="en-US" dirty="0"/>
          </a:p>
          <a:p>
            <a:r>
              <a:rPr lang="en-US" b="1" dirty="0"/>
              <a:t>College Council </a:t>
            </a:r>
            <a:r>
              <a:rPr lang="en-US" dirty="0"/>
              <a:t>– First Meeting of Semester Tomorrow </a:t>
            </a:r>
          </a:p>
          <a:p>
            <a:r>
              <a:rPr lang="en-US" dirty="0"/>
              <a:t>20 Board Policies and Administrative Regulations up as 1</a:t>
            </a:r>
            <a:r>
              <a:rPr lang="en-US" baseline="30000" dirty="0"/>
              <a:t>st</a:t>
            </a:r>
            <a:r>
              <a:rPr lang="en-US" dirty="0"/>
              <a:t> reads – Please read/review and provide feedback to </a:t>
            </a:r>
            <a:r>
              <a:rPr lang="en-US" dirty="0">
                <a:hlinkClick r:id="rId3"/>
              </a:rPr>
              <a:t>AcademicSenate@sac.edu</a:t>
            </a:r>
            <a:r>
              <a:rPr lang="en-US" dirty="0"/>
              <a:t>  </a:t>
            </a:r>
          </a:p>
          <a:p>
            <a:endParaRPr lang="en-US" dirty="0"/>
          </a:p>
        </p:txBody>
      </p:sp>
      <p:sp>
        <p:nvSpPr>
          <p:cNvPr id="8" name="TextBox 7">
            <a:extLst>
              <a:ext uri="{FF2B5EF4-FFF2-40B4-BE49-F238E27FC236}">
                <a16:creationId xmlns:a16="http://schemas.microsoft.com/office/drawing/2014/main" id="{828815E2-650B-CF4E-2D73-CD0DB18346B8}"/>
              </a:ext>
            </a:extLst>
          </p:cNvPr>
          <p:cNvSpPr txBox="1"/>
          <p:nvPr/>
        </p:nvSpPr>
        <p:spPr>
          <a:xfrm>
            <a:off x="0" y="4249767"/>
            <a:ext cx="4893892" cy="2862322"/>
          </a:xfrm>
          <a:prstGeom prst="rect">
            <a:avLst/>
          </a:prstGeom>
          <a:noFill/>
        </p:spPr>
        <p:txBody>
          <a:bodyPr wrap="square" rtlCol="0">
            <a:spAutoFit/>
          </a:bodyPr>
          <a:lstStyle/>
          <a:p>
            <a:r>
              <a:rPr lang="en-US" b="1" dirty="0"/>
              <a:t>If you serve on Planning and Budget: </a:t>
            </a:r>
          </a:p>
          <a:p>
            <a:pPr marL="914400"/>
            <a:r>
              <a:rPr lang="en-US" sz="1600" b="0" i="0" dirty="0">
                <a:solidFill>
                  <a:srgbClr val="242424"/>
                </a:solidFill>
                <a:effectLst/>
                <a:latin typeface="Aptos" panose="020B0004020202020204" pitchFamily="34" charset="0"/>
              </a:rPr>
              <a:t>AR 6100 Delegation of Authority, </a:t>
            </a:r>
          </a:p>
          <a:p>
            <a:pPr marL="914400"/>
            <a:r>
              <a:rPr lang="en-US" sz="1600" dirty="0">
                <a:solidFill>
                  <a:srgbClr val="242424"/>
                </a:solidFill>
                <a:latin typeface="Aptos" panose="020B0004020202020204" pitchFamily="34" charset="0"/>
              </a:rPr>
              <a:t>	</a:t>
            </a:r>
            <a:r>
              <a:rPr lang="en-US" sz="1600" b="0" i="0" dirty="0">
                <a:solidFill>
                  <a:srgbClr val="242424"/>
                </a:solidFill>
                <a:effectLst/>
                <a:latin typeface="Aptos" panose="020B0004020202020204" pitchFamily="34" charset="0"/>
              </a:rPr>
              <a:t>Business &amp; Fiscal Affairs*</a:t>
            </a:r>
          </a:p>
          <a:p>
            <a:pPr marL="914400"/>
            <a:r>
              <a:rPr lang="en-US" sz="1600" b="0" i="0" dirty="0">
                <a:solidFill>
                  <a:srgbClr val="242424"/>
                </a:solidFill>
                <a:effectLst/>
                <a:latin typeface="Aptos" panose="020B0004020202020204" pitchFamily="34" charset="0"/>
              </a:rPr>
              <a:t>AR 6200 Budget Preparation*</a:t>
            </a:r>
          </a:p>
          <a:p>
            <a:pPr marL="914400"/>
            <a:r>
              <a:rPr lang="en-US" sz="1600" b="0" i="0" dirty="0">
                <a:solidFill>
                  <a:srgbClr val="242424"/>
                </a:solidFill>
                <a:effectLst/>
                <a:latin typeface="Aptos" panose="020B0004020202020204" pitchFamily="34" charset="0"/>
              </a:rPr>
              <a:t>AR 6250 Budget Management*</a:t>
            </a:r>
          </a:p>
          <a:p>
            <a:pPr marL="914400"/>
            <a:r>
              <a:rPr lang="en-US" sz="1600" b="0" i="0" dirty="0">
                <a:solidFill>
                  <a:srgbClr val="242424"/>
                </a:solidFill>
                <a:effectLst/>
                <a:latin typeface="Aptos" panose="020B0004020202020204" pitchFamily="34" charset="0"/>
              </a:rPr>
              <a:t>AR 6300 Fiscal Management*</a:t>
            </a:r>
          </a:p>
          <a:p>
            <a:pPr marL="914400"/>
            <a:r>
              <a:rPr lang="en-US" sz="1600" b="0" i="0" dirty="0">
                <a:solidFill>
                  <a:srgbClr val="242424"/>
                </a:solidFill>
                <a:effectLst/>
                <a:latin typeface="Aptos" panose="020B0004020202020204" pitchFamily="34" charset="0"/>
              </a:rPr>
              <a:t>AR 6303 Fiscal Accountability*</a:t>
            </a:r>
          </a:p>
          <a:p>
            <a:pPr marL="914400"/>
            <a:r>
              <a:rPr lang="en-US" sz="1600" b="0" i="0" dirty="0">
                <a:solidFill>
                  <a:srgbClr val="242424"/>
                </a:solidFill>
                <a:effectLst/>
                <a:latin typeface="Aptos" panose="020B0004020202020204" pitchFamily="34" charset="0"/>
              </a:rPr>
              <a:t>AR 6305 Reserves*</a:t>
            </a:r>
          </a:p>
          <a:p>
            <a:pPr marL="914400"/>
            <a:r>
              <a:rPr lang="en-US" sz="1600" b="0" i="0" dirty="0">
                <a:solidFill>
                  <a:srgbClr val="242424"/>
                </a:solidFill>
                <a:effectLst/>
                <a:latin typeface="Aptos" panose="020B0004020202020204" pitchFamily="34" charset="0"/>
              </a:rPr>
              <a:t>AR 6320 Investments*</a:t>
            </a:r>
          </a:p>
          <a:p>
            <a:pPr marL="914400"/>
            <a:r>
              <a:rPr lang="en-US" sz="1600" b="0" i="0" dirty="0">
                <a:solidFill>
                  <a:srgbClr val="242424"/>
                </a:solidFill>
                <a:effectLst/>
                <a:latin typeface="Aptos" panose="020B0004020202020204" pitchFamily="34" charset="0"/>
              </a:rPr>
              <a:t>AR 6400 Financial Audits*</a:t>
            </a:r>
          </a:p>
          <a:p>
            <a:endParaRPr lang="en-US" dirty="0"/>
          </a:p>
        </p:txBody>
      </p:sp>
      <p:sp>
        <p:nvSpPr>
          <p:cNvPr id="11" name="TextBox 10">
            <a:extLst>
              <a:ext uri="{FF2B5EF4-FFF2-40B4-BE49-F238E27FC236}">
                <a16:creationId xmlns:a16="http://schemas.microsoft.com/office/drawing/2014/main" id="{EF5CDC6D-F942-F01C-5849-6F31EF2052EE}"/>
              </a:ext>
            </a:extLst>
          </p:cNvPr>
          <p:cNvSpPr txBox="1"/>
          <p:nvPr/>
        </p:nvSpPr>
        <p:spPr>
          <a:xfrm>
            <a:off x="4217027" y="4249767"/>
            <a:ext cx="4592470" cy="2446824"/>
          </a:xfrm>
          <a:prstGeom prst="rect">
            <a:avLst/>
          </a:prstGeom>
          <a:noFill/>
        </p:spPr>
        <p:txBody>
          <a:bodyPr wrap="square">
            <a:spAutoFit/>
          </a:bodyPr>
          <a:lstStyle/>
          <a:p>
            <a:r>
              <a:rPr lang="en-US" b="1" dirty="0"/>
              <a:t>If you serve on Facilities and Safety: </a:t>
            </a:r>
          </a:p>
          <a:p>
            <a:pPr marL="914400" marR="0" algn="l">
              <a:spcBef>
                <a:spcPts val="0"/>
              </a:spcBef>
              <a:spcAft>
                <a:spcPts val="0"/>
              </a:spcAft>
            </a:pPr>
            <a:r>
              <a:rPr lang="en-US" sz="1500" b="0" i="0" dirty="0">
                <a:solidFill>
                  <a:srgbClr val="242424"/>
                </a:solidFill>
                <a:effectLst/>
                <a:latin typeface="Aptos" panose="020B0004020202020204" pitchFamily="34" charset="0"/>
              </a:rPr>
              <a:t>AR 3500 Campus Safety*</a:t>
            </a:r>
          </a:p>
          <a:p>
            <a:pPr marL="914400" marR="0" algn="l">
              <a:spcBef>
                <a:spcPts val="0"/>
              </a:spcBef>
              <a:spcAft>
                <a:spcPts val="0"/>
              </a:spcAft>
            </a:pPr>
            <a:r>
              <a:rPr lang="en-US" sz="1500" b="0" i="0" dirty="0">
                <a:solidFill>
                  <a:srgbClr val="242424"/>
                </a:solidFill>
                <a:effectLst/>
                <a:latin typeface="Aptos" panose="020B0004020202020204" pitchFamily="34" charset="0"/>
              </a:rPr>
              <a:t>AR &amp; BP 3502 Networked Video Cameras (NEW)*</a:t>
            </a:r>
          </a:p>
          <a:p>
            <a:pPr marL="914400" marR="0" algn="l">
              <a:spcBef>
                <a:spcPts val="0"/>
              </a:spcBef>
              <a:spcAft>
                <a:spcPts val="0"/>
              </a:spcAft>
            </a:pPr>
            <a:r>
              <a:rPr lang="en-US" sz="1500" b="0" i="0" dirty="0">
                <a:solidFill>
                  <a:srgbClr val="242424"/>
                </a:solidFill>
                <a:effectLst/>
                <a:latin typeface="Aptos" panose="020B0004020202020204" pitchFamily="34" charset="0"/>
              </a:rPr>
              <a:t>AR 3505 Emergency Response Plan*</a:t>
            </a:r>
          </a:p>
          <a:p>
            <a:pPr marL="914400" marR="0" algn="l">
              <a:spcBef>
                <a:spcPts val="0"/>
              </a:spcBef>
              <a:spcAft>
                <a:spcPts val="0"/>
              </a:spcAft>
            </a:pPr>
            <a:r>
              <a:rPr lang="en-US" sz="1500" b="0" i="0" dirty="0">
                <a:solidFill>
                  <a:srgbClr val="242424"/>
                </a:solidFill>
                <a:effectLst/>
                <a:latin typeface="Aptos" panose="020B0004020202020204" pitchFamily="34" charset="0"/>
              </a:rPr>
              <a:t>AR &amp; BP 3515 Reporting of Crimes*</a:t>
            </a:r>
          </a:p>
          <a:p>
            <a:pPr marL="914400" marR="0" algn="l">
              <a:spcBef>
                <a:spcPts val="0"/>
              </a:spcBef>
              <a:spcAft>
                <a:spcPts val="0"/>
              </a:spcAft>
            </a:pPr>
            <a:r>
              <a:rPr lang="en-US" sz="1500" b="0" i="0" dirty="0">
                <a:solidFill>
                  <a:srgbClr val="242424"/>
                </a:solidFill>
                <a:effectLst/>
                <a:latin typeface="Aptos" panose="020B0004020202020204" pitchFamily="34" charset="0"/>
              </a:rPr>
              <a:t>AR 3516 Registered Sex Offender Information*</a:t>
            </a:r>
          </a:p>
          <a:p>
            <a:pPr marL="914400" marR="0" algn="l">
              <a:spcBef>
                <a:spcPts val="0"/>
              </a:spcBef>
              <a:spcAft>
                <a:spcPts val="0"/>
              </a:spcAft>
            </a:pPr>
            <a:r>
              <a:rPr lang="en-US" sz="1500" b="0" i="0" dirty="0">
                <a:solidFill>
                  <a:srgbClr val="242424"/>
                </a:solidFill>
                <a:effectLst/>
                <a:latin typeface="Aptos" panose="020B0004020202020204" pitchFamily="34" charset="0"/>
              </a:rPr>
              <a:t>AR 6750 Vehicle Operation and Parking*</a:t>
            </a:r>
          </a:p>
          <a:p>
            <a:pPr marL="914400" marR="0" algn="l">
              <a:spcBef>
                <a:spcPts val="0"/>
              </a:spcBef>
              <a:spcAft>
                <a:spcPts val="0"/>
              </a:spcAft>
            </a:pPr>
            <a:r>
              <a:rPr lang="en-US" sz="1500" b="0" i="0" dirty="0">
                <a:solidFill>
                  <a:srgbClr val="242424"/>
                </a:solidFill>
                <a:effectLst/>
                <a:latin typeface="Aptos" panose="020B0004020202020204" pitchFamily="34" charset="0"/>
              </a:rPr>
              <a:t>AR 7600 Campus Security Officers (NEW)*</a:t>
            </a:r>
          </a:p>
        </p:txBody>
      </p:sp>
    </p:spTree>
    <p:extLst>
      <p:ext uri="{BB962C8B-B14F-4D97-AF65-F5344CB8AC3E}">
        <p14:creationId xmlns:p14="http://schemas.microsoft.com/office/powerpoint/2010/main" val="405712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a:xfrm>
            <a:off x="628650" y="1825624"/>
            <a:ext cx="8378190" cy="5108575"/>
          </a:xfrm>
        </p:spPr>
        <p:txBody>
          <a:bodyPr>
            <a:normAutofit/>
          </a:bodyPr>
          <a:lstStyle/>
          <a:p>
            <a:pPr marL="0" indent="0">
              <a:buNone/>
            </a:pPr>
            <a:r>
              <a:rPr lang="en-US" sz="2200" b="1" dirty="0">
                <a:solidFill>
                  <a:srgbClr val="C00000"/>
                </a:solidFill>
              </a:rPr>
              <a:t>Faculty Opportunities:</a:t>
            </a:r>
          </a:p>
          <a:p>
            <a:pPr marL="0" indent="0">
              <a:buNone/>
            </a:pPr>
            <a:r>
              <a:rPr lang="en-US" sz="2000" b="1" dirty="0"/>
              <a:t>Outcomes Assessment Faculty Coordinator </a:t>
            </a:r>
            <a:r>
              <a:rPr lang="en-US" sz="2000" dirty="0"/>
              <a:t>– Sent out today, Letter of Interest due to Dr. Butler by March 8</a:t>
            </a:r>
          </a:p>
          <a:p>
            <a:pPr marL="0" indent="0">
              <a:buNone/>
            </a:pPr>
            <a:r>
              <a:rPr lang="en-US" sz="2000" dirty="0"/>
              <a:t>	</a:t>
            </a:r>
            <a:r>
              <a:rPr lang="en-US" sz="1600" dirty="0"/>
              <a:t>Date of assignment: </a:t>
            </a:r>
            <a:r>
              <a:rPr lang="it-IT" sz="1600" dirty="0">
                <a:solidFill>
                  <a:srgbClr val="000000"/>
                </a:solidFill>
              </a:rPr>
              <a:t>June</a:t>
            </a:r>
            <a:r>
              <a:rPr lang="it-IT" sz="1600" b="0" i="0" dirty="0">
                <a:solidFill>
                  <a:srgbClr val="000000"/>
                </a:solidFill>
                <a:effectLst/>
              </a:rPr>
              <a:t> 17, 2024 – June 7, 2026 </a:t>
            </a:r>
          </a:p>
          <a:p>
            <a:pPr marL="0" indent="0">
              <a:buNone/>
            </a:pPr>
            <a:r>
              <a:rPr lang="it-IT" sz="1600" dirty="0">
                <a:solidFill>
                  <a:srgbClr val="000000"/>
                </a:solidFill>
              </a:rPr>
              <a:t>	Release of </a:t>
            </a:r>
            <a:r>
              <a:rPr lang="it-IT" sz="1600" b="0" i="0" dirty="0">
                <a:solidFill>
                  <a:srgbClr val="000000"/>
                </a:solidFill>
                <a:effectLst/>
              </a:rPr>
              <a:t>12 LHE in FA; 12 LHE in SP, 3 LHE in WI; 3 LHE in SU</a:t>
            </a:r>
            <a:endParaRPr lang="en-US" sz="1600" dirty="0"/>
          </a:p>
          <a:p>
            <a:pPr marL="0" indent="0">
              <a:buNone/>
            </a:pPr>
            <a:r>
              <a:rPr lang="en-US" b="1" dirty="0"/>
              <a:t>Scholarship Readers Needed </a:t>
            </a:r>
            <a:r>
              <a:rPr lang="en-US" dirty="0"/>
              <a:t>– Look out for request from SAC Foundation</a:t>
            </a:r>
          </a:p>
          <a:p>
            <a:pPr marL="0" indent="0">
              <a:buNone/>
            </a:pPr>
            <a:endParaRPr lang="en-US" b="1" dirty="0"/>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pic>
        <p:nvPicPr>
          <p:cNvPr id="2050" name="Picture 2">
            <a:extLst>
              <a:ext uri="{FF2B5EF4-FFF2-40B4-BE49-F238E27FC236}">
                <a16:creationId xmlns:a16="http://schemas.microsoft.com/office/drawing/2014/main" id="{8E39DDFD-9CE7-6503-8F5D-4FCE9B206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273" y="4114800"/>
            <a:ext cx="6341531" cy="2378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qr code with black squares&#10;&#10;Description automatically generated">
            <a:extLst>
              <a:ext uri="{FF2B5EF4-FFF2-40B4-BE49-F238E27FC236}">
                <a16:creationId xmlns:a16="http://schemas.microsoft.com/office/drawing/2014/main" id="{41BA6C91-4435-F1D1-A177-9141E414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851" y="4183463"/>
            <a:ext cx="1128369" cy="1128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6FA8E7-083C-4617-2BF1-32F7787E765D}"/>
              </a:ext>
            </a:extLst>
          </p:cNvPr>
          <p:cNvSpPr txBox="1"/>
          <p:nvPr/>
        </p:nvSpPr>
        <p:spPr>
          <a:xfrm>
            <a:off x="351298" y="4032902"/>
            <a:ext cx="1812174" cy="1200329"/>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Hiring Committees: Complete Interest Form</a:t>
            </a:r>
            <a:r>
              <a:rPr lang="en-US" sz="1800" b="0" i="0" dirty="0">
                <a:solidFill>
                  <a:srgbClr val="808080"/>
                </a:solidFill>
                <a:effectLst/>
                <a:latin typeface="Calibri" panose="020F0502020204030204" pitchFamily="34" charset="0"/>
              </a:rPr>
              <a:t>​</a:t>
            </a:r>
            <a:endParaRPr lang="en-US" dirty="0"/>
          </a:p>
        </p:txBody>
      </p:sp>
      <p:pic>
        <p:nvPicPr>
          <p:cNvPr id="2054" name="Picture 6" descr="A qr code with people raising their hands&#10;&#10;Description automatically generated">
            <a:extLst>
              <a:ext uri="{FF2B5EF4-FFF2-40B4-BE49-F238E27FC236}">
                <a16:creationId xmlns:a16="http://schemas.microsoft.com/office/drawing/2014/main" id="{3E4881CB-CBE7-B83B-0A4E-8A5425B14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98" y="5233231"/>
            <a:ext cx="1645485" cy="158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9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HNYXMCCMVK3K-464-863</_dlc_DocId>
    <_dlc_DocIdUrl xmlns="431189f8-a51b-453f-9f0c-3a0b3b65b12f">
      <Url>https://www.sac.edu/President/AcademicSenate/_layouts/15/DocIdRedir.aspx?ID=HNYXMCCMVK3K-464-863</Url>
      <Description>HNYXMCCMVK3K-464-863</Description>
    </_dlc_DocIdUrl>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0E2E30-4E09-49C9-943F-37534DB3E981}"/>
</file>

<file path=customXml/itemProps2.xml><?xml version="1.0" encoding="utf-8"?>
<ds:datastoreItem xmlns:ds="http://schemas.openxmlformats.org/officeDocument/2006/customXml" ds:itemID="{F4FB23BE-91B5-4DD0-812C-804A09DCC178}">
  <ds:schemaRefs>
    <ds:schemaRef ds:uri="http://purl.org/dc/terms/"/>
    <ds:schemaRef ds:uri="http://schemas.microsoft.com/office/2006/documentManagement/types"/>
    <ds:schemaRef ds:uri="http://www.w3.org/XML/1998/namespace"/>
    <ds:schemaRef ds:uri="http://schemas.microsoft.com/office/2006/metadata/properties"/>
    <ds:schemaRef ds:uri="84eaf8b6-4fa8-466e-9258-0c466e5b7ff4"/>
    <ds:schemaRef ds:uri="http://purl.org/dc/elements/1.1/"/>
    <ds:schemaRef ds:uri="de329b96-840b-45f8-b7b1-12b37abf8b1f"/>
    <ds:schemaRef ds:uri="http://schemas.microsoft.com/office/infopath/2007/PartnerControls"/>
    <ds:schemaRef ds:uri="http://schemas.openxmlformats.org/package/2006/metadata/core-properties"/>
    <ds:schemaRef ds:uri="http://purl.org/dc/dcmitype/"/>
    <ds:schemaRef ds:uri="1acb9adc-ec33-475f-8130-c1c307b91901"/>
    <ds:schemaRef ds:uri="12292255-f18b-4d92-9e60-ebc7b63bbd6b"/>
  </ds:schemaRefs>
</ds:datastoreItem>
</file>

<file path=customXml/itemProps3.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4.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5.xml><?xml version="1.0" encoding="utf-8"?>
<ds:datastoreItem xmlns:ds="http://schemas.openxmlformats.org/officeDocument/2006/customXml" ds:itemID="{F33E9B50-48FE-4290-94DF-641CD0439B6F}"/>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62717</TotalTime>
  <Words>461</Words>
  <Application>Microsoft Office PowerPoint</Application>
  <PresentationFormat>On-screen Show (4:3)</PresentationFormat>
  <Paragraphs>45</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Abadi</vt:lpstr>
      <vt:lpstr>Aptos</vt:lpstr>
      <vt:lpstr>Arial</vt:lpstr>
      <vt:lpstr>Book Antiqua</vt:lpstr>
      <vt:lpstr>Calibri</vt:lpstr>
      <vt:lpstr>Calibri Light</vt:lpstr>
      <vt:lpstr>Verdana</vt:lpstr>
      <vt:lpstr>Office Theme</vt:lpstr>
      <vt:lpstr>Land Acknowledgement</vt:lpstr>
      <vt:lpstr>President’s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Claire Coyne</cp:lastModifiedBy>
  <cp:revision>21</cp:revision>
  <cp:lastPrinted>2023-10-10T19:17:11Z</cp:lastPrinted>
  <dcterms:created xsi:type="dcterms:W3CDTF">2015-01-16T04:28:57Z</dcterms:created>
  <dcterms:modified xsi:type="dcterms:W3CDTF">2024-02-13T20:11:01Z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d5294f7b-815c-4317-9c66-37e2e802600d</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y fmtid="{D5CDD505-2E9C-101B-9397-08002B2CF9AE}" pid="6" name="MediaServiceImageTags">
    <vt:lpwstr/>
  </property>
</Properties>
</file>